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80" r:id="rId5"/>
    <p:sldId id="279" r:id="rId6"/>
    <p:sldId id="295" r:id="rId7"/>
    <p:sldId id="292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11" r:id="rId17"/>
    <p:sldId id="303" r:id="rId18"/>
    <p:sldId id="304" r:id="rId19"/>
    <p:sldId id="305" r:id="rId20"/>
    <p:sldId id="306" r:id="rId21"/>
    <p:sldId id="314" r:id="rId22"/>
    <p:sldId id="307" r:id="rId23"/>
    <p:sldId id="308" r:id="rId24"/>
    <p:sldId id="309" r:id="rId25"/>
    <p:sldId id="315" r:id="rId26"/>
    <p:sldId id="316" r:id="rId27"/>
    <p:sldId id="317" r:id="rId28"/>
    <p:sldId id="312" r:id="rId29"/>
    <p:sldId id="318" r:id="rId3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F42E3-B36F-A981-8227-16F575C1AE3A}" v="177" dt="2025-12-31T07:47:0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HENT Thibault" userId="S::thibault.vinchent@competences-developpement.fr::b919e929-cfef-445e-a456-a3c1568e08ff" providerId="AD" clId="Web-{E27F42E3-B36F-A981-8227-16F575C1AE3A}"/>
    <pc:docChg chg="addSld modSld">
      <pc:chgData name="VINCHENT Thibault" userId="S::thibault.vinchent@competences-developpement.fr::b919e929-cfef-445e-a456-a3c1568e08ff" providerId="AD" clId="Web-{E27F42E3-B36F-A981-8227-16F575C1AE3A}" dt="2025-12-31T07:47:00.103" v="205" actId="20577"/>
      <pc:docMkLst>
        <pc:docMk/>
      </pc:docMkLst>
      <pc:sldChg chg="modSp">
        <pc:chgData name="VINCHENT Thibault" userId="S::thibault.vinchent@competences-developpement.fr::b919e929-cfef-445e-a456-a3c1568e08ff" providerId="AD" clId="Web-{E27F42E3-B36F-A981-8227-16F575C1AE3A}" dt="2025-12-31T06:12:19.489" v="3" actId="20577"/>
        <pc:sldMkLst>
          <pc:docMk/>
          <pc:sldMk cId="3839908419" sldId="309"/>
        </pc:sldMkLst>
        <pc:spChg chg="mod">
          <ac:chgData name="VINCHENT Thibault" userId="S::thibault.vinchent@competences-developpement.fr::b919e929-cfef-445e-a456-a3c1568e08ff" providerId="AD" clId="Web-{E27F42E3-B36F-A981-8227-16F575C1AE3A}" dt="2025-12-31T06:12:19.489" v="3" actId="20577"/>
          <ac:spMkLst>
            <pc:docMk/>
            <pc:sldMk cId="3839908419" sldId="309"/>
            <ac:spMk id="24" creationId="{B0FDD9C4-E5F8-7AB5-A629-BE225A5B4691}"/>
          </ac:spMkLst>
        </pc:spChg>
      </pc:sldChg>
      <pc:sldChg chg="modSp add replId">
        <pc:chgData name="VINCHENT Thibault" userId="S::thibault.vinchent@competences-developpement.fr::b919e929-cfef-445e-a456-a3c1568e08ff" providerId="AD" clId="Web-{E27F42E3-B36F-A981-8227-16F575C1AE3A}" dt="2025-12-31T07:47:00.103" v="205" actId="20577"/>
        <pc:sldMkLst>
          <pc:docMk/>
          <pc:sldMk cId="1990289561" sldId="318"/>
        </pc:sldMkLst>
        <pc:spChg chg="mod">
          <ac:chgData name="VINCHENT Thibault" userId="S::thibault.vinchent@competences-developpement.fr::b919e929-cfef-445e-a456-a3c1568e08ff" providerId="AD" clId="Web-{E27F42E3-B36F-A981-8227-16F575C1AE3A}" dt="2025-12-31T06:23:46.813" v="13" actId="20577"/>
          <ac:spMkLst>
            <pc:docMk/>
            <pc:sldMk cId="1990289561" sldId="318"/>
            <ac:spMk id="2" creationId="{83C392A4-A898-87F6-9FE1-B24EC24F9E36}"/>
          </ac:spMkLst>
        </pc:spChg>
        <pc:spChg chg="mod">
          <ac:chgData name="VINCHENT Thibault" userId="S::thibault.vinchent@competences-developpement.fr::b919e929-cfef-445e-a456-a3c1568e08ff" providerId="AD" clId="Web-{E27F42E3-B36F-A981-8227-16F575C1AE3A}" dt="2025-12-31T07:47:00.103" v="205" actId="20577"/>
          <ac:spMkLst>
            <pc:docMk/>
            <pc:sldMk cId="1990289561" sldId="318"/>
            <ac:spMk id="24" creationId="{507FDEE8-2969-6648-5F53-E5BE309DA2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30/12/2025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34B59-2F65-80FD-D643-F1F23E710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39EF464-4C3D-AA3B-634B-F8E40F93D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6A2F4A3-EC29-5CD8-9432-F1D97EF9C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3C4C6-AD46-67F9-B090-1E2E2536F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1A46-0C77-4C46-F8A8-781A28D2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769F5B2-D130-06DB-0357-1E461141D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97C5B97-E625-7312-08A2-F1F96CB73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E02456-13A8-FD90-4CE7-79F7C5F37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6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A7072-EBB3-CBEA-EF06-9DAE7F003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8980201-F693-1F53-8B96-F46E190CD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A4B170A-2D27-C70F-AB28-CBC522A89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073829-83E3-56A1-CB0E-E21A48BCB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23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B14F-18AA-5497-50F2-2CA1A1DF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C813C0A-6FC3-9BB1-E18A-19922C772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3C69A4B-D317-B92B-4CA6-DE264D597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BE9F1-ECD0-75B8-D63A-A1B3CF516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306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D318F-8EBA-41D1-2B6B-351BCC33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AC8B8B-ED26-F0D1-5560-B28C3126A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786689-C6FB-FDEB-9035-36026B370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CA556A-3C26-9C4C-B547-5CC79DAEF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51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F46A-0BCF-4AB4-C16B-1114518B5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DD032D9-38F5-56B3-22DA-AA5A6494B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721287C-5B69-DB6B-589F-5F6032FF4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95B0FC-0EF6-7680-AA46-E66684549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85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91595-9D33-262F-0B5D-30A919429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882ECF8-C55D-F26F-04D8-A16E8786A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F223BD9-4A0D-36A2-D17B-42F178AFD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DB269B-6E24-8407-4310-C1F37E47B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177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E197-5536-29C9-D9B2-C4DAB613C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1EFD3A7-FCAB-EBDB-8323-0A8773F64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DD83E05-061C-2532-551D-D96E1C51E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79409F-B100-D8F9-FD8D-58C9D3186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376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6C77F-49C3-711F-7D75-E3AC6BE7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A9F982E-D326-B0DB-8724-DBE2F1F63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57B764F-36E5-1E69-15FF-DFD0BD8A6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CB2E98-5A98-9891-4ACE-7ED573D29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92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DC8C5-1673-6A69-3BE1-69FFECB90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FC9AFD6-28DE-445C-CD34-6E521582E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068143B-CBC9-16F4-E740-9DC7CBCEC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E967B2-952E-ADDE-A597-4B22E301A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62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6DE52-34B3-2D8C-C53A-76173E4AA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A099BEC-BB3A-09C6-1DF9-1A7D84B97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7E738AB-D306-2F02-DB1D-056754B9D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C3DAF9-CC11-CE06-75AD-C9D7393C2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9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2D315-3136-1711-6BC1-A591DEEF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15CDEE9-6E41-076E-9EAA-0C8C90248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43131E0-625F-29E6-8727-D68556DDE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DE7D2D-D510-B9B4-6B8E-E4F508F3C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95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6771-AC53-B5B1-8207-73E1B9906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4E5E082-999A-0B94-40C6-1198A5473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7CDAB2D-99E0-AB1D-AF70-FAC5A776E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EB3F9F-B6A6-E980-4038-C7DAC4360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11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7D6F8-C72E-3082-29DC-38D1D7796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599E4CA-CE5F-BBDB-A873-0F5D79318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F923678-AEFE-813E-63C5-6584F30AF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8359D7-EB92-E59F-2F96-80015A1DE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904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42E52-7260-B157-D9AE-A8E11406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752E3CA-59E2-9269-54DC-DC1BF8949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5846CFB-F4A9-0D52-EE4F-92AFC4ED4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467A34-05E0-161A-19DF-5AC53CE4A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624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0D26C-6695-30EA-D9F8-624D8DFDB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CCE28B6-BF05-42C9-8EF1-54D4F624F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C3BD73F-4983-0D57-1A55-199477F93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FDA482-79A5-FC15-D632-FF21BF998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71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B4022-7F68-4A3C-0FA4-F70EA1F9B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385BC95-75E3-828B-3424-5AD6E6CA7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73F310E-DCE9-0A74-D86D-ED05AB82B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5C581F-739F-7F88-2982-E772C8559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2E0F-66E2-4C53-D281-3DC9BA2E3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45E2E43-84B2-F798-4179-8C62A6D84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C3CCDFD-E512-B09C-DD5E-2B0E2195F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D8C86B-5AEF-6479-9A22-312D35123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9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5525-ED55-9DD4-FE0B-FA6CC8DD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9DAC71-E2D6-D344-E0FC-582B2361F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C22B2A-CD1F-C26B-652F-7BF536F9B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943331-F923-7B21-E81A-0BD4EFA62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41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7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AAD6-C66B-5281-655F-466BC990E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BF81F0B-1BB0-E691-9750-E3316B067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B91D6A9-574F-7618-B4FB-DC838D6F4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EE8CCC-B561-883A-B0E8-D499E77F4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46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EEE6-74AA-D880-2E6A-023BF0F19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664AF2B-833F-8159-3DD3-9D7D13063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2395E47-0EA2-5FBD-D3CF-F49651CC2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BF5C30-358C-6864-BA97-F36430D77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3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1F80-AA39-23D6-9F7F-FB53ADEC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9426AAA-DB4E-AFC5-ED59-84339CC9F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FC53CC6-1499-743A-424E-783DFAA3D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3C3032-341E-EC8D-987B-A73F46B5E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8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F383F-F66E-4A98-26D0-5F558202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09C7ADF-8A64-FB04-9E43-329B80765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0A7B7BC-55E6-5C9B-921E-3146D4DDC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00569-9E69-DEA2-EBDB-64C31ABE2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30/12/2025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exercises.fracz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github.com/adam-p/markdown-here/wiki/Markdown-Cheatshe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trecomptegithub.github.io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hyperlink" Target="mailto:Thibault.vinchent@campus-cd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gprm.itsvg.i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gitbranching.js.org/?locale=fr_F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t-scm.com/download/win" TargetMode="External"/><Relationship Id="rId4" Type="http://schemas.openxmlformats.org/officeDocument/2006/relationships/hyperlink" Target="http://mac.github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7" name="Image 6" descr="Une image contenant capture d’écran, texte, technologie, conception&#10;&#10;Description générée automatiquement">
            <a:extLst>
              <a:ext uri="{FF2B5EF4-FFF2-40B4-BE49-F238E27FC236}">
                <a16:creationId xmlns:a16="http://schemas.microsoft.com/office/drawing/2014/main" id="{BAE71FE1-361C-84A3-FF36-8ECD7E978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4242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1C947-EEF7-D238-CF90-E922E7A3D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4C244B-F426-82D4-B8F1-C58840BD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67650B2-6F0B-4B1E-D72B-67BE603F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Serveur GIT : </a:t>
            </a:r>
            <a:r>
              <a:rPr lang="fr-FR" sz="4000" dirty="0" err="1"/>
              <a:t>Github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D7AF98F-CAA1-5F66-FDBB-ED681E1FC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Créez votre espace </a:t>
            </a:r>
            <a:r>
              <a:rPr lang="fr-FR" sz="1200" dirty="0" err="1"/>
              <a:t>github</a:t>
            </a:r>
            <a:endParaRPr lang="fr-FR" sz="12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hlinkClick r:id="rId4"/>
              </a:rPr>
              <a:t>https://github.com/</a:t>
            </a:r>
            <a:endParaRPr lang="fr-FR" sz="10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/>
              <a:t>New repository puis suivre les instructions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Autres espaces : </a:t>
            </a:r>
            <a:r>
              <a:rPr lang="fr-FR" sz="1200" dirty="0" err="1"/>
              <a:t>gitlab</a:t>
            </a:r>
            <a:r>
              <a:rPr lang="fr-FR" sz="1200" dirty="0"/>
              <a:t>, </a:t>
            </a:r>
            <a:r>
              <a:rPr lang="fr-FR" sz="1200" dirty="0" err="1"/>
              <a:t>bitbucket</a:t>
            </a: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Attention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/>
              <a:t>si vous utilisez un ordinateur partagé, il faudra peut-être modifier les paramètres de compte avec git config user.name et </a:t>
            </a:r>
            <a:r>
              <a:rPr lang="fr-FR" sz="1000" dirty="0" err="1"/>
              <a:t>user.email</a:t>
            </a:r>
            <a:endParaRPr lang="fr-FR" sz="10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/>
              <a:t>le push ne fonctionne pas si vous vous êtes placé dans un répertoire système de Windows</a:t>
            </a:r>
          </a:p>
        </p:txBody>
      </p:sp>
    </p:spTree>
    <p:extLst>
      <p:ext uri="{BB962C8B-B14F-4D97-AF65-F5344CB8AC3E}">
        <p14:creationId xmlns:p14="http://schemas.microsoft.com/office/powerpoint/2010/main" val="255051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68168-5DEC-F74D-0730-FA49B70F3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83143E-AEF4-E943-2BBA-830136550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1E351E-B2BA-3B8C-F36F-20077D8E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Le travail en équipe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DEE5E4E5-060B-0780-91C3-8B64A4425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Travailler le projet sur un autre ordinateur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Clone du projet : git clone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Résoudre les conflits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Vérifier la différence avec le </a:t>
            </a:r>
            <a:r>
              <a:rPr lang="fr-FR" sz="1400" dirty="0" err="1"/>
              <a:t>remote</a:t>
            </a:r>
            <a:r>
              <a:rPr lang="fr-FR" sz="1400" dirty="0"/>
              <a:t> : git </a:t>
            </a:r>
            <a:r>
              <a:rPr lang="fr-FR" sz="1400" dirty="0" err="1"/>
              <a:t>status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Vérifier les différences avec le dernier commit : git diff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Fusionner les différences : git merge</a:t>
            </a:r>
          </a:p>
        </p:txBody>
      </p:sp>
    </p:spTree>
    <p:extLst>
      <p:ext uri="{BB962C8B-B14F-4D97-AF65-F5344CB8AC3E}">
        <p14:creationId xmlns:p14="http://schemas.microsoft.com/office/powerpoint/2010/main" val="170900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72D39-DC19-452B-590B-80AC61E7B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3B916B-38A9-5469-378D-BDC70E66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57DFB3-E316-0CA5-5A4F-CDB640CB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Le cycle de vie</a:t>
            </a:r>
            <a:br>
              <a:rPr lang="fr-FR" sz="4000" dirty="0"/>
            </a:br>
            <a:r>
              <a:rPr lang="fr-FR" sz="4000" dirty="0"/>
              <a:t>d’un projet GIT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4132E82-4A33-EF90-25C9-C9416D68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La notion de branche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Les versions et tag</a:t>
            </a:r>
            <a:endParaRPr lang="fr-FR" sz="1400" dirty="0"/>
          </a:p>
        </p:txBody>
      </p:sp>
      <p:pic>
        <p:nvPicPr>
          <p:cNvPr id="6" name="Image 5" descr="Une image contenant texte, diagramme, Plan, ligne&#10;&#10;Description générée automatiquement">
            <a:extLst>
              <a:ext uri="{FF2B5EF4-FFF2-40B4-BE49-F238E27FC236}">
                <a16:creationId xmlns:a16="http://schemas.microsoft.com/office/drawing/2014/main" id="{9D129AF0-E2C1-2FA1-EBB6-90A58C79E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15" y="421999"/>
            <a:ext cx="4538125" cy="60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2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AAEF4-FE97-A5AD-C3B5-52BA8E4A3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A923B2-41F5-6B70-2AE1-F40F0A2B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52B5D5-BC2E-0BC5-A96D-1034EE00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À vous !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9B5929BC-EFF4-E679-C2DA-632384B7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https://gitexercises.fracz.com/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9661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DB57DF-E179-1A19-ED9F-DD4A6FC0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9476731-FB57-E44D-D410-C8774696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BB299D00-C3B6-CD27-189B-9D6DB6BE2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5545A5-8A01-470B-6A17-2361B401A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97336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3600" dirty="0"/>
              <a:t>GIT avancé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B4B22B-F0DC-289F-CEC7-344C54F8C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 fontScale="92500"/>
          </a:bodyPr>
          <a:lstStyle/>
          <a:p>
            <a:pPr algn="l" rtl="0"/>
            <a:r>
              <a:rPr lang="fr-FR" dirty="0"/>
              <a:t>Bonnes pratiques, merge </a:t>
            </a:r>
            <a:r>
              <a:rPr lang="fr-FR" dirty="0" err="1"/>
              <a:t>conflicts</a:t>
            </a:r>
            <a:r>
              <a:rPr lang="fr-FR" dirty="0"/>
              <a:t>, commandes avancées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369271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1FFE3-8AFA-E8A4-9BE7-8FD3A4DED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AA499E-98A7-87E0-1B28-A1F592EF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89872AB-86C5-4DF5-BB44-5F60E07F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Quelques bonnes pratiques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6B77522-FBC9-7460-3AE9-0D1620CE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Faire des </a:t>
            </a:r>
            <a:r>
              <a:rPr lang="fr-FR" sz="1600" dirty="0" err="1"/>
              <a:t>commits</a:t>
            </a:r>
            <a:r>
              <a:rPr lang="fr-FR" sz="1600" dirty="0"/>
              <a:t> régulièrement (commit </a:t>
            </a:r>
            <a:r>
              <a:rPr lang="fr-FR" sz="1600" dirty="0" err="1"/>
              <a:t>atomic</a:t>
            </a:r>
            <a:r>
              <a:rPr lang="fr-FR" sz="1600" dirty="0"/>
              <a:t>)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Pas uniquement à chaque fonctionnalité* mais à chaque nouvelle étape fonctionnelle. Exemple : </a:t>
            </a:r>
            <a:r>
              <a:rPr lang="fr-FR" sz="1400" i="1" dirty="0" err="1"/>
              <a:t>function</a:t>
            </a:r>
            <a:r>
              <a:rPr lang="fr-FR" sz="1400" dirty="0"/>
              <a:t> terminée, bug mineur corrigé.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Il ne doit pas se passer plus d’une heure sans commit. 1 commit toutes les 15 minutes est une bonne moyenne.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Faire des pull avant de démarrer une nouvelle tâche (rapatrier la dernière version du projet)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Au début de chaque journée pour récupérer le travail de la veille au soir après son départ.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Après chaque push pour resynchroniser son travail. </a:t>
            </a:r>
            <a:br>
              <a:rPr lang="fr-FR" sz="1600" dirty="0"/>
            </a:br>
            <a:endParaRPr lang="fr-FR" sz="1600" dirty="0"/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/>
              <a:t>* une fonctionnalité de moyenne à grande importance aura en général une branche dédiée.</a:t>
            </a:r>
          </a:p>
        </p:txBody>
      </p:sp>
    </p:spTree>
    <p:extLst>
      <p:ext uri="{BB962C8B-B14F-4D97-AF65-F5344CB8AC3E}">
        <p14:creationId xmlns:p14="http://schemas.microsoft.com/office/powerpoint/2010/main" val="51024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A0C09-363C-15DF-6FA3-1990D9563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26A4DA-722F-C6B6-2DD7-B5A61B687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90FA7C-178A-4A6B-AAE8-4A3FD230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Le fichier </a:t>
            </a:r>
            <a:r>
              <a:rPr lang="fr-FR" sz="4000" dirty="0" err="1"/>
              <a:t>readme</a:t>
            </a:r>
            <a:br>
              <a:rPr lang="fr-FR" sz="4000" dirty="0"/>
            </a:br>
            <a:r>
              <a:rPr lang="fr-FR" sz="4000" dirty="0"/>
              <a:t>avec </a:t>
            </a:r>
            <a:r>
              <a:rPr lang="fr-FR" sz="4000" dirty="0" err="1"/>
              <a:t>Markdown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E09D2051-50F8-47EE-122A-C3D10CC7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 fichier doit se trouver à la racine du repo et porter le nom « readme.md 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Il sera dès lors automatiquement mis en avant sur votre repo </a:t>
            </a:r>
            <a:r>
              <a:rPr lang="fr-FR" sz="1600" dirty="0" err="1"/>
              <a:t>github</a:t>
            </a:r>
            <a:r>
              <a:rPr lang="fr-FR" sz="1600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 </a:t>
            </a:r>
            <a:r>
              <a:rPr lang="fr-FR" sz="1600" dirty="0" err="1"/>
              <a:t>markdown</a:t>
            </a:r>
            <a:r>
              <a:rPr lang="fr-FR" sz="1600" dirty="0"/>
              <a:t> est un fichier texte avec des possibilités de mis en forme très simples. En savoir plus : </a:t>
            </a:r>
            <a:r>
              <a:rPr lang="fr-FR" sz="1600" dirty="0">
                <a:hlinkClick r:id="rId4"/>
              </a:rPr>
              <a:t>https://github.com/adam-p/markdown-here/wiki/Markdown-Cheatsheet</a:t>
            </a:r>
            <a:endParaRPr lang="fr-FR" sz="16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  <p:pic>
        <p:nvPicPr>
          <p:cNvPr id="5" name="Image 4" descr="Une image contenant texte, capture d’écran, Police, menu&#10;&#10;Description générée automatiquement">
            <a:extLst>
              <a:ext uri="{FF2B5EF4-FFF2-40B4-BE49-F238E27FC236}">
                <a16:creationId xmlns:a16="http://schemas.microsoft.com/office/drawing/2014/main" id="{194454C8-67FB-56E5-BEFC-C88A5CB12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261" y="404812"/>
            <a:ext cx="3780234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95AC3-3986-AA5C-43AC-16B7CEC36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440877-B229-EBBB-4F08-92D7A1410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1D46C7-B15B-833B-F839-C2DF050B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en-US" sz="4000" dirty="0" err="1"/>
              <a:t>Github</a:t>
            </a:r>
            <a:r>
              <a:rPr lang="en-US" sz="4000" dirty="0"/>
              <a:t> </a:t>
            </a:r>
            <a:r>
              <a:rPr lang="en-US" sz="4000" dirty="0" err="1"/>
              <a:t>avancé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9FBECF7E-9634-DE40-CE0A-4732172F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github.io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200" dirty="0"/>
              <a:t>Si </a:t>
            </a:r>
            <a:r>
              <a:rPr lang="en-US" sz="1200" dirty="0" err="1"/>
              <a:t>vous</a:t>
            </a:r>
            <a:r>
              <a:rPr lang="en-US" sz="1200" dirty="0"/>
              <a:t> </a:t>
            </a:r>
            <a:r>
              <a:rPr lang="en-US" sz="1200" dirty="0" err="1"/>
              <a:t>créez</a:t>
            </a:r>
            <a:r>
              <a:rPr lang="en-US" sz="1200" dirty="0"/>
              <a:t> un repo </a:t>
            </a:r>
            <a:r>
              <a:rPr lang="en-US" sz="1200" dirty="0" err="1"/>
              <a:t>ayant</a:t>
            </a:r>
            <a:r>
              <a:rPr lang="en-US" sz="1200" dirty="0"/>
              <a:t> pour nom “votrecomptegithub.github.io” </a:t>
            </a:r>
            <a:r>
              <a:rPr lang="en-US" sz="1200" dirty="0" err="1"/>
              <a:t>celui</a:t>
            </a:r>
            <a:r>
              <a:rPr lang="en-US" sz="1200" dirty="0"/>
              <a:t>-ci sera </a:t>
            </a:r>
            <a:r>
              <a:rPr lang="en-US" sz="1200" dirty="0" err="1"/>
              <a:t>automatiquement</a:t>
            </a:r>
            <a:r>
              <a:rPr lang="en-US" sz="1200" dirty="0"/>
              <a:t> accessible à </a:t>
            </a:r>
            <a:r>
              <a:rPr lang="en-US" sz="1200" dirty="0" err="1"/>
              <a:t>l’adresse</a:t>
            </a:r>
            <a:r>
              <a:rPr lang="en-US" sz="1200" dirty="0"/>
              <a:t> </a:t>
            </a:r>
            <a:r>
              <a:rPr lang="en-US" sz="1200" dirty="0">
                <a:hlinkClick r:id="rId4"/>
              </a:rPr>
              <a:t>https://votrecomptegithub.github.io</a:t>
            </a:r>
            <a:endParaRPr lang="en-US" sz="12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200" dirty="0"/>
              <a:t>Attention, </a:t>
            </a:r>
            <a:r>
              <a:rPr lang="en-US" sz="1200" dirty="0" err="1"/>
              <a:t>seules</a:t>
            </a:r>
            <a:r>
              <a:rPr lang="en-US" sz="1200" dirty="0"/>
              <a:t> les </a:t>
            </a:r>
            <a:r>
              <a:rPr lang="en-US" sz="1200" dirty="0" err="1"/>
              <a:t>technos</a:t>
            </a:r>
            <a:r>
              <a:rPr lang="en-US" sz="1200" dirty="0"/>
              <a:t> front </a:t>
            </a:r>
            <a:r>
              <a:rPr lang="en-US" sz="1200" dirty="0" err="1"/>
              <a:t>seront</a:t>
            </a:r>
            <a:r>
              <a:rPr lang="en-US" sz="1200" dirty="0"/>
              <a:t> actives (HTML, CSS, JS OK), (PHP </a:t>
            </a:r>
            <a:r>
              <a:rPr lang="en-US" sz="1200" dirty="0" err="1"/>
              <a:t>etc</a:t>
            </a:r>
            <a:r>
              <a:rPr lang="en-US" sz="1200" dirty="0"/>
              <a:t> NOK)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Clone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/>
              <a:t>Commande</a:t>
            </a:r>
            <a:r>
              <a:rPr lang="en-US" sz="1400" dirty="0"/>
              <a:t> </a:t>
            </a:r>
            <a:r>
              <a:rPr lang="en-US" sz="1400" dirty="0" err="1"/>
              <a:t>permettant</a:t>
            </a:r>
            <a:r>
              <a:rPr lang="en-US" sz="1400" dirty="0"/>
              <a:t> de </a:t>
            </a:r>
            <a:r>
              <a:rPr lang="en-US" sz="1400" dirty="0" err="1"/>
              <a:t>récupérer</a:t>
            </a:r>
            <a:r>
              <a:rPr lang="en-US" sz="1400" dirty="0"/>
              <a:t> 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copie</a:t>
            </a:r>
            <a:r>
              <a:rPr lang="en-US" sz="1400" dirty="0"/>
              <a:t> d’un </a:t>
            </a:r>
            <a:r>
              <a:rPr lang="en-US" sz="1400" dirty="0" err="1"/>
              <a:t>projet</a:t>
            </a:r>
            <a:r>
              <a:rPr lang="en-US" sz="1400" dirty="0"/>
              <a:t> sur </a:t>
            </a:r>
            <a:r>
              <a:rPr lang="en-US" sz="1400" dirty="0" err="1"/>
              <a:t>votre</a:t>
            </a:r>
            <a:r>
              <a:rPr lang="en-US" sz="1400" dirty="0"/>
              <a:t> machine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Pull request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/>
              <a:t>Pull (</a:t>
            </a:r>
            <a:r>
              <a:rPr lang="en-US" sz="1400" dirty="0" err="1"/>
              <a:t>transfert</a:t>
            </a:r>
            <a:r>
              <a:rPr lang="en-US" sz="1400" dirty="0"/>
              <a:t>) </a:t>
            </a:r>
            <a:r>
              <a:rPr lang="en-US" sz="1400" dirty="0" err="1"/>
              <a:t>d’une</a:t>
            </a:r>
            <a:r>
              <a:rPr lang="en-US" sz="1400" dirty="0"/>
              <a:t> modification sur un </a:t>
            </a:r>
            <a:r>
              <a:rPr lang="en-US" sz="1400" dirty="0" err="1"/>
              <a:t>projet</a:t>
            </a:r>
            <a:r>
              <a:rPr lang="en-US" sz="1400" dirty="0"/>
              <a:t> </a:t>
            </a:r>
            <a:r>
              <a:rPr lang="en-US" sz="1400" dirty="0" err="1"/>
              <a:t>dont</a:t>
            </a:r>
            <a:r>
              <a:rPr lang="en-US" sz="1400" dirty="0"/>
              <a:t> </a:t>
            </a:r>
            <a:r>
              <a:rPr lang="en-US" sz="1400" dirty="0" err="1"/>
              <a:t>vous</a:t>
            </a:r>
            <a:r>
              <a:rPr lang="en-US" sz="1400" dirty="0"/>
              <a:t> </a:t>
            </a:r>
            <a:r>
              <a:rPr lang="en-US" sz="1400" dirty="0" err="1"/>
              <a:t>n’êtes</a:t>
            </a:r>
            <a:r>
              <a:rPr lang="en-US" sz="1400" dirty="0"/>
              <a:t> pas propriétaire.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Fork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/>
              <a:t>Repartir</a:t>
            </a:r>
            <a:r>
              <a:rPr lang="en-US" sz="1400" dirty="0"/>
              <a:t> d’un </a:t>
            </a:r>
            <a:r>
              <a:rPr lang="en-US" sz="1400" dirty="0" err="1"/>
              <a:t>projet</a:t>
            </a:r>
            <a:r>
              <a:rPr lang="en-US" sz="1400" dirty="0"/>
              <a:t> </a:t>
            </a:r>
            <a:r>
              <a:rPr lang="en-US" sz="1400" dirty="0" err="1"/>
              <a:t>existant</a:t>
            </a:r>
            <a:r>
              <a:rPr lang="en-US" sz="1400" dirty="0"/>
              <a:t> pour </a:t>
            </a:r>
            <a:r>
              <a:rPr lang="en-US" sz="1400" dirty="0" err="1"/>
              <a:t>servir</a:t>
            </a:r>
            <a:r>
              <a:rPr lang="en-US" sz="1400" dirty="0"/>
              <a:t> de base à un nouveau </a:t>
            </a:r>
            <a:r>
              <a:rPr lang="en-US" sz="1400" dirty="0" err="1"/>
              <a:t>projet</a:t>
            </a:r>
            <a:r>
              <a:rPr lang="en-US" sz="1400" dirty="0"/>
              <a:t> avec le </a:t>
            </a:r>
            <a:r>
              <a:rPr lang="en-US" sz="1400" dirty="0" err="1"/>
              <a:t>même</a:t>
            </a:r>
            <a:r>
              <a:rPr lang="en-US" sz="1400" dirty="0"/>
              <a:t> </a:t>
            </a:r>
            <a:r>
              <a:rPr lang="en-US" sz="1400" dirty="0" err="1"/>
              <a:t>objectif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avec 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approche</a:t>
            </a:r>
            <a:r>
              <a:rPr lang="en-US" sz="1400" dirty="0"/>
              <a:t> </a:t>
            </a:r>
            <a:r>
              <a:rPr lang="en-US" sz="1400" dirty="0" err="1"/>
              <a:t>différente</a:t>
            </a:r>
            <a:r>
              <a:rPr lang="en-US" sz="1400" dirty="0"/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/>
              <a:t>Sert</a:t>
            </a:r>
            <a:r>
              <a:rPr lang="en-US" sz="1400" dirty="0"/>
              <a:t> </a:t>
            </a:r>
            <a:r>
              <a:rPr lang="en-US" sz="1400" dirty="0" err="1"/>
              <a:t>aussi</a:t>
            </a:r>
            <a:r>
              <a:rPr lang="en-US" sz="1400" dirty="0"/>
              <a:t> à importer pour modifier un </a:t>
            </a:r>
            <a:r>
              <a:rPr lang="en-US" sz="1400" dirty="0" err="1"/>
              <a:t>projet</a:t>
            </a:r>
            <a:r>
              <a:rPr lang="en-US" sz="1400" dirty="0"/>
              <a:t> qui ne nous </a:t>
            </a:r>
            <a:r>
              <a:rPr lang="en-US" sz="1400" dirty="0" err="1"/>
              <a:t>appartient</a:t>
            </a:r>
            <a:r>
              <a:rPr lang="en-US" sz="1400" dirty="0"/>
              <a:t> pas (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faisant</a:t>
            </a:r>
            <a:r>
              <a:rPr lang="en-US" sz="1400" dirty="0"/>
              <a:t> ensuite </a:t>
            </a:r>
            <a:r>
              <a:rPr lang="en-US" sz="1400" dirty="0" err="1"/>
              <a:t>une</a:t>
            </a:r>
            <a:r>
              <a:rPr lang="en-US" sz="1400" dirty="0"/>
              <a:t> pull request).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/>
              <a:t>Issues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/>
              <a:t>Utilisé</a:t>
            </a:r>
            <a:r>
              <a:rPr lang="en-US" sz="1400" dirty="0"/>
              <a:t> pour lister et assigner les </a:t>
            </a:r>
            <a:r>
              <a:rPr lang="en-US" sz="1400" dirty="0" err="1"/>
              <a:t>todos</a:t>
            </a:r>
            <a:r>
              <a:rPr lang="en-US" sz="1400" dirty="0"/>
              <a:t>, bugs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cours</a:t>
            </a:r>
            <a:r>
              <a:rPr lang="en-US" sz="1400" dirty="0"/>
              <a:t>, </a:t>
            </a:r>
            <a:r>
              <a:rPr lang="en-US" sz="1400" dirty="0" err="1"/>
              <a:t>demande</a:t>
            </a:r>
            <a:r>
              <a:rPr lang="en-US" sz="1400" dirty="0"/>
              <a:t> </a:t>
            </a:r>
            <a:r>
              <a:rPr lang="en-US" sz="1400" dirty="0" err="1"/>
              <a:t>d’amélioration</a:t>
            </a:r>
            <a:r>
              <a:rPr lang="en-US" sz="1400" dirty="0"/>
              <a:t> etc.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3783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C938-58F3-E214-7C86-9F5D685F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7FD88E-065E-F439-E52D-1A15520F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493120-CA4D-BE6F-A8BF-8E96B4C3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en-US" sz="4000" dirty="0"/>
              <a:t>Le </a:t>
            </a:r>
            <a:r>
              <a:rPr lang="en-US" sz="4000" dirty="0" err="1"/>
              <a:t>fichier</a:t>
            </a:r>
            <a:r>
              <a:rPr lang="en-US" sz="4000" dirty="0"/>
              <a:t> .</a:t>
            </a:r>
            <a:r>
              <a:rPr lang="en-US" sz="4000" dirty="0" err="1"/>
              <a:t>gitignore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98DA3D53-5797-0086-0B3F-35415C87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/>
              <a:t>Fichier</a:t>
            </a:r>
            <a:r>
              <a:rPr lang="en-US" sz="1600" dirty="0"/>
              <a:t> de configuration </a:t>
            </a:r>
            <a:r>
              <a:rPr lang="en-US" sz="1600" dirty="0" err="1"/>
              <a:t>utilisé</a:t>
            </a:r>
            <a:r>
              <a:rPr lang="en-US" sz="1600" dirty="0"/>
              <a:t> pour </a:t>
            </a:r>
            <a:r>
              <a:rPr lang="en-US" sz="1600" dirty="0" err="1"/>
              <a:t>repertorier</a:t>
            </a:r>
            <a:r>
              <a:rPr lang="en-US" sz="1600" dirty="0"/>
              <a:t> les dossiers et </a:t>
            </a:r>
            <a:r>
              <a:rPr lang="en-US" sz="1600" dirty="0" err="1"/>
              <a:t>fichiers</a:t>
            </a:r>
            <a:r>
              <a:rPr lang="en-US" sz="1600" dirty="0"/>
              <a:t> qui </a:t>
            </a:r>
            <a:r>
              <a:rPr lang="en-US" sz="1600" dirty="0" err="1"/>
              <a:t>seront</a:t>
            </a:r>
            <a:r>
              <a:rPr lang="en-US" sz="1600" dirty="0"/>
              <a:t> </a:t>
            </a:r>
            <a:r>
              <a:rPr lang="en-US" sz="1600" dirty="0" err="1"/>
              <a:t>uniquement</a:t>
            </a:r>
            <a:r>
              <a:rPr lang="en-US" sz="1600" dirty="0"/>
              <a:t> sur le working directory, et </a:t>
            </a:r>
            <a:r>
              <a:rPr lang="en-US" sz="1600" dirty="0" err="1"/>
              <a:t>donc</a:t>
            </a:r>
            <a:r>
              <a:rPr lang="en-US" sz="1600" dirty="0"/>
              <a:t> </a:t>
            </a:r>
            <a:r>
              <a:rPr lang="en-US" sz="1600" dirty="0" err="1"/>
              <a:t>exclu</a:t>
            </a:r>
            <a:r>
              <a:rPr lang="en-US" sz="1600" dirty="0"/>
              <a:t> du remote</a:t>
            </a:r>
            <a:endParaRPr lang="fr-FR" sz="1400" dirty="0"/>
          </a:p>
        </p:txBody>
      </p:sp>
      <p:pic>
        <p:nvPicPr>
          <p:cNvPr id="6" name="Image 5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494ABF8C-9B3B-5F44-8B51-BE6CA00C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78" y="2343150"/>
            <a:ext cx="4876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C8A3E-D17F-5930-6DEB-A426FA0C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528E46-C2BD-7D06-B325-D0D3C0F37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715425-9629-49B6-6595-F68E12D1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La résolution de conflits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883AD8C-1700-6DC3-0A5D-A67A6875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Rappel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Status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Diff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Merge</a:t>
            </a:r>
          </a:p>
        </p:txBody>
      </p:sp>
      <p:pic>
        <p:nvPicPr>
          <p:cNvPr id="5" name="Image 4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70AD675C-3EAE-EA4D-66B5-4108AFD9A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9" y="1628723"/>
            <a:ext cx="5348277" cy="34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Thibault </a:t>
            </a:r>
            <a:r>
              <a:rPr lang="fr-FR" sz="4000" dirty="0" err="1"/>
              <a:t>Vinchent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85000" lnSpcReduction="10000"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Formateur permanent EPSI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thibault.vinchent@campus-cd.com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 à votre disposition pour des compléments de cours, suivi de projet, demandes diverses.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Formateur en conception d’applications depuis 2015 (écoles d’ingénieur, universités, instituts)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Ingénieur développement depuis 2010 (Sopra, Toyota, Eurotunnel etc.).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: Exemples de sites créés…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e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toujours en fonctionnement !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 rtl="0">
              <a:buNone/>
            </a:pPr>
            <a:endParaRPr lang="fr-FR" sz="2400" dirty="0"/>
          </a:p>
        </p:txBody>
      </p:sp>
      <p:pic>
        <p:nvPicPr>
          <p:cNvPr id="7" name="Image 6" descr="Une image contenant texte, Téléphone mobile, Ordinateur tablette, Appareil de communication&#10;&#10;Description générée automatiquement">
            <a:extLst>
              <a:ext uri="{FF2B5EF4-FFF2-40B4-BE49-F238E27FC236}">
                <a16:creationId xmlns:a16="http://schemas.microsoft.com/office/drawing/2014/main" id="{0F499A28-B532-7022-F132-E2DEF693CF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879" y="-1"/>
            <a:ext cx="609523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F4CCC-C1A6-3E43-3E17-906540433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64FDDD-85E2-2779-DDCC-84736C3B9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5B1B5A-5202-AF87-7992-F8C71C26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en-US" sz="4000" dirty="0" err="1"/>
              <a:t>Différences</a:t>
            </a:r>
            <a:r>
              <a:rPr lang="en-US" sz="4000" dirty="0"/>
              <a:t> HEAD, ORIGIN, MAIN, MASTER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E244EF1-7F74-CA71-1D24-F2AE3D78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HEAD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Désigne l’endroit où l’on se situe dans l’arborescence de branche.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ORIGIN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Désigne le nom par </a:t>
            </a:r>
            <a:r>
              <a:rPr lang="fr-FR" sz="1200" dirty="0" err="1"/>
              <a:t>defaut</a:t>
            </a:r>
            <a:r>
              <a:rPr lang="fr-FR" sz="1200" dirty="0"/>
              <a:t> du repo distant (</a:t>
            </a:r>
            <a:r>
              <a:rPr lang="fr-FR" sz="1200" dirty="0" err="1"/>
              <a:t>remote</a:t>
            </a:r>
            <a:r>
              <a:rPr lang="fr-FR" sz="1200" dirty="0"/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MAIN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Désigne la branche principale, en général utilisé pour les release principales. Cf schéma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Le nom « MASTER » est parfois utilisé à la place de MAIN pour désigner la branche principale.</a:t>
            </a:r>
          </a:p>
        </p:txBody>
      </p:sp>
      <p:pic>
        <p:nvPicPr>
          <p:cNvPr id="4" name="Image 3" descr="Une image contenant texte, diagramme, Plan, ligne&#10;&#10;Description générée automatiquement">
            <a:extLst>
              <a:ext uri="{FF2B5EF4-FFF2-40B4-BE49-F238E27FC236}">
                <a16:creationId xmlns:a16="http://schemas.microsoft.com/office/drawing/2014/main" id="{8E1A1083-3080-F2E6-F36C-A934C8390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15" y="421999"/>
            <a:ext cx="4538125" cy="60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6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0E4D-90E3-A9D2-E8BA-2D80133FE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0CF602-4B2A-12B8-F31D-B81E4E647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6D384C-3370-1392-2B50-2D0CAE2A6202}"/>
              </a:ext>
            </a:extLst>
          </p:cNvPr>
          <p:cNvSpPr/>
          <p:nvPr/>
        </p:nvSpPr>
        <p:spPr>
          <a:xfrm>
            <a:off x="895350" y="1200150"/>
            <a:ext cx="4229100" cy="3943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961E18-DADC-E3FB-1016-8110D2BF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en-US" sz="4000" dirty="0"/>
              <a:t>Les </a:t>
            </a:r>
            <a:r>
              <a:rPr lang="en-US" sz="4000" dirty="0" err="1"/>
              <a:t>commandes</a:t>
            </a:r>
            <a:br>
              <a:rPr lang="en-US" sz="4000" dirty="0"/>
            </a:br>
            <a:r>
              <a:rPr lang="en-US" sz="4000" dirty="0" err="1"/>
              <a:t>avancées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0FDD9C4-E5F8-7AB5-A629-BE225A5B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 lnSpcReduction="10000"/>
          </a:bodyPr>
          <a:lstStyle/>
          <a:p>
            <a:pPr indent="-305435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Cherry-</a:t>
            </a:r>
            <a:r>
              <a:rPr lang="fr-FR" sz="1400" dirty="0" err="1"/>
              <a:t>pick</a:t>
            </a:r>
            <a:r>
              <a:rPr lang="fr-FR" sz="1400" dirty="0"/>
              <a:t> : importer des éléments d’une autre branche dans la banche courante</a:t>
            </a:r>
            <a:endParaRPr lang="fr-FR"/>
          </a:p>
          <a:p>
            <a:pPr indent="-305435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Reset : annuler les changements pour se positionner à un endroit donné de l’arborescence git</a:t>
            </a:r>
            <a:endParaRPr lang="fr-FR" sz="1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Rebase : modifier l’historique des </a:t>
            </a:r>
            <a:r>
              <a:rPr lang="fr-FR" sz="1400" dirty="0" err="1"/>
              <a:t>commits</a:t>
            </a:r>
            <a:r>
              <a:rPr lang="fr-FR" sz="1400" dirty="0"/>
              <a:t> pour placer sa base à un autre endroit</a:t>
            </a:r>
            <a:endParaRPr lang="fr-FR" sz="1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Revert</a:t>
            </a:r>
            <a:r>
              <a:rPr lang="fr-FR" sz="1400" dirty="0"/>
              <a:t> : inverse les modifications des commit spécifiés, ce qui permet de garder une trace (contrairement à reset)</a:t>
            </a:r>
            <a:endParaRPr lang="fr-FR" sz="1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Blame</a:t>
            </a:r>
            <a:r>
              <a:rPr lang="fr-FR" sz="1400" dirty="0"/>
              <a:t> : permet de mettre en évidence qui a développé les lignes de code</a:t>
            </a:r>
            <a:endParaRPr lang="fr-FR" sz="1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Stash</a:t>
            </a:r>
            <a:r>
              <a:rPr lang="fr-FR" sz="1400" dirty="0"/>
              <a:t> </a:t>
            </a:r>
            <a:r>
              <a:rPr lang="fr-FR" sz="1400" dirty="0" err="1"/>
              <a:t>apply</a:t>
            </a:r>
            <a:r>
              <a:rPr lang="fr-FR" sz="1400" dirty="0"/>
              <a:t> / pop : conserve en mémoire le travail en cours pour y revenir plus tard (avec </a:t>
            </a:r>
            <a:r>
              <a:rPr lang="fr-FR" sz="1400" dirty="0" err="1"/>
              <a:t>stash</a:t>
            </a:r>
            <a:r>
              <a:rPr lang="fr-FR" sz="1400" dirty="0"/>
              <a:t> pop – pour supp ou </a:t>
            </a:r>
            <a:r>
              <a:rPr lang="fr-FR" sz="1400" dirty="0" err="1"/>
              <a:t>apply</a:t>
            </a:r>
            <a:r>
              <a:rPr lang="fr-FR" sz="1400" dirty="0"/>
              <a:t> – pour garder)</a:t>
            </a:r>
            <a:endParaRPr lang="fr-FR" sz="1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59B7F7D4-5F23-1220-3E89-3CA41D2AF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" y="1638300"/>
            <a:ext cx="4650441" cy="3162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6BAC1A-CEB7-5BE1-A062-BB50E48BB1A0}"/>
              </a:ext>
            </a:extLst>
          </p:cNvPr>
          <p:cNvSpPr txBox="1"/>
          <p:nvPr/>
        </p:nvSpPr>
        <p:spPr>
          <a:xfrm>
            <a:off x="895350" y="1329814"/>
            <a:ext cx="147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Rebase</a:t>
            </a:r>
          </a:p>
        </p:txBody>
      </p:sp>
    </p:spTree>
    <p:extLst>
      <p:ext uri="{BB962C8B-B14F-4D97-AF65-F5344CB8AC3E}">
        <p14:creationId xmlns:p14="http://schemas.microsoft.com/office/powerpoint/2010/main" val="383990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0614-8513-2D3B-09C1-B3FE6B11B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5C4768-3CA3-D0E1-FA87-D86FFABFF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A371C6-F751-C55F-E916-DCC504F6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en-US" sz="4000" dirty="0"/>
              <a:t>Workflow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8EF127B-7DA5-33D5-CE2A-083B0125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2 types de workflow principaux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 err="1"/>
              <a:t>Trunk</a:t>
            </a:r>
            <a:r>
              <a:rPr lang="fr-FR" sz="1000" dirty="0"/>
              <a:t> </a:t>
            </a:r>
            <a:r>
              <a:rPr lang="fr-FR" sz="1000" dirty="0" err="1"/>
              <a:t>based</a:t>
            </a:r>
            <a:r>
              <a:rPr lang="fr-FR" sz="1000" dirty="0"/>
              <a:t> : tout est sur le main, pas d’autres branches. Rapide mais très exigeant. Demande beaucoup de rigueur comme la nécessité de faire des commit </a:t>
            </a:r>
            <a:r>
              <a:rPr lang="fr-FR" sz="1000" dirty="0" err="1"/>
              <a:t>atomic</a:t>
            </a:r>
            <a:r>
              <a:rPr lang="fr-FR" sz="1000" dirty="0"/>
              <a:t>). Peut bloquer la phase de test.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 err="1"/>
              <a:t>Gitflow</a:t>
            </a:r>
            <a:r>
              <a:rPr lang="fr-FR" sz="1000" dirty="0"/>
              <a:t> : moins exigeant et moins risqué mais plus long à maintenir.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Commencer donc par le </a:t>
            </a:r>
            <a:r>
              <a:rPr lang="fr-FR" sz="1200" dirty="0" err="1"/>
              <a:t>gitflow</a:t>
            </a:r>
            <a:r>
              <a:rPr lang="fr-FR" sz="1200" dirty="0"/>
              <a:t>..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11243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8E8F3-0CBD-0043-5725-B03F9836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35D67F-E7B6-F142-FEAD-FC0F55E96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1CB6C-D56A-1722-7598-D9D7E662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en-US" sz="4000" dirty="0" err="1"/>
              <a:t>Github</a:t>
            </a:r>
            <a:r>
              <a:rPr lang="en-US" sz="4000" dirty="0"/>
              <a:t> actions,</a:t>
            </a:r>
            <a:br>
              <a:rPr lang="en-US" sz="4000" dirty="0"/>
            </a:br>
            <a:r>
              <a:rPr lang="en-US" sz="4000" dirty="0"/>
              <a:t>secrets..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3766992-A8F4-0D13-1ABD-0646EDC3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Github</a:t>
            </a:r>
            <a:r>
              <a:rPr lang="fr-FR" sz="1400" dirty="0"/>
              <a:t> actions (CI/CD)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Fichier .</a:t>
            </a:r>
            <a:r>
              <a:rPr lang="fr-FR" sz="1200" dirty="0" err="1"/>
              <a:t>yml</a:t>
            </a:r>
            <a:r>
              <a:rPr lang="fr-FR" sz="1200" dirty="0"/>
              <a:t> qui doivent se trouver dans le dossier .</a:t>
            </a:r>
            <a:r>
              <a:rPr lang="fr-FR" sz="1200" dirty="0" err="1"/>
              <a:t>github</a:t>
            </a:r>
            <a:r>
              <a:rPr lang="fr-FR" sz="1200" dirty="0"/>
              <a:t>/workflows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S’</a:t>
            </a:r>
            <a:r>
              <a:rPr lang="fr-FR" sz="1200" dirty="0" err="1"/>
              <a:t>execute</a:t>
            </a:r>
            <a:r>
              <a:rPr lang="fr-FR" sz="1200" dirty="0"/>
              <a:t> à chaque nouveau push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Utile pour mettre en place un pipeline automatisé. Exemple : lorsque je push mes modifications, le projet exécute automatiquement les tests et si les tests réussissent, les poussent sur le serveur de recette.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Secrets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/>
              <a:t>Dans Settings / Secrets and variables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/>
              <a:t>Pratique pour stocker des variables d’environnements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700" dirty="0"/>
              <a:t>Qui sont utile sur le </a:t>
            </a:r>
            <a:r>
              <a:rPr lang="fr-FR" sz="700" dirty="0" err="1"/>
              <a:t>remote</a:t>
            </a:r>
            <a:endParaRPr lang="fr-FR" sz="700" dirty="0"/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700" dirty="0"/>
              <a:t>Mais qui ne doivent pas être visible du public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700" dirty="0"/>
              <a:t>Exemple : le mot de passe du serveur de FTP utilisé pour la mise en ligne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16590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BFECC-8903-5EB6-3BAB-FABAA0194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2B3313-7D42-1099-144D-9294C4B10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EDB9A7-71FC-F5B7-44B5-2C08B38C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en-US" sz="4000" dirty="0"/>
              <a:t>Bonus</a:t>
            </a:r>
            <a:endParaRPr lang="fr-FR" sz="4000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3D13091-5121-42A6-8195-CC4B0427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Un repo stylé avec </a:t>
            </a:r>
            <a:r>
              <a:rPr lang="fr-FR" sz="1400" dirty="0">
                <a:hlinkClick r:id="rId4"/>
              </a:rPr>
              <a:t>https://gprm.itsvg.in/</a:t>
            </a:r>
            <a:endParaRPr lang="fr-FR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Génère un fichier readme.md à déposer dans le repo « </a:t>
            </a:r>
            <a:r>
              <a:rPr lang="fr-FR" sz="1400" dirty="0" err="1"/>
              <a:t>nomDeProfilGithub</a:t>
            </a:r>
            <a:r>
              <a:rPr lang="fr-FR" sz="1400" dirty="0"/>
              <a:t> »</a:t>
            </a:r>
            <a:endParaRPr lang="fr-FR" sz="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000" dirty="0"/>
          </a:p>
        </p:txBody>
      </p:sp>
      <p:pic>
        <p:nvPicPr>
          <p:cNvPr id="5" name="Image 4" descr="Une image contenant texte, Visage humain, capture d’écran, homme&#10;&#10;Description générée automatiquement">
            <a:extLst>
              <a:ext uri="{FF2B5EF4-FFF2-40B4-BE49-F238E27FC236}">
                <a16:creationId xmlns:a16="http://schemas.microsoft.com/office/drawing/2014/main" id="{1E69DABB-6964-277E-BB1B-A5F988D4D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84" y="1633537"/>
            <a:ext cx="5386388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D833-B306-78AB-29DC-3BF5587CF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3163AF-EBC2-2E31-3627-036FC8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10E6CA-C96F-18F3-E0F3-D3599301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À vous !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8FA34E5-CB92-7947-D675-AB80EC37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hlinkClick r:id="rId4"/>
              </a:rPr>
              <a:t>https://learngitbranching.js.org/?locale=fr_FR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01554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A1E0B-DFE4-F328-F4B9-C24540253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3DC03B-933F-0F13-C795-A76920984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392A4-A898-87F6-9FE1-B24EC24F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MAJ 2026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07FDEE8-2969-6648-5F53-E5BE309D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a typeface="+mn-lt"/>
                <a:cs typeface="+mn-lt"/>
              </a:rPr>
              <a:t>Éviter </a:t>
            </a:r>
            <a:r>
              <a:rPr lang="fr-FR" sz="1100" err="1">
                <a:ea typeface="+mn-lt"/>
                <a:cs typeface="+mn-lt"/>
              </a:rPr>
              <a:t>checkout</a:t>
            </a:r>
            <a:r>
              <a:rPr lang="fr-FR" sz="1100" dirty="0">
                <a:ea typeface="+mn-lt"/>
                <a:cs typeface="+mn-lt"/>
              </a:rPr>
              <a:t> qui est déprécié et lui préférer switch (changement et création de branche) ou restore</a:t>
            </a:r>
            <a:endParaRPr lang="fr-FR" sz="11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Convention de nommage des branches largement adoptée :</a:t>
            </a:r>
            <a:endParaRPr lang="fr-FR" sz="11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>
              <a:lnSpc>
                <a:spcPct val="110000"/>
              </a:lnSpc>
              <a:buFont typeface="Courier New" charset="2"/>
              <a:buChar char="o"/>
            </a:pPr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main : production</a:t>
            </a:r>
            <a:endParaRPr lang="fr-FR" sz="11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>
              <a:lnSpc>
                <a:spcPct val="110000"/>
              </a:lnSpc>
              <a:buFont typeface="Courier New" charset="2"/>
              <a:buChar char="o"/>
            </a:pPr>
            <a:r>
              <a:rPr lang="fr-FR" sz="11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develop</a:t>
            </a:r>
            <a:r>
              <a:rPr lang="fr-FR" sz="11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: intégration</a:t>
            </a:r>
          </a:p>
          <a:p>
            <a:pPr marL="719455" lvl="1" indent="-269875">
              <a:lnSpc>
                <a:spcPct val="110000"/>
              </a:lnSpc>
              <a:buFont typeface="Courier New" charset="2"/>
              <a:buChar char="o"/>
            </a:pPr>
            <a:r>
              <a:rPr lang="fr-FR" sz="11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feature</a:t>
            </a:r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/xxx</a:t>
            </a:r>
            <a:endParaRPr lang="fr-FR" sz="11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719455" lvl="1" indent="-269875">
              <a:lnSpc>
                <a:spcPct val="110000"/>
              </a:lnSpc>
              <a:buFont typeface="Courier New" charset="2"/>
              <a:buChar char="o"/>
            </a:pPr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fix/xxx</a:t>
            </a:r>
          </a:p>
          <a:p>
            <a:pPr marL="719455" lvl="1" indent="-269875">
              <a:lnSpc>
                <a:spcPct val="107000"/>
              </a:lnSpc>
              <a:spcAft>
                <a:spcPts val="800"/>
              </a:spcAft>
              <a:buFont typeface="Courier New" charset="2"/>
              <a:buChar char="o"/>
            </a:pPr>
            <a:r>
              <a:rPr lang="fr-FR" sz="11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Hotfix</a:t>
            </a:r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/xxx</a:t>
            </a:r>
          </a:p>
          <a:p>
            <a:pPr indent="-305435"/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Pull </a:t>
            </a:r>
            <a:r>
              <a:rPr lang="fr-FR" sz="11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requests</a:t>
            </a:r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obligatoires : Jamais de push direct sur main: Revue de code, Tests automatiques, Historique maîtrisé</a:t>
            </a:r>
          </a:p>
          <a:p>
            <a:pPr indent="-305435">
              <a:lnSpc>
                <a:spcPct val="80000"/>
              </a:lnSpc>
              <a:spcBef>
                <a:spcPts val="20"/>
              </a:spcBef>
            </a:pPr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CI systématique : Chaque push déclenche : Tests, Lint, </a:t>
            </a:r>
            <a:r>
              <a:rPr lang="fr-FR" sz="110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Build</a:t>
            </a:r>
            <a:endParaRPr lang="fr-FR" sz="11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>
              <a:lnSpc>
                <a:spcPct val="80000"/>
              </a:lnSpc>
              <a:spcBef>
                <a:spcPts val="20"/>
              </a:spcBef>
            </a:pPr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Versionner les livraisons :</a:t>
            </a:r>
          </a:p>
          <a:p>
            <a:pPr marL="719455" lvl="1" indent="-269875">
              <a:lnSpc>
                <a:spcPct val="80000"/>
              </a:lnSpc>
              <a:spcBef>
                <a:spcPts val="20"/>
              </a:spcBef>
              <a:buFont typeface="Courier New" charset="2"/>
              <a:buChar char="o"/>
            </a:pPr>
            <a:r>
              <a:rPr lang="fr-FR" sz="11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git tag v1.2.0
git push --tags</a:t>
            </a:r>
          </a:p>
          <a:p>
            <a:pPr indent="-305435">
              <a:lnSpc>
                <a:spcPct val="80000"/>
              </a:lnSpc>
              <a:spcBef>
                <a:spcPts val="20"/>
              </a:spcBef>
            </a:pPr>
            <a:endParaRPr lang="fr-FR" sz="1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indent="-305435"/>
            <a:endParaRPr lang="fr-FR" sz="1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28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AB851-87A3-A0BF-6879-12DC9DAE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F4558A-25E9-82A6-EDC9-AB6A1EE07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D659C9-C9F9-694D-977B-9DB212E1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7620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Programme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FB8FB8F-DF47-93E5-BCE7-B2FA84DE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879599"/>
            <a:ext cx="4403596" cy="4368801"/>
          </a:xfrm>
        </p:spPr>
        <p:txBody>
          <a:bodyPr rtlCol="0" anchor="t"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Les bases de GIT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Utilité de GIT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La ligne de commande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Installation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Les principales commandes (init, commit, push etc.)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Les serveurs GIT : </a:t>
            </a:r>
            <a:r>
              <a:rPr lang="fr-FR" sz="1400" dirty="0" err="1"/>
              <a:t>Github</a:t>
            </a:r>
            <a:r>
              <a:rPr lang="fr-FR" sz="1400" dirty="0"/>
              <a:t>, </a:t>
            </a:r>
            <a:r>
              <a:rPr lang="fr-FR" sz="1400" dirty="0" err="1"/>
              <a:t>Gitlab</a:t>
            </a:r>
            <a:r>
              <a:rPr lang="fr-FR" sz="1400" dirty="0"/>
              <a:t>, </a:t>
            </a:r>
            <a:r>
              <a:rPr lang="fr-FR" sz="1400" dirty="0" err="1"/>
              <a:t>Bitbucket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 travail en équipe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 cycle de vie d’un projet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GIT avancé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Les bonnes pratiques (régularité des </a:t>
            </a:r>
            <a:r>
              <a:rPr lang="fr-FR" sz="1400" dirty="0" err="1"/>
              <a:t>commits</a:t>
            </a:r>
            <a:r>
              <a:rPr lang="fr-FR" sz="1400" dirty="0"/>
              <a:t>, pull)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 fichier </a:t>
            </a:r>
            <a:r>
              <a:rPr lang="fr-FR" sz="1400" dirty="0" err="1"/>
              <a:t>readme</a:t>
            </a:r>
            <a:r>
              <a:rPr lang="fr-FR" sz="1400" dirty="0"/>
              <a:t> avec </a:t>
            </a:r>
            <a:r>
              <a:rPr lang="fr-FR" sz="1400" dirty="0" err="1"/>
              <a:t>Markdown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 .</a:t>
            </a:r>
            <a:r>
              <a:rPr lang="fr-FR" sz="1400" dirty="0" err="1"/>
              <a:t>gitignore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Github</a:t>
            </a:r>
            <a:r>
              <a:rPr lang="fr-FR" sz="1400" dirty="0"/>
              <a:t> avancé : github.io, clone, pull </a:t>
            </a:r>
            <a:r>
              <a:rPr lang="fr-FR" sz="1400" dirty="0" err="1"/>
              <a:t>request</a:t>
            </a:r>
            <a:r>
              <a:rPr lang="fr-FR" sz="1400" dirty="0"/>
              <a:t>, fork, issues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 merge </a:t>
            </a:r>
            <a:r>
              <a:rPr lang="fr-FR" sz="1400" dirty="0" err="1"/>
              <a:t>conficts</a:t>
            </a:r>
            <a:r>
              <a:rPr lang="fr-FR" sz="1400" dirty="0"/>
              <a:t> en pratique dans </a:t>
            </a:r>
            <a:r>
              <a:rPr lang="fr-FR" sz="1400" dirty="0" err="1"/>
              <a:t>VSCode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Différence </a:t>
            </a:r>
            <a:r>
              <a:rPr lang="fr-FR" sz="1400" dirty="0" err="1"/>
              <a:t>head</a:t>
            </a:r>
            <a:r>
              <a:rPr lang="fr-FR" sz="1400" dirty="0"/>
              <a:t>, </a:t>
            </a:r>
            <a:r>
              <a:rPr lang="fr-FR" sz="1400" dirty="0" err="1"/>
              <a:t>origin</a:t>
            </a:r>
            <a:r>
              <a:rPr lang="fr-FR" sz="1400" dirty="0"/>
              <a:t> et main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Les commandes avancées : cherry-</a:t>
            </a:r>
            <a:r>
              <a:rPr lang="fr-FR" sz="1400" dirty="0" err="1"/>
              <a:t>pick</a:t>
            </a:r>
            <a:r>
              <a:rPr lang="fr-FR" sz="1400" dirty="0"/>
              <a:t>, reset, </a:t>
            </a:r>
            <a:r>
              <a:rPr lang="fr-FR" sz="1400" dirty="0" err="1"/>
              <a:t>revert</a:t>
            </a:r>
            <a:r>
              <a:rPr lang="fr-FR" sz="1400" dirty="0"/>
              <a:t>, rebase, </a:t>
            </a:r>
            <a:r>
              <a:rPr lang="fr-FR" sz="1400" dirty="0" err="1"/>
              <a:t>blame</a:t>
            </a:r>
            <a:r>
              <a:rPr lang="fr-FR" sz="1400" dirty="0"/>
              <a:t> etc.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Workflow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Github</a:t>
            </a:r>
            <a:r>
              <a:rPr lang="fr-FR" sz="1400" dirty="0"/>
              <a:t> actions, secrets..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Bonus : un repo GITHUB stylé</a:t>
            </a:r>
          </a:p>
        </p:txBody>
      </p:sp>
    </p:spTree>
    <p:extLst>
      <p:ext uri="{BB962C8B-B14F-4D97-AF65-F5344CB8AC3E}">
        <p14:creationId xmlns:p14="http://schemas.microsoft.com/office/powerpoint/2010/main" val="333873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C5A67-9D37-C1B3-D0BE-B6B493B5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D24AD9-13F0-1746-F858-62314050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74A022D4-5C80-6592-4016-A03E50D8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3D2CB0-7614-252D-EE71-C74B58CFE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97336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3600" dirty="0"/>
              <a:t>Les bases de GIT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2B319-EFFB-DB84-4C31-ED841822D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Utilité, installation, principales commandes..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108117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Contexte historique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Problèmes lors du travail à plusieurs sur un projet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Solutions basiques : USB, dossier partagé, SVN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Et la solution avec GIT de Linus Torvald</a:t>
            </a:r>
          </a:p>
        </p:txBody>
      </p:sp>
    </p:spTree>
    <p:extLst>
      <p:ext uri="{BB962C8B-B14F-4D97-AF65-F5344CB8AC3E}">
        <p14:creationId xmlns:p14="http://schemas.microsoft.com/office/powerpoint/2010/main" val="111642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FAC2C-A7BF-0E70-99D4-FEB9170C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967A18-13F4-F664-6D02-E92E4A1A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668F4A-BA3A-2F11-CA44-3A58435D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Utilité de GIT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EEDAC5B-B52D-8945-3408-663B925E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Gère l’historique de toutes les modifications d’un projet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Facilite les retours en arrière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Assure la détection de modifications effectuées par plusieurs personnes sur une même portion de code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Décentralisé pour assurer la sauvegarde de données</a:t>
            </a:r>
          </a:p>
        </p:txBody>
      </p:sp>
    </p:spTree>
    <p:extLst>
      <p:ext uri="{BB962C8B-B14F-4D97-AF65-F5344CB8AC3E}">
        <p14:creationId xmlns:p14="http://schemas.microsoft.com/office/powerpoint/2010/main" val="12913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E2B57-9EF9-DB9E-F53D-A345F00E7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9D13B7-0320-6213-EF29-21A1151C1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C1C32F-EA1B-B6F2-4029-D37E7F56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805732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La ligne de commande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DBD3D4EF-FD82-F1EE-2CDF-931D4021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Permet de faire tout ce qu’on peut faire sur ordinateur, sans interface graphique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Sous mac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Application « Terminal 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Sous </a:t>
            </a:r>
            <a:r>
              <a:rPr lang="fr-FR" sz="1600" dirty="0" err="1"/>
              <a:t>windows</a:t>
            </a:r>
            <a:endParaRPr lang="fr-FR" sz="16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Application « Invite de commande 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Les commandes de base: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cd: « change directory »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ls sous mac, </a:t>
            </a:r>
            <a:r>
              <a:rPr lang="fr-FR" sz="1400" dirty="0" err="1"/>
              <a:t>dir</a:t>
            </a:r>
            <a:r>
              <a:rPr lang="fr-FR" sz="1400" dirty="0"/>
              <a:t> sous </a:t>
            </a:r>
            <a:r>
              <a:rPr lang="fr-FR" sz="1400" dirty="0" err="1"/>
              <a:t>windows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/>
              <a:t>pwd</a:t>
            </a:r>
            <a:r>
              <a:rPr lang="fr-FR" sz="1400" dirty="0"/>
              <a:t>: </a:t>
            </a:r>
            <a:r>
              <a:rPr lang="fr-FR" sz="1400" dirty="0" err="1"/>
              <a:t>present</a:t>
            </a:r>
            <a:r>
              <a:rPr lang="fr-FR" sz="1400" dirty="0"/>
              <a:t> </a:t>
            </a:r>
            <a:r>
              <a:rPr lang="fr-FR" sz="1400" dirty="0" err="1"/>
              <a:t>working</a:t>
            </a:r>
            <a:r>
              <a:rPr lang="fr-FR" sz="1400" dirty="0"/>
              <a:t> directory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autres commandes de bases: </a:t>
            </a:r>
            <a:r>
              <a:rPr lang="fr-FR" sz="1400" dirty="0" err="1"/>
              <a:t>mkdir</a:t>
            </a:r>
            <a:r>
              <a:rPr lang="fr-FR" sz="1400" dirty="0"/>
              <a:t>, mv, </a:t>
            </a:r>
            <a:r>
              <a:rPr lang="fr-FR" sz="1400" dirty="0" err="1"/>
              <a:t>rm</a:t>
            </a:r>
            <a:r>
              <a:rPr lang="fr-FR" sz="1400" dirty="0"/>
              <a:t>, chmod, apt-get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Astuces: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Utiliser la tabulation pour éviter de taper le </a:t>
            </a:r>
            <a:r>
              <a:rPr lang="fr-FR" sz="1600" dirty="0"/>
              <a:t>nom complet des dossiers et fichiers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Utiliser les flèches haut / bas pour dupliquer une commande faite auparavant </a:t>
            </a:r>
          </a:p>
        </p:txBody>
      </p:sp>
    </p:spTree>
    <p:extLst>
      <p:ext uri="{BB962C8B-B14F-4D97-AF65-F5344CB8AC3E}">
        <p14:creationId xmlns:p14="http://schemas.microsoft.com/office/powerpoint/2010/main" val="420604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346D6-F10C-D481-5973-AE04D9B5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48D06F1-4B76-9C2F-6D53-70DC629DC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6AA08E-19EF-87EC-696C-731FF775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805732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Installation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5ED0356-C1F6-6343-7DB4-2B08B824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Sous mac : </a:t>
            </a:r>
            <a:r>
              <a:rPr lang="fr-FR" sz="1200" dirty="0">
                <a:hlinkClick r:id="rId4"/>
              </a:rPr>
              <a:t>http://mac.github.com</a:t>
            </a: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Sous </a:t>
            </a:r>
            <a:r>
              <a:rPr lang="fr-FR" sz="1200" dirty="0" err="1"/>
              <a:t>windows</a:t>
            </a:r>
            <a:r>
              <a:rPr lang="fr-FR" sz="1200" dirty="0"/>
              <a:t> : </a:t>
            </a:r>
            <a:r>
              <a:rPr lang="fr-FR" sz="1200" dirty="0">
                <a:hlinkClick r:id="rId5"/>
              </a:rPr>
              <a:t>http://git-scm.com/download/win</a:t>
            </a: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Git s’utilise avec des commandes qui commencent par « git ». Exemple : git init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4952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9FF9-4A1A-8B83-B833-C4BE5A35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A6D352-0052-20A9-0ADD-E18868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6652E9-E027-6BB8-1304-71CFECEA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805732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Les commandes</a:t>
            </a:r>
            <a:br>
              <a:rPr lang="fr-FR" sz="4000" dirty="0"/>
            </a:br>
            <a:r>
              <a:rPr lang="fr-FR" sz="4000" dirty="0"/>
              <a:t>principales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94D1848-3689-1628-4F0A-DDB4B958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/>
              <a:t>Et aussi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/>
              <a:t>Init : initialisation d’un repo git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/>
              <a:t>Merge : fusion de travaux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dirty="0"/>
              <a:t>Et d’autres que l’on verra plus tard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  <p:pic>
        <p:nvPicPr>
          <p:cNvPr id="7" name="Image 6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2AD5C7AC-2A5B-025A-3BB4-EE34146EC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4" y="1540669"/>
            <a:ext cx="5188747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12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14387</TotalTime>
  <Words>1365</Words>
  <Application>Microsoft Office PowerPoint</Application>
  <PresentationFormat>Grand écran</PresentationFormat>
  <Paragraphs>183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SlateVTI</vt:lpstr>
      <vt:lpstr>Présentation PowerPoint</vt:lpstr>
      <vt:lpstr>Thibault Vinchent</vt:lpstr>
      <vt:lpstr>Programme</vt:lpstr>
      <vt:lpstr>Les bases de GIT</vt:lpstr>
      <vt:lpstr>Contexte historique</vt:lpstr>
      <vt:lpstr>Utilité de GIT</vt:lpstr>
      <vt:lpstr>La ligne de commande</vt:lpstr>
      <vt:lpstr>Installation</vt:lpstr>
      <vt:lpstr>Les commandes principales</vt:lpstr>
      <vt:lpstr>Serveur GIT : Github</vt:lpstr>
      <vt:lpstr>Le travail en équipe</vt:lpstr>
      <vt:lpstr>Le cycle de vie d’un projet GIT</vt:lpstr>
      <vt:lpstr>À vous !</vt:lpstr>
      <vt:lpstr>GIT avancé</vt:lpstr>
      <vt:lpstr>Quelques bonnes pratiques</vt:lpstr>
      <vt:lpstr>Le fichier readme avec Markdown</vt:lpstr>
      <vt:lpstr>Github avancé</vt:lpstr>
      <vt:lpstr>Le fichier .gitignore</vt:lpstr>
      <vt:lpstr>La résolution de conflits</vt:lpstr>
      <vt:lpstr>Différences HEAD, ORIGIN, MAIN, MASTER</vt:lpstr>
      <vt:lpstr>Les commandes avancées</vt:lpstr>
      <vt:lpstr>Workflow</vt:lpstr>
      <vt:lpstr>Github actions, secrets..</vt:lpstr>
      <vt:lpstr>Bonus</vt:lpstr>
      <vt:lpstr>À vous !</vt:lpstr>
      <vt:lpstr>MAJ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VINCHENT Thibault</cp:lastModifiedBy>
  <cp:revision>68</cp:revision>
  <dcterms:created xsi:type="dcterms:W3CDTF">2024-02-07T14:46:16Z</dcterms:created>
  <dcterms:modified xsi:type="dcterms:W3CDTF">2025-12-31T07:47:11Z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