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7"/>
  </p:notesMasterIdLst>
  <p:sldIdLst>
    <p:sldId id="256" r:id="rId2"/>
    <p:sldId id="305" r:id="rId3"/>
    <p:sldId id="314" r:id="rId4"/>
    <p:sldId id="315" r:id="rId5"/>
    <p:sldId id="317" r:id="rId6"/>
    <p:sldId id="316" r:id="rId7"/>
    <p:sldId id="318" r:id="rId8"/>
    <p:sldId id="321" r:id="rId9"/>
    <p:sldId id="303" r:id="rId10"/>
    <p:sldId id="324" r:id="rId11"/>
    <p:sldId id="319" r:id="rId12"/>
    <p:sldId id="306" r:id="rId13"/>
    <p:sldId id="307" r:id="rId14"/>
    <p:sldId id="308" r:id="rId15"/>
    <p:sldId id="309" r:id="rId16"/>
    <p:sldId id="320" r:id="rId17"/>
    <p:sldId id="304" r:id="rId18"/>
    <p:sldId id="322" r:id="rId19"/>
    <p:sldId id="258" r:id="rId20"/>
    <p:sldId id="283" r:id="rId21"/>
    <p:sldId id="257" r:id="rId22"/>
    <p:sldId id="259" r:id="rId23"/>
    <p:sldId id="260" r:id="rId24"/>
    <p:sldId id="261" r:id="rId25"/>
    <p:sldId id="262"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276" r:id="rId40"/>
    <p:sldId id="277" r:id="rId41"/>
    <p:sldId id="278" r:id="rId42"/>
    <p:sldId id="284" r:id="rId43"/>
    <p:sldId id="285" r:id="rId44"/>
    <p:sldId id="286" r:id="rId45"/>
    <p:sldId id="280" r:id="rId46"/>
    <p:sldId id="281" r:id="rId47"/>
    <p:sldId id="282" r:id="rId48"/>
    <p:sldId id="287" r:id="rId49"/>
    <p:sldId id="288" r:id="rId50"/>
    <p:sldId id="289" r:id="rId51"/>
    <p:sldId id="290" r:id="rId52"/>
    <p:sldId id="291" r:id="rId53"/>
    <p:sldId id="292" r:id="rId54"/>
    <p:sldId id="293" r:id="rId55"/>
    <p:sldId id="294" r:id="rId56"/>
    <p:sldId id="295" r:id="rId57"/>
    <p:sldId id="296" r:id="rId58"/>
    <p:sldId id="297" r:id="rId59"/>
    <p:sldId id="298" r:id="rId60"/>
    <p:sldId id="299" r:id="rId61"/>
    <p:sldId id="300" r:id="rId62"/>
    <p:sldId id="301" r:id="rId63"/>
    <p:sldId id="279" r:id="rId64"/>
    <p:sldId id="323" r:id="rId65"/>
    <p:sldId id="302" r:id="rId6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1pPr>
    <a:lvl2pPr marL="0" marR="0" indent="457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2pPr>
    <a:lvl3pPr marL="0" marR="0" indent="914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3pPr>
    <a:lvl4pPr marL="0" marR="0" indent="1371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4pPr>
    <a:lvl5pPr marL="0" marR="0" indent="18288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5pPr>
    <a:lvl6pPr marL="0" marR="0" indent="22860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6pPr>
    <a:lvl7pPr marL="0" marR="0" indent="27432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7pPr>
    <a:lvl8pPr marL="0" marR="0" indent="32004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8pPr>
    <a:lvl9pPr marL="0" marR="0" indent="365760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Row>
  </a:tblStyle>
  <a:tblStyle styleId="{C7B018BB-80A7-4F77-B60F-C8B233D01FF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2">
              <a:hueOff val="-357243"/>
              <a:satOff val="7293"/>
              <a:lumOff val="8906"/>
            </a:schemeClr>
          </a:solidFill>
        </a:fill>
      </a:tcStyle>
    </a:firstRow>
  </a:tblStyle>
  <a:tblStyle styleId="{EEE7283C-3CF3-47DC-8721-378D4A62B228}"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D5D5D5"/>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3">
              <a:satOff val="1412"/>
              <a:lumOff val="16412"/>
            </a:schemeClr>
          </a:solidFill>
        </a:fill>
      </a:tcStyle>
    </a:firstCol>
    <a:lastRow>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atOff val="1412"/>
                  <a:lumOff val="16412"/>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6E937E"/>
          </a:solidFill>
        </a:fill>
      </a:tcStyle>
    </a:firstRow>
  </a:tblStyle>
  <a:tblStyle styleId="{CF821DB8-F4EB-4A41-A1BA-3FCAFE7338EE}"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wholeTbl>
    <a:band2H>
      <a:tcTxStyle/>
      <a:tcStyle>
        <a:tcBdr/>
        <a:fill>
          <a:solidFill>
            <a:srgbClr val="FFF171"/>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A51B"/>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E1A84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AF7E9"/>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4">
              <a:hueOff val="103425"/>
              <a:satOff val="-7243"/>
              <a:lumOff val="9921"/>
            </a:schemeClr>
          </a:solidFill>
        </a:fill>
      </a:tcStyle>
    </a:firstRow>
  </a:tblStyle>
  <a:tblStyle styleId="{33BA23B1-9221-436E-865A-0063620EA4FD}"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chemeClr val="accent5"/>
          </a:solidFill>
        </a:fill>
      </a:tcStyle>
    </a:band2H>
    <a:firstCol>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lumOff val="-14283"/>
            </a:schemeClr>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5">
                  <a:lumOff val="-14283"/>
                </a:schemeClr>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chemeClr val="accent5">
              <a:satOff val="-6299"/>
              <a:lumOff val="-32309"/>
            </a:schemeClr>
          </a:solidFill>
        </a:fill>
      </a:tcStyle>
    </a:firstRow>
  </a:tblStyle>
  <a:tblStyle styleId="{2708684C-4D16-4618-839F-0558EEFCDFE6}" styleName="">
    <a:tblBg/>
    <a:wholeTbl>
      <a:tcTxStyle b="off" i="off">
        <a:font>
          <a:latin typeface="Avenir Next Regular"/>
          <a:ea typeface="Avenir Next Regular"/>
          <a:cs typeface="Avenir Next Regular"/>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wholeTbl>
    <a:band2H>
      <a:tcTxStyle/>
      <a:tcStyle>
        <a:tcBdr/>
        <a:fill>
          <a:solidFill>
            <a:srgbClr val="EDEEEE"/>
          </a:solidFill>
        </a:fill>
      </a:tcStyle>
    </a:band2H>
    <a:firstCol>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firstCol>
    <a:la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FFFFFF"/>
          </a:solidFill>
        </a:fill>
      </a:tcStyle>
    </a:lastRow>
    <a:firstRow>
      <a:tcTxStyle b="on" i="off">
        <a:font>
          <a:latin typeface="Avenir Next Demi Bold"/>
          <a:ea typeface="Avenir Next Demi Bold"/>
          <a:cs typeface="Avenir Next Demi Bold"/>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5D5D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66449" autoAdjust="0"/>
  </p:normalViewPr>
  <p:slideViewPr>
    <p:cSldViewPr snapToGrid="0">
      <p:cViewPr varScale="1">
        <p:scale>
          <a:sx n="37" d="100"/>
          <a:sy n="37" d="100"/>
        </p:scale>
        <p:origin x="20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microsoft.com/office/2016/11/relationships/changesInfo" Target="changesInfos/changesInfo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NCHENT Thibault" userId="S::thibault.vinchent@competences-developpement.fr::b919e929-cfef-445e-a456-a3c1568e08ff" providerId="AD" clId="Web-{F45AE2A4-EB86-027D-3528-A5F4346A3F7F}"/>
    <pc:docChg chg="addSld delSld modSld sldOrd">
      <pc:chgData name="VINCHENT Thibault" userId="S::thibault.vinchent@competences-developpement.fr::b919e929-cfef-445e-a456-a3c1568e08ff" providerId="AD" clId="Web-{F45AE2A4-EB86-027D-3528-A5F4346A3F7F}" dt="2025-09-21T07:10:28.847" v="275" actId="20577"/>
      <pc:docMkLst>
        <pc:docMk/>
      </pc:docMkLst>
      <pc:sldChg chg="modSp mod ord modShow">
        <pc:chgData name="VINCHENT Thibault" userId="S::thibault.vinchent@competences-developpement.fr::b919e929-cfef-445e-a456-a3c1568e08ff" providerId="AD" clId="Web-{F45AE2A4-EB86-027D-3528-A5F4346A3F7F}" dt="2025-09-21T06:58:20.611" v="80" actId="20577"/>
        <pc:sldMkLst>
          <pc:docMk/>
          <pc:sldMk cId="0" sldId="258"/>
        </pc:sldMkLst>
        <pc:spChg chg="mod">
          <ac:chgData name="VINCHENT Thibault" userId="S::thibault.vinchent@competences-developpement.fr::b919e929-cfef-445e-a456-a3c1568e08ff" providerId="AD" clId="Web-{F45AE2A4-EB86-027D-3528-A5F4346A3F7F}" dt="2025-09-21T06:58:20.611" v="80" actId="20577"/>
          <ac:spMkLst>
            <pc:docMk/>
            <pc:sldMk cId="0" sldId="258"/>
            <ac:spMk id="181" creationId="{00000000-0000-0000-0000-000000000000}"/>
          </ac:spMkLst>
        </pc:spChg>
      </pc:sldChg>
      <pc:sldChg chg="mod modShow">
        <pc:chgData name="VINCHENT Thibault" userId="S::thibault.vinchent@competences-developpement.fr::b919e929-cfef-445e-a456-a3c1568e08ff" providerId="AD" clId="Web-{F45AE2A4-EB86-027D-3528-A5F4346A3F7F}" dt="2025-09-21T06:58:23.955" v="81"/>
        <pc:sldMkLst>
          <pc:docMk/>
          <pc:sldMk cId="719317063" sldId="278"/>
        </pc:sldMkLst>
      </pc:sldChg>
      <pc:sldChg chg="modSp add del">
        <pc:chgData name="VINCHENT Thibault" userId="S::thibault.vinchent@competences-developpement.fr::b919e929-cfef-445e-a456-a3c1568e08ff" providerId="AD" clId="Web-{F45AE2A4-EB86-027D-3528-A5F4346A3F7F}" dt="2025-09-21T07:08:47.314" v="250" actId="20577"/>
        <pc:sldMkLst>
          <pc:docMk/>
          <pc:sldMk cId="1827666944" sldId="279"/>
        </pc:sldMkLst>
        <pc:spChg chg="mod">
          <ac:chgData name="VINCHENT Thibault" userId="S::thibault.vinchent@competences-developpement.fr::b919e929-cfef-445e-a456-a3c1568e08ff" providerId="AD" clId="Web-{F45AE2A4-EB86-027D-3528-A5F4346A3F7F}" dt="2025-09-21T07:08:47.314" v="250" actId="20577"/>
          <ac:spMkLst>
            <pc:docMk/>
            <pc:sldMk cId="1827666944" sldId="279"/>
            <ac:spMk id="4" creationId="{28B8C035-EF49-F0DC-BC0B-8E5D6E7FB44B}"/>
          </ac:spMkLst>
        </pc:spChg>
      </pc:sldChg>
      <pc:sldChg chg="mod modShow">
        <pc:chgData name="VINCHENT Thibault" userId="S::thibault.vinchent@competences-developpement.fr::b919e929-cfef-445e-a456-a3c1568e08ff" providerId="AD" clId="Web-{F45AE2A4-EB86-027D-3528-A5F4346A3F7F}" dt="2025-09-21T07:02:43.995" v="85"/>
        <pc:sldMkLst>
          <pc:docMk/>
          <pc:sldMk cId="2988254725" sldId="282"/>
        </pc:sldMkLst>
      </pc:sldChg>
      <pc:sldChg chg="mod modShow">
        <pc:chgData name="VINCHENT Thibault" userId="S::thibault.vinchent@competences-developpement.fr::b919e929-cfef-445e-a456-a3c1568e08ff" providerId="AD" clId="Web-{F45AE2A4-EB86-027D-3528-A5F4346A3F7F}" dt="2025-09-21T06:58:40.190" v="82"/>
        <pc:sldMkLst>
          <pc:docMk/>
          <pc:sldMk cId="139475624" sldId="284"/>
        </pc:sldMkLst>
      </pc:sldChg>
      <pc:sldChg chg="mod modShow">
        <pc:chgData name="VINCHENT Thibault" userId="S::thibault.vinchent@competences-developpement.fr::b919e929-cfef-445e-a456-a3c1568e08ff" providerId="AD" clId="Web-{F45AE2A4-EB86-027D-3528-A5F4346A3F7F}" dt="2025-09-21T06:59:33.646" v="83"/>
        <pc:sldMkLst>
          <pc:docMk/>
          <pc:sldMk cId="2217059558" sldId="285"/>
        </pc:sldMkLst>
      </pc:sldChg>
      <pc:sldChg chg="mod modShow">
        <pc:chgData name="VINCHENT Thibault" userId="S::thibault.vinchent@competences-developpement.fr::b919e929-cfef-445e-a456-a3c1568e08ff" providerId="AD" clId="Web-{F45AE2A4-EB86-027D-3528-A5F4346A3F7F}" dt="2025-09-21T06:59:49.318" v="84"/>
        <pc:sldMkLst>
          <pc:docMk/>
          <pc:sldMk cId="3977804006" sldId="286"/>
        </pc:sldMkLst>
      </pc:sldChg>
      <pc:sldChg chg="mod modShow">
        <pc:chgData name="VINCHENT Thibault" userId="S::thibault.vinchent@competences-developpement.fr::b919e929-cfef-445e-a456-a3c1568e08ff" providerId="AD" clId="Web-{F45AE2A4-EB86-027D-3528-A5F4346A3F7F}" dt="2025-09-21T07:02:56.980" v="86"/>
        <pc:sldMkLst>
          <pc:docMk/>
          <pc:sldMk cId="970131158" sldId="300"/>
        </pc:sldMkLst>
      </pc:sldChg>
      <pc:sldChg chg="mod modShow">
        <pc:chgData name="VINCHENT Thibault" userId="S::thibault.vinchent@competences-developpement.fr::b919e929-cfef-445e-a456-a3c1568e08ff" providerId="AD" clId="Web-{F45AE2A4-EB86-027D-3528-A5F4346A3F7F}" dt="2025-09-21T07:03:05.558" v="87"/>
        <pc:sldMkLst>
          <pc:docMk/>
          <pc:sldMk cId="2603160324" sldId="302"/>
        </pc:sldMkLst>
      </pc:sldChg>
      <pc:sldChg chg="modSp modNotes">
        <pc:chgData name="VINCHENT Thibault" userId="S::thibault.vinchent@competences-developpement.fr::b919e929-cfef-445e-a456-a3c1568e08ff" providerId="AD" clId="Web-{F45AE2A4-EB86-027D-3528-A5F4346A3F7F}" dt="2025-09-21T06:56:18.604" v="72" actId="20577"/>
        <pc:sldMkLst>
          <pc:docMk/>
          <pc:sldMk cId="1803158615" sldId="303"/>
        </pc:sldMkLst>
        <pc:spChg chg="mod">
          <ac:chgData name="VINCHENT Thibault" userId="S::thibault.vinchent@competences-developpement.fr::b919e929-cfef-445e-a456-a3c1568e08ff" providerId="AD" clId="Web-{F45AE2A4-EB86-027D-3528-A5F4346A3F7F}" dt="2025-09-21T06:56:18.604" v="72" actId="20577"/>
          <ac:spMkLst>
            <pc:docMk/>
            <pc:sldMk cId="1803158615" sldId="303"/>
            <ac:spMk id="181" creationId="{00000000-0000-0000-0000-000000000000}"/>
          </ac:spMkLst>
        </pc:spChg>
      </pc:sldChg>
      <pc:sldChg chg="mod modShow">
        <pc:chgData name="VINCHENT Thibault" userId="S::thibault.vinchent@competences-developpement.fr::b919e929-cfef-445e-a456-a3c1568e08ff" providerId="AD" clId="Web-{F45AE2A4-EB86-027D-3528-A5F4346A3F7F}" dt="2025-09-21T06:38:43.752" v="21"/>
        <pc:sldMkLst>
          <pc:docMk/>
          <pc:sldMk cId="788571516" sldId="306"/>
        </pc:sldMkLst>
      </pc:sldChg>
      <pc:sldChg chg="mod modShow">
        <pc:chgData name="VINCHENT Thibault" userId="S::thibault.vinchent@competences-developpement.fr::b919e929-cfef-445e-a456-a3c1568e08ff" providerId="AD" clId="Web-{F45AE2A4-EB86-027D-3528-A5F4346A3F7F}" dt="2025-09-21T06:38:43.643" v="18"/>
        <pc:sldMkLst>
          <pc:docMk/>
          <pc:sldMk cId="3840625085" sldId="307"/>
        </pc:sldMkLst>
      </pc:sldChg>
      <pc:sldChg chg="mod modShow">
        <pc:chgData name="VINCHENT Thibault" userId="S::thibault.vinchent@competences-developpement.fr::b919e929-cfef-445e-a456-a3c1568e08ff" providerId="AD" clId="Web-{F45AE2A4-EB86-027D-3528-A5F4346A3F7F}" dt="2025-09-21T06:38:43.674" v="19"/>
        <pc:sldMkLst>
          <pc:docMk/>
          <pc:sldMk cId="2964640838" sldId="308"/>
        </pc:sldMkLst>
      </pc:sldChg>
      <pc:sldChg chg="mod modShow">
        <pc:chgData name="VINCHENT Thibault" userId="S::thibault.vinchent@competences-developpement.fr::b919e929-cfef-445e-a456-a3c1568e08ff" providerId="AD" clId="Web-{F45AE2A4-EB86-027D-3528-A5F4346A3F7F}" dt="2025-09-21T06:38:43.721" v="20"/>
        <pc:sldMkLst>
          <pc:docMk/>
          <pc:sldMk cId="3457743816" sldId="309"/>
        </pc:sldMkLst>
      </pc:sldChg>
      <pc:sldChg chg="modSp">
        <pc:chgData name="VINCHENT Thibault" userId="S::thibault.vinchent@competences-developpement.fr::b919e929-cfef-445e-a456-a3c1568e08ff" providerId="AD" clId="Web-{F45AE2A4-EB86-027D-3528-A5F4346A3F7F}" dt="2025-09-21T06:21:19.901" v="12" actId="20577"/>
        <pc:sldMkLst>
          <pc:docMk/>
          <pc:sldMk cId="3790648390" sldId="318"/>
        </pc:sldMkLst>
        <pc:spChg chg="mod">
          <ac:chgData name="VINCHENT Thibault" userId="S::thibault.vinchent@competences-developpement.fr::b919e929-cfef-445e-a456-a3c1568e08ff" providerId="AD" clId="Web-{F45AE2A4-EB86-027D-3528-A5F4346A3F7F}" dt="2025-09-21T06:21:19.901" v="12" actId="20577"/>
          <ac:spMkLst>
            <pc:docMk/>
            <pc:sldMk cId="3790648390" sldId="318"/>
            <ac:spMk id="182" creationId="{0B0226FA-FAA8-CE88-CF54-BBBF51BAF4BC}"/>
          </ac:spMkLst>
        </pc:spChg>
      </pc:sldChg>
      <pc:sldChg chg="ord">
        <pc:chgData name="VINCHENT Thibault" userId="S::thibault.vinchent@competences-developpement.fr::b919e929-cfef-445e-a456-a3c1568e08ff" providerId="AD" clId="Web-{F45AE2A4-EB86-027D-3528-A5F4346A3F7F}" dt="2025-09-21T06:51:13.777" v="27"/>
        <pc:sldMkLst>
          <pc:docMk/>
          <pc:sldMk cId="2894557305" sldId="320"/>
        </pc:sldMkLst>
      </pc:sldChg>
      <pc:sldChg chg="modSp">
        <pc:chgData name="VINCHENT Thibault" userId="S::thibault.vinchent@competences-developpement.fr::b919e929-cfef-445e-a456-a3c1568e08ff" providerId="AD" clId="Web-{F45AE2A4-EB86-027D-3528-A5F4346A3F7F}" dt="2025-09-21T06:53:45.763" v="66" actId="20577"/>
        <pc:sldMkLst>
          <pc:docMk/>
          <pc:sldMk cId="1244803837" sldId="321"/>
        </pc:sldMkLst>
        <pc:spChg chg="mod">
          <ac:chgData name="VINCHENT Thibault" userId="S::thibault.vinchent@competences-developpement.fr::b919e929-cfef-445e-a456-a3c1568e08ff" providerId="AD" clId="Web-{F45AE2A4-EB86-027D-3528-A5F4346A3F7F}" dt="2025-09-21T06:53:45.763" v="66" actId="20577"/>
          <ac:spMkLst>
            <pc:docMk/>
            <pc:sldMk cId="1244803837" sldId="321"/>
            <ac:spMk id="182" creationId="{184670F9-2A42-41C3-4A77-16B268213F3A}"/>
          </ac:spMkLst>
        </pc:spChg>
      </pc:sldChg>
      <pc:sldChg chg="modSp add ord replId">
        <pc:chgData name="VINCHENT Thibault" userId="S::thibault.vinchent@competences-developpement.fr::b919e929-cfef-445e-a456-a3c1568e08ff" providerId="AD" clId="Web-{F45AE2A4-EB86-027D-3528-A5F4346A3F7F}" dt="2025-09-21T06:52:09.075" v="56" actId="20577"/>
        <pc:sldMkLst>
          <pc:docMk/>
          <pc:sldMk cId="3783495508" sldId="322"/>
        </pc:sldMkLst>
        <pc:spChg chg="mod">
          <ac:chgData name="VINCHENT Thibault" userId="S::thibault.vinchent@competences-developpement.fr::b919e929-cfef-445e-a456-a3c1568e08ff" providerId="AD" clId="Web-{F45AE2A4-EB86-027D-3528-A5F4346A3F7F}" dt="2025-09-21T06:52:09.075" v="56" actId="20577"/>
          <ac:spMkLst>
            <pc:docMk/>
            <pc:sldMk cId="3783495508" sldId="322"/>
            <ac:spMk id="180" creationId="{E329BF95-D6E2-1E2D-E936-59C9A8758004}"/>
          </ac:spMkLst>
        </pc:spChg>
        <pc:spChg chg="mod">
          <ac:chgData name="VINCHENT Thibault" userId="S::thibault.vinchent@competences-developpement.fr::b919e929-cfef-445e-a456-a3c1568e08ff" providerId="AD" clId="Web-{F45AE2A4-EB86-027D-3528-A5F4346A3F7F}" dt="2025-09-21T06:51:56.575" v="55" actId="20577"/>
          <ac:spMkLst>
            <pc:docMk/>
            <pc:sldMk cId="3783495508" sldId="322"/>
            <ac:spMk id="182" creationId="{8088FE59-C988-2F19-95BD-D44D5AB793CA}"/>
          </ac:spMkLst>
        </pc:spChg>
      </pc:sldChg>
      <pc:sldChg chg="modSp add replId">
        <pc:chgData name="VINCHENT Thibault" userId="S::thibault.vinchent@competences-developpement.fr::b919e929-cfef-445e-a456-a3c1568e08ff" providerId="AD" clId="Web-{F45AE2A4-EB86-027D-3528-A5F4346A3F7F}" dt="2025-09-21T07:10:28.847" v="275" actId="20577"/>
        <pc:sldMkLst>
          <pc:docMk/>
          <pc:sldMk cId="3426091382" sldId="323"/>
        </pc:sldMkLst>
        <pc:spChg chg="mod">
          <ac:chgData name="VINCHENT Thibault" userId="S::thibault.vinchent@competences-developpement.fr::b919e929-cfef-445e-a456-a3c1568e08ff" providerId="AD" clId="Web-{F45AE2A4-EB86-027D-3528-A5F4346A3F7F}" dt="2025-09-21T07:10:28.847" v="275" actId="20577"/>
          <ac:spMkLst>
            <pc:docMk/>
            <pc:sldMk cId="3426091382" sldId="323"/>
            <ac:spMk id="4" creationId="{950257C6-8A93-1276-797A-B6EFC717360F}"/>
          </ac:spMkLst>
        </pc:spChg>
      </pc:sldChg>
    </pc:docChg>
  </pc:docChgLst>
  <pc:docChgLst>
    <pc:chgData name="VINCHENT Thibault" userId="b919e929-cfef-445e-a456-a3c1568e08ff" providerId="ADAL" clId="{36B71888-F94F-46F8-A2D5-05449A1979BA}"/>
    <pc:docChg chg="undo custSel addSld delSld modSld sldOrd">
      <pc:chgData name="VINCHENT Thibault" userId="b919e929-cfef-445e-a456-a3c1568e08ff" providerId="ADAL" clId="{36B71888-F94F-46F8-A2D5-05449A1979BA}" dt="2025-09-29T10:15:57.474" v="1310" actId="20577"/>
      <pc:docMkLst>
        <pc:docMk/>
      </pc:docMkLst>
      <pc:sldChg chg="addSp modSp add del mod ord modShow">
        <pc:chgData name="VINCHENT Thibault" userId="b919e929-cfef-445e-a456-a3c1568e08ff" providerId="ADAL" clId="{36B71888-F94F-46F8-A2D5-05449A1979BA}" dt="2025-09-18T07:32:31.225" v="515" actId="1076"/>
        <pc:sldMkLst>
          <pc:docMk/>
          <pc:sldMk cId="0" sldId="258"/>
        </pc:sldMkLst>
        <pc:spChg chg="mod">
          <ac:chgData name="VINCHENT Thibault" userId="b919e929-cfef-445e-a456-a3c1568e08ff" providerId="ADAL" clId="{36B71888-F94F-46F8-A2D5-05449A1979BA}" dt="2025-09-18T07:29:02.639" v="502" actId="20577"/>
          <ac:spMkLst>
            <pc:docMk/>
            <pc:sldMk cId="0" sldId="258"/>
            <ac:spMk id="180" creationId="{00000000-0000-0000-0000-000000000000}"/>
          </ac:spMkLst>
        </pc:spChg>
        <pc:spChg chg="mod">
          <ac:chgData name="VINCHENT Thibault" userId="b919e929-cfef-445e-a456-a3c1568e08ff" providerId="ADAL" clId="{36B71888-F94F-46F8-A2D5-05449A1979BA}" dt="2025-09-18T07:29:21.629" v="508" actId="27636"/>
          <ac:spMkLst>
            <pc:docMk/>
            <pc:sldMk cId="0" sldId="258"/>
            <ac:spMk id="182" creationId="{00000000-0000-0000-0000-000000000000}"/>
          </ac:spMkLst>
        </pc:spChg>
        <pc:picChg chg="add mod">
          <ac:chgData name="VINCHENT Thibault" userId="b919e929-cfef-445e-a456-a3c1568e08ff" providerId="ADAL" clId="{36B71888-F94F-46F8-A2D5-05449A1979BA}" dt="2025-09-18T07:32:31.225" v="515" actId="1076"/>
          <ac:picMkLst>
            <pc:docMk/>
            <pc:sldMk cId="0" sldId="258"/>
            <ac:picMk id="1026" creationId="{2846A5A9-CB89-18F2-CD47-95CAD3172DA6}"/>
          </ac:picMkLst>
        </pc:picChg>
      </pc:sldChg>
      <pc:sldChg chg="modSp mod ord modShow modNotesTx">
        <pc:chgData name="VINCHENT Thibault" userId="b919e929-cfef-445e-a456-a3c1568e08ff" providerId="ADAL" clId="{36B71888-F94F-46F8-A2D5-05449A1979BA}" dt="2025-09-23T09:14:29.249" v="1221" actId="729"/>
        <pc:sldMkLst>
          <pc:docMk/>
          <pc:sldMk cId="1803158615" sldId="303"/>
        </pc:sldMkLst>
        <pc:spChg chg="mod">
          <ac:chgData name="VINCHENT Thibault" userId="b919e929-cfef-445e-a456-a3c1568e08ff" providerId="ADAL" clId="{36B71888-F94F-46F8-A2D5-05449A1979BA}" dt="2025-09-18T13:39:48.246" v="842" actId="20577"/>
          <ac:spMkLst>
            <pc:docMk/>
            <pc:sldMk cId="1803158615" sldId="303"/>
            <ac:spMk id="180" creationId="{00000000-0000-0000-0000-000000000000}"/>
          </ac:spMkLst>
        </pc:spChg>
        <pc:spChg chg="mod">
          <ac:chgData name="VINCHENT Thibault" userId="b919e929-cfef-445e-a456-a3c1568e08ff" providerId="ADAL" clId="{36B71888-F94F-46F8-A2D5-05449A1979BA}" dt="2025-09-18T13:49:54.798" v="936"/>
          <ac:spMkLst>
            <pc:docMk/>
            <pc:sldMk cId="1803158615" sldId="303"/>
            <ac:spMk id="182" creationId="{00000000-0000-0000-0000-000000000000}"/>
          </ac:spMkLst>
        </pc:spChg>
      </pc:sldChg>
      <pc:sldChg chg="modSp mod">
        <pc:chgData name="VINCHENT Thibault" userId="b919e929-cfef-445e-a456-a3c1568e08ff" providerId="ADAL" clId="{36B71888-F94F-46F8-A2D5-05449A1979BA}" dt="2025-09-18T07:20:37.614" v="487" actId="20577"/>
        <pc:sldMkLst>
          <pc:docMk/>
          <pc:sldMk cId="2126768254" sldId="305"/>
        </pc:sldMkLst>
        <pc:spChg chg="mod">
          <ac:chgData name="VINCHENT Thibault" userId="b919e929-cfef-445e-a456-a3c1568e08ff" providerId="ADAL" clId="{36B71888-F94F-46F8-A2D5-05449A1979BA}" dt="2025-09-18T07:20:37.614" v="487" actId="20577"/>
          <ac:spMkLst>
            <pc:docMk/>
            <pc:sldMk cId="2126768254" sldId="305"/>
            <ac:spMk id="182" creationId="{00000000-0000-0000-0000-000000000000}"/>
          </ac:spMkLst>
        </pc:spChg>
      </pc:sldChg>
      <pc:sldChg chg="mod modShow modNotesTx">
        <pc:chgData name="VINCHENT Thibault" userId="b919e929-cfef-445e-a456-a3c1568e08ff" providerId="ADAL" clId="{36B71888-F94F-46F8-A2D5-05449A1979BA}" dt="2025-09-29T10:14:34.909" v="1290" actId="113"/>
        <pc:sldMkLst>
          <pc:docMk/>
          <pc:sldMk cId="788571516" sldId="306"/>
        </pc:sldMkLst>
      </pc:sldChg>
      <pc:sldChg chg="mod modShow">
        <pc:chgData name="VINCHENT Thibault" userId="b919e929-cfef-445e-a456-a3c1568e08ff" providerId="ADAL" clId="{36B71888-F94F-46F8-A2D5-05449A1979BA}" dt="2025-09-16T09:08:09.613" v="217" actId="729"/>
        <pc:sldMkLst>
          <pc:docMk/>
          <pc:sldMk cId="3840625085" sldId="307"/>
        </pc:sldMkLst>
      </pc:sldChg>
      <pc:sldChg chg="modSp mod modShow">
        <pc:chgData name="VINCHENT Thibault" userId="b919e929-cfef-445e-a456-a3c1568e08ff" providerId="ADAL" clId="{36B71888-F94F-46F8-A2D5-05449A1979BA}" dt="2025-09-29T10:15:57.474" v="1310" actId="20577"/>
        <pc:sldMkLst>
          <pc:docMk/>
          <pc:sldMk cId="2964640838" sldId="308"/>
        </pc:sldMkLst>
        <pc:spChg chg="mod">
          <ac:chgData name="VINCHENT Thibault" userId="b919e929-cfef-445e-a456-a3c1568e08ff" providerId="ADAL" clId="{36B71888-F94F-46F8-A2D5-05449A1979BA}" dt="2025-09-29T10:15:57.474" v="1310" actId="20577"/>
          <ac:spMkLst>
            <pc:docMk/>
            <pc:sldMk cId="2964640838" sldId="308"/>
            <ac:spMk id="182" creationId="{00000000-0000-0000-0000-000000000000}"/>
          </ac:spMkLst>
        </pc:spChg>
      </pc:sldChg>
      <pc:sldChg chg="mod modShow">
        <pc:chgData name="VINCHENT Thibault" userId="b919e929-cfef-445e-a456-a3c1568e08ff" providerId="ADAL" clId="{36B71888-F94F-46F8-A2D5-05449A1979BA}" dt="2025-09-16T09:08:09.613" v="217" actId="729"/>
        <pc:sldMkLst>
          <pc:docMk/>
          <pc:sldMk cId="3457743816" sldId="309"/>
        </pc:sldMkLst>
      </pc:sldChg>
      <pc:sldChg chg="del mod modShow">
        <pc:chgData name="VINCHENT Thibault" userId="b919e929-cfef-445e-a456-a3c1568e08ff" providerId="ADAL" clId="{36B71888-F94F-46F8-A2D5-05449A1979BA}" dt="2025-09-18T07:44:38.863" v="519" actId="47"/>
        <pc:sldMkLst>
          <pc:docMk/>
          <pc:sldMk cId="1572724128" sldId="310"/>
        </pc:sldMkLst>
      </pc:sldChg>
      <pc:sldChg chg="del mod modShow">
        <pc:chgData name="VINCHENT Thibault" userId="b919e929-cfef-445e-a456-a3c1568e08ff" providerId="ADAL" clId="{36B71888-F94F-46F8-A2D5-05449A1979BA}" dt="2025-09-18T07:36:59.987" v="518" actId="47"/>
        <pc:sldMkLst>
          <pc:docMk/>
          <pc:sldMk cId="3887304059" sldId="311"/>
        </pc:sldMkLst>
      </pc:sldChg>
      <pc:sldChg chg="del mod modShow">
        <pc:chgData name="VINCHENT Thibault" userId="b919e929-cfef-445e-a456-a3c1568e08ff" providerId="ADAL" clId="{36B71888-F94F-46F8-A2D5-05449A1979BA}" dt="2025-09-18T07:36:43.284" v="516" actId="47"/>
        <pc:sldMkLst>
          <pc:docMk/>
          <pc:sldMk cId="4026870477" sldId="312"/>
        </pc:sldMkLst>
      </pc:sldChg>
      <pc:sldChg chg="del mod modShow">
        <pc:chgData name="VINCHENT Thibault" userId="b919e929-cfef-445e-a456-a3c1568e08ff" providerId="ADAL" clId="{36B71888-F94F-46F8-A2D5-05449A1979BA}" dt="2025-09-18T07:36:51.824" v="517" actId="47"/>
        <pc:sldMkLst>
          <pc:docMk/>
          <pc:sldMk cId="68140320" sldId="313"/>
        </pc:sldMkLst>
      </pc:sldChg>
      <pc:sldChg chg="addSp modSp add mod ord modShow modNotesTx">
        <pc:chgData name="VINCHENT Thibault" userId="b919e929-cfef-445e-a456-a3c1568e08ff" providerId="ADAL" clId="{36B71888-F94F-46F8-A2D5-05449A1979BA}" dt="2025-09-16T09:28:58.665" v="287" actId="1076"/>
        <pc:sldMkLst>
          <pc:docMk/>
          <pc:sldMk cId="2771331639" sldId="314"/>
        </pc:sldMkLst>
        <pc:spChg chg="mod">
          <ac:chgData name="VINCHENT Thibault" userId="b919e929-cfef-445e-a456-a3c1568e08ff" providerId="ADAL" clId="{36B71888-F94F-46F8-A2D5-05449A1979BA}" dt="2025-09-16T09:28:12.986" v="283" actId="403"/>
          <ac:spMkLst>
            <pc:docMk/>
            <pc:sldMk cId="2771331639" sldId="314"/>
            <ac:spMk id="182" creationId="{D308D414-DBC8-C42B-7A31-2CCC49A4E26C}"/>
          </ac:spMkLst>
        </pc:spChg>
        <pc:picChg chg="add mod">
          <ac:chgData name="VINCHENT Thibault" userId="b919e929-cfef-445e-a456-a3c1568e08ff" providerId="ADAL" clId="{36B71888-F94F-46F8-A2D5-05449A1979BA}" dt="2025-09-16T09:28:58.665" v="287" actId="1076"/>
          <ac:picMkLst>
            <pc:docMk/>
            <pc:sldMk cId="2771331639" sldId="314"/>
            <ac:picMk id="1026" creationId="{69B930C5-D0A9-24E4-C34B-5927C7624FCD}"/>
          </ac:picMkLst>
        </pc:picChg>
      </pc:sldChg>
      <pc:sldChg chg="addSp delSp modSp add mod">
        <pc:chgData name="VINCHENT Thibault" userId="b919e929-cfef-445e-a456-a3c1568e08ff" providerId="ADAL" clId="{36B71888-F94F-46F8-A2D5-05449A1979BA}" dt="2025-09-18T08:19:53.966" v="581" actId="20577"/>
        <pc:sldMkLst>
          <pc:docMk/>
          <pc:sldMk cId="1322288810" sldId="315"/>
        </pc:sldMkLst>
        <pc:spChg chg="mod">
          <ac:chgData name="VINCHENT Thibault" userId="b919e929-cfef-445e-a456-a3c1568e08ff" providerId="ADAL" clId="{36B71888-F94F-46F8-A2D5-05449A1979BA}" dt="2025-09-18T08:19:53.966" v="581" actId="20577"/>
          <ac:spMkLst>
            <pc:docMk/>
            <pc:sldMk cId="1322288810" sldId="315"/>
            <ac:spMk id="182" creationId="{34201BB8-C4E3-CEC4-AD0E-913D6F0FFB79}"/>
          </ac:spMkLst>
        </pc:spChg>
        <pc:picChg chg="add mod">
          <ac:chgData name="VINCHENT Thibault" userId="b919e929-cfef-445e-a456-a3c1568e08ff" providerId="ADAL" clId="{36B71888-F94F-46F8-A2D5-05449A1979BA}" dt="2025-09-16T09:31:24.111" v="373" actId="14100"/>
          <ac:picMkLst>
            <pc:docMk/>
            <pc:sldMk cId="1322288810" sldId="315"/>
            <ac:picMk id="2050" creationId="{38569F2D-3306-70AB-2873-497D272098FA}"/>
          </ac:picMkLst>
        </pc:picChg>
      </pc:sldChg>
      <pc:sldChg chg="delSp modSp add mod">
        <pc:chgData name="VINCHENT Thibault" userId="b919e929-cfef-445e-a456-a3c1568e08ff" providerId="ADAL" clId="{36B71888-F94F-46F8-A2D5-05449A1979BA}" dt="2025-09-18T08:22:37.417" v="596" actId="20577"/>
        <pc:sldMkLst>
          <pc:docMk/>
          <pc:sldMk cId="1458058982" sldId="316"/>
        </pc:sldMkLst>
        <pc:spChg chg="mod">
          <ac:chgData name="VINCHENT Thibault" userId="b919e929-cfef-445e-a456-a3c1568e08ff" providerId="ADAL" clId="{36B71888-F94F-46F8-A2D5-05449A1979BA}" dt="2025-09-18T08:22:37.417" v="596" actId="20577"/>
          <ac:spMkLst>
            <pc:docMk/>
            <pc:sldMk cId="1458058982" sldId="316"/>
            <ac:spMk id="180" creationId="{759857C5-38FE-A298-3D37-558F0AA66DF4}"/>
          </ac:spMkLst>
        </pc:spChg>
        <pc:spChg chg="mod">
          <ac:chgData name="VINCHENT Thibault" userId="b919e929-cfef-445e-a456-a3c1568e08ff" providerId="ADAL" clId="{36B71888-F94F-46F8-A2D5-05449A1979BA}" dt="2025-09-16T09:37:14.163" v="483" actId="113"/>
          <ac:spMkLst>
            <pc:docMk/>
            <pc:sldMk cId="1458058982" sldId="316"/>
            <ac:spMk id="182" creationId="{A0B8571E-B9E3-77B9-88D1-CE3886FDE2C1}"/>
          </ac:spMkLst>
        </pc:spChg>
      </pc:sldChg>
      <pc:sldChg chg="addSp delSp modSp add mod">
        <pc:chgData name="VINCHENT Thibault" userId="b919e929-cfef-445e-a456-a3c1568e08ff" providerId="ADAL" clId="{36B71888-F94F-46F8-A2D5-05449A1979BA}" dt="2025-09-18T07:55:20.189" v="579" actId="1076"/>
        <pc:sldMkLst>
          <pc:docMk/>
          <pc:sldMk cId="1937226062" sldId="317"/>
        </pc:sldMkLst>
        <pc:spChg chg="mod">
          <ac:chgData name="VINCHENT Thibault" userId="b919e929-cfef-445e-a456-a3c1568e08ff" providerId="ADAL" clId="{36B71888-F94F-46F8-A2D5-05449A1979BA}" dt="2025-09-18T07:54:21.470" v="521"/>
          <ac:spMkLst>
            <pc:docMk/>
            <pc:sldMk cId="1937226062" sldId="317"/>
            <ac:spMk id="180" creationId="{2CC9E8B4-22DB-43FF-FCDF-42C5489A4D8F}"/>
          </ac:spMkLst>
        </pc:spChg>
        <pc:spChg chg="mod">
          <ac:chgData name="VINCHENT Thibault" userId="b919e929-cfef-445e-a456-a3c1568e08ff" providerId="ADAL" clId="{36B71888-F94F-46F8-A2D5-05449A1979BA}" dt="2025-09-18T07:55:13.916" v="578" actId="20577"/>
          <ac:spMkLst>
            <pc:docMk/>
            <pc:sldMk cId="1937226062" sldId="317"/>
            <ac:spMk id="182" creationId="{3F13C283-B8B2-CFC8-9484-4F7A75D0BAFE}"/>
          </ac:spMkLst>
        </pc:spChg>
        <pc:picChg chg="add mod">
          <ac:chgData name="VINCHENT Thibault" userId="b919e929-cfef-445e-a456-a3c1568e08ff" providerId="ADAL" clId="{36B71888-F94F-46F8-A2D5-05449A1979BA}" dt="2025-09-18T07:55:20.189" v="579" actId="1076"/>
          <ac:picMkLst>
            <pc:docMk/>
            <pc:sldMk cId="1937226062" sldId="317"/>
            <ac:picMk id="2" creationId="{B829A703-F443-9679-2A7F-5F030BE3042C}"/>
          </ac:picMkLst>
        </pc:picChg>
      </pc:sldChg>
      <pc:sldChg chg="addSp modSp add mod">
        <pc:chgData name="VINCHENT Thibault" userId="b919e929-cfef-445e-a456-a3c1568e08ff" providerId="ADAL" clId="{36B71888-F94F-46F8-A2D5-05449A1979BA}" dt="2025-09-18T13:21:32.029" v="776" actId="20577"/>
        <pc:sldMkLst>
          <pc:docMk/>
          <pc:sldMk cId="3790648390" sldId="318"/>
        </pc:sldMkLst>
        <pc:spChg chg="mod">
          <ac:chgData name="VINCHENT Thibault" userId="b919e929-cfef-445e-a456-a3c1568e08ff" providerId="ADAL" clId="{36B71888-F94F-46F8-A2D5-05449A1979BA}" dt="2025-09-18T08:22:43.049" v="600" actId="20577"/>
          <ac:spMkLst>
            <pc:docMk/>
            <pc:sldMk cId="3790648390" sldId="318"/>
            <ac:spMk id="180" creationId="{C41B92BE-3EF8-FB7B-A8AE-1A35D6E1F89C}"/>
          </ac:spMkLst>
        </pc:spChg>
        <pc:spChg chg="mod">
          <ac:chgData name="VINCHENT Thibault" userId="b919e929-cfef-445e-a456-a3c1568e08ff" providerId="ADAL" clId="{36B71888-F94F-46F8-A2D5-05449A1979BA}" dt="2025-09-18T13:21:32.029" v="776" actId="20577"/>
          <ac:spMkLst>
            <pc:docMk/>
            <pc:sldMk cId="3790648390" sldId="318"/>
            <ac:spMk id="182" creationId="{0B0226FA-FAA8-CE88-CF54-BBBF51BAF4BC}"/>
          </ac:spMkLst>
        </pc:spChg>
        <pc:picChg chg="add mod">
          <ac:chgData name="VINCHENT Thibault" userId="b919e929-cfef-445e-a456-a3c1568e08ff" providerId="ADAL" clId="{36B71888-F94F-46F8-A2D5-05449A1979BA}" dt="2025-09-18T13:21:04.017" v="761" actId="14100"/>
          <ac:picMkLst>
            <pc:docMk/>
            <pc:sldMk cId="3790648390" sldId="318"/>
            <ac:picMk id="1026" creationId="{C11E2F34-1ADF-BC79-5B5D-4407558754FD}"/>
          </ac:picMkLst>
        </pc:picChg>
      </pc:sldChg>
      <pc:sldChg chg="add modNotesTx">
        <pc:chgData name="VINCHENT Thibault" userId="b919e929-cfef-445e-a456-a3c1568e08ff" providerId="ADAL" clId="{36B71888-F94F-46F8-A2D5-05449A1979BA}" dt="2025-09-25T10:05:42.565" v="1289" actId="20577"/>
        <pc:sldMkLst>
          <pc:docMk/>
          <pc:sldMk cId="3863983269" sldId="319"/>
        </pc:sldMkLst>
      </pc:sldChg>
      <pc:sldChg chg="modSp add mod">
        <pc:chgData name="VINCHENT Thibault" userId="b919e929-cfef-445e-a456-a3c1568e08ff" providerId="ADAL" clId="{36B71888-F94F-46F8-A2D5-05449A1979BA}" dt="2025-09-18T13:51:49.054" v="955" actId="12"/>
        <pc:sldMkLst>
          <pc:docMk/>
          <pc:sldMk cId="2894557305" sldId="320"/>
        </pc:sldMkLst>
        <pc:spChg chg="mod">
          <ac:chgData name="VINCHENT Thibault" userId="b919e929-cfef-445e-a456-a3c1568e08ff" providerId="ADAL" clId="{36B71888-F94F-46F8-A2D5-05449A1979BA}" dt="2025-09-18T13:50:07.564" v="945" actId="20577"/>
          <ac:spMkLst>
            <pc:docMk/>
            <pc:sldMk cId="2894557305" sldId="320"/>
            <ac:spMk id="180" creationId="{53AE6F0A-0C90-79F7-288A-1743A4E1C6BC}"/>
          </ac:spMkLst>
        </pc:spChg>
        <pc:spChg chg="mod">
          <ac:chgData name="VINCHENT Thibault" userId="b919e929-cfef-445e-a456-a3c1568e08ff" providerId="ADAL" clId="{36B71888-F94F-46F8-A2D5-05449A1979BA}" dt="2025-09-18T13:51:49.054" v="955" actId="12"/>
          <ac:spMkLst>
            <pc:docMk/>
            <pc:sldMk cId="2894557305" sldId="320"/>
            <ac:spMk id="182" creationId="{508553D7-61B0-9410-99A8-DCFE01581380}"/>
          </ac:spMkLst>
        </pc:spChg>
      </pc:sldChg>
      <pc:sldChg chg="modSp add mod ord">
        <pc:chgData name="VINCHENT Thibault" userId="b919e929-cfef-445e-a456-a3c1568e08ff" providerId="ADAL" clId="{36B71888-F94F-46F8-A2D5-05449A1979BA}" dt="2025-09-19T06:13:48.126" v="1220" actId="20577"/>
        <pc:sldMkLst>
          <pc:docMk/>
          <pc:sldMk cId="1244803837" sldId="321"/>
        </pc:sldMkLst>
        <pc:spChg chg="mod">
          <ac:chgData name="VINCHENT Thibault" userId="b919e929-cfef-445e-a456-a3c1568e08ff" providerId="ADAL" clId="{36B71888-F94F-46F8-A2D5-05449A1979BA}" dt="2025-09-18T13:53:31.986" v="1006" actId="313"/>
          <ac:spMkLst>
            <pc:docMk/>
            <pc:sldMk cId="1244803837" sldId="321"/>
            <ac:spMk id="180" creationId="{C37EAD57-2598-370A-96DA-766D8D05BAA9}"/>
          </ac:spMkLst>
        </pc:spChg>
        <pc:spChg chg="mod">
          <ac:chgData name="VINCHENT Thibault" userId="b919e929-cfef-445e-a456-a3c1568e08ff" providerId="ADAL" clId="{36B71888-F94F-46F8-A2D5-05449A1979BA}" dt="2025-09-19T06:13:48.126" v="1220" actId="20577"/>
          <ac:spMkLst>
            <pc:docMk/>
            <pc:sldMk cId="1244803837" sldId="321"/>
            <ac:spMk id="182" creationId="{184670F9-2A42-41C3-4A77-16B268213F3A}"/>
          </ac:spMkLst>
        </pc:spChg>
      </pc:sldChg>
      <pc:sldChg chg="modSp add mod ord modNotesTx">
        <pc:chgData name="VINCHENT Thibault" userId="b919e929-cfef-445e-a456-a3c1568e08ff" providerId="ADAL" clId="{36B71888-F94F-46F8-A2D5-05449A1979BA}" dt="2025-09-25T09:48:49.460" v="1273" actId="20577"/>
        <pc:sldMkLst>
          <pc:docMk/>
          <pc:sldMk cId="461241866" sldId="324"/>
        </pc:sldMkLst>
        <pc:spChg chg="mod">
          <ac:chgData name="VINCHENT Thibault" userId="b919e929-cfef-445e-a456-a3c1568e08ff" providerId="ADAL" clId="{36B71888-F94F-46F8-A2D5-05449A1979BA}" dt="2025-09-25T09:48:32.805" v="1260" actId="20577"/>
          <ac:spMkLst>
            <pc:docMk/>
            <pc:sldMk cId="461241866" sldId="324"/>
            <ac:spMk id="180" creationId="{3059C281-549D-225C-E6E2-D968B2BA9397}"/>
          </ac:spMkLst>
        </pc:spChg>
        <pc:spChg chg="mod">
          <ac:chgData name="VINCHENT Thibault" userId="b919e929-cfef-445e-a456-a3c1568e08ff" providerId="ADAL" clId="{36B71888-F94F-46F8-A2D5-05449A1979BA}" dt="2025-09-25T09:48:10.452" v="1252" actId="20577"/>
          <ac:spMkLst>
            <pc:docMk/>
            <pc:sldMk cId="461241866" sldId="324"/>
            <ac:spMk id="182" creationId="{744D7EAE-6A94-46A5-3529-E0E6EF124A60}"/>
          </ac:spMkLst>
        </pc:spChg>
      </pc:sldChg>
      <pc:sldChg chg="add del">
        <pc:chgData name="VINCHENT Thibault" userId="b919e929-cfef-445e-a456-a3c1568e08ff" providerId="ADAL" clId="{36B71888-F94F-46F8-A2D5-05449A1979BA}" dt="2025-09-25T09:40:17.322" v="1226"/>
        <pc:sldMkLst>
          <pc:docMk/>
          <pc:sldMk cId="2986725944" sldId="325"/>
        </pc:sldMkLst>
      </pc:sldChg>
    </pc:docChg>
  </pc:docChgLst>
  <pc:docChgLst>
    <pc:chgData name="VINCHENT Thibault" userId="b919e929-cfef-445e-a456-a3c1568e08ff" providerId="ADAL" clId="{514D72A4-6A69-42BA-8073-6D8F32F5EF24}"/>
    <pc:docChg chg="undo custSel addSld delSld modSld sldOrd">
      <pc:chgData name="VINCHENT Thibault" userId="b919e929-cfef-445e-a456-a3c1568e08ff" providerId="ADAL" clId="{514D72A4-6A69-42BA-8073-6D8F32F5EF24}" dt="2024-10-01T13:54:02.012" v="681" actId="20577"/>
      <pc:docMkLst>
        <pc:docMk/>
      </pc:docMkLst>
      <pc:sldChg chg="modSp mod">
        <pc:chgData name="VINCHENT Thibault" userId="b919e929-cfef-445e-a456-a3c1568e08ff" providerId="ADAL" clId="{514D72A4-6A69-42BA-8073-6D8F32F5EF24}" dt="2024-09-10T13:54:59.150" v="31" actId="20577"/>
        <pc:sldMkLst>
          <pc:docMk/>
          <pc:sldMk cId="0" sldId="256"/>
        </pc:sldMkLst>
      </pc:sldChg>
      <pc:sldChg chg="modSp mod">
        <pc:chgData name="VINCHENT Thibault" userId="b919e929-cfef-445e-a456-a3c1568e08ff" providerId="ADAL" clId="{514D72A4-6A69-42BA-8073-6D8F32F5EF24}" dt="2024-09-20T06:20:51.455" v="355" actId="6549"/>
        <pc:sldMkLst>
          <pc:docMk/>
          <pc:sldMk cId="0" sldId="258"/>
        </pc:sldMkLst>
      </pc:sldChg>
      <pc:sldChg chg="modSp mod">
        <pc:chgData name="VINCHENT Thibault" userId="b919e929-cfef-445e-a456-a3c1568e08ff" providerId="ADAL" clId="{514D72A4-6A69-42BA-8073-6D8F32F5EF24}" dt="2024-09-27T08:49:42.842" v="659" actId="20577"/>
        <pc:sldMkLst>
          <pc:docMk/>
          <pc:sldMk cId="4002101145" sldId="283"/>
        </pc:sldMkLst>
      </pc:sldChg>
      <pc:sldChg chg="modSp mod">
        <pc:chgData name="VINCHENT Thibault" userId="b919e929-cfef-445e-a456-a3c1568e08ff" providerId="ADAL" clId="{514D72A4-6A69-42BA-8073-6D8F32F5EF24}" dt="2024-10-01T13:54:02.012" v="681" actId="20577"/>
        <pc:sldMkLst>
          <pc:docMk/>
          <pc:sldMk cId="2603160324" sldId="302"/>
        </pc:sldMkLst>
      </pc:sldChg>
      <pc:sldChg chg="addSp modSp add mod ord modNotesTx">
        <pc:chgData name="VINCHENT Thibault" userId="b919e929-cfef-445e-a456-a3c1568e08ff" providerId="ADAL" clId="{514D72A4-6A69-42BA-8073-6D8F32F5EF24}" dt="2024-09-26T14:32:29.452" v="565" actId="113"/>
        <pc:sldMkLst>
          <pc:docMk/>
          <pc:sldMk cId="1803158615" sldId="303"/>
        </pc:sldMkLst>
      </pc:sldChg>
      <pc:sldChg chg="modSp add mod">
        <pc:chgData name="VINCHENT Thibault" userId="b919e929-cfef-445e-a456-a3c1568e08ff" providerId="ADAL" clId="{514D72A4-6A69-42BA-8073-6D8F32F5EF24}" dt="2024-09-20T06:15:33.273" v="172" actId="20577"/>
        <pc:sldMkLst>
          <pc:docMk/>
          <pc:sldMk cId="1955035818" sldId="304"/>
        </pc:sldMkLst>
      </pc:sldChg>
      <pc:sldChg chg="addSp modSp add mod ord">
        <pc:chgData name="VINCHENT Thibault" userId="b919e929-cfef-445e-a456-a3c1568e08ff" providerId="ADAL" clId="{514D72A4-6A69-42BA-8073-6D8F32F5EF24}" dt="2024-09-20T06:39:59.746" v="451" actId="14100"/>
        <pc:sldMkLst>
          <pc:docMk/>
          <pc:sldMk cId="2126768254" sldId="305"/>
        </pc:sldMkLst>
      </pc:sldChg>
      <pc:sldChg chg="addSp modSp add mod modNotesTx">
        <pc:chgData name="VINCHENT Thibault" userId="b919e929-cfef-445e-a456-a3c1568e08ff" providerId="ADAL" clId="{514D72A4-6A69-42BA-8073-6D8F32F5EF24}" dt="2024-09-26T14:37:56.263" v="588" actId="20577"/>
        <pc:sldMkLst>
          <pc:docMk/>
          <pc:sldMk cId="788571516" sldId="306"/>
        </pc:sldMkLst>
      </pc:sldChg>
      <pc:sldChg chg="modSp add mod">
        <pc:chgData name="VINCHENT Thibault" userId="b919e929-cfef-445e-a456-a3c1568e08ff" providerId="ADAL" clId="{514D72A4-6A69-42BA-8073-6D8F32F5EF24}" dt="2024-09-20T06:42:20.223" v="470" actId="27636"/>
        <pc:sldMkLst>
          <pc:docMk/>
          <pc:sldMk cId="3840625085" sldId="307"/>
        </pc:sldMkLst>
      </pc:sldChg>
      <pc:sldChg chg="addSp modSp add mod">
        <pc:chgData name="VINCHENT Thibault" userId="b919e929-cfef-445e-a456-a3c1568e08ff" providerId="ADAL" clId="{514D72A4-6A69-42BA-8073-6D8F32F5EF24}" dt="2024-09-26T14:43:10.560" v="633" actId="27636"/>
        <pc:sldMkLst>
          <pc:docMk/>
          <pc:sldMk cId="2964640838" sldId="308"/>
        </pc:sldMkLst>
      </pc:sldChg>
      <pc:sldChg chg="addSp modSp add mod modNotesTx">
        <pc:chgData name="VINCHENT Thibault" userId="b919e929-cfef-445e-a456-a3c1568e08ff" providerId="ADAL" clId="{514D72A4-6A69-42BA-8073-6D8F32F5EF24}" dt="2024-09-26T14:49:50.065" v="654"/>
        <pc:sldMkLst>
          <pc:docMk/>
          <pc:sldMk cId="3457743816" sldId="309"/>
        </pc:sldMkLst>
      </pc:sldChg>
      <pc:sldChg chg="modSp add mod">
        <pc:chgData name="VINCHENT Thibault" userId="b919e929-cfef-445e-a456-a3c1568e08ff" providerId="ADAL" clId="{514D72A4-6A69-42BA-8073-6D8F32F5EF24}" dt="2024-09-20T06:25:17.313" v="367" actId="20577"/>
        <pc:sldMkLst>
          <pc:docMk/>
          <pc:sldMk cId="1572724128" sldId="310"/>
        </pc:sldMkLst>
      </pc:sldChg>
      <pc:sldChg chg="modSp add mod">
        <pc:chgData name="VINCHENT Thibault" userId="b919e929-cfef-445e-a456-a3c1568e08ff" providerId="ADAL" clId="{514D72A4-6A69-42BA-8073-6D8F32F5EF24}" dt="2024-09-20T06:26:04.928" v="382"/>
        <pc:sldMkLst>
          <pc:docMk/>
          <pc:sldMk cId="3887304059" sldId="311"/>
        </pc:sldMkLst>
      </pc:sldChg>
      <pc:sldChg chg="modSp add mod">
        <pc:chgData name="VINCHENT Thibault" userId="b919e929-cfef-445e-a456-a3c1568e08ff" providerId="ADAL" clId="{514D72A4-6A69-42BA-8073-6D8F32F5EF24}" dt="2024-09-20T06:25:35.285" v="378" actId="20577"/>
        <pc:sldMkLst>
          <pc:docMk/>
          <pc:sldMk cId="4026870477" sldId="312"/>
        </pc:sldMkLst>
      </pc:sldChg>
      <pc:sldChg chg="modSp add mod ord">
        <pc:chgData name="VINCHENT Thibault" userId="b919e929-cfef-445e-a456-a3c1568e08ff" providerId="ADAL" clId="{514D72A4-6A69-42BA-8073-6D8F32F5EF24}" dt="2024-09-20T06:26:37.212" v="392"/>
        <pc:sldMkLst>
          <pc:docMk/>
          <pc:sldMk cId="68140320" sldId="313"/>
        </pc:sldMkLst>
      </pc:sldChg>
      <pc:sldChg chg="add del">
        <pc:chgData name="VINCHENT Thibault" userId="b919e929-cfef-445e-a456-a3c1568e08ff" providerId="ADAL" clId="{514D72A4-6A69-42BA-8073-6D8F32F5EF24}" dt="2024-09-20T06:25:52.724" v="381" actId="47"/>
        <pc:sldMkLst>
          <pc:docMk/>
          <pc:sldMk cId="2373349460" sldId="31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xfrm>
            <a:off x="1143000" y="685800"/>
            <a:ext cx="4572000" cy="3429000"/>
          </a:xfrm>
          <a:prstGeom prst="rect">
            <a:avLst/>
          </a:prstGeom>
        </p:spPr>
        <p:txBody>
          <a:bodyPr/>
          <a:lstStyle/>
          <a:p>
            <a:endParaRPr/>
          </a:p>
        </p:txBody>
      </p:sp>
      <p:sp>
        <p:nvSpPr>
          <p:cNvPr id="169" name="Shape 16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393BD-CDC2-6C46-8A91-E5E484E88D2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AAE3FB0-AC78-FF57-7A76-9116CA1882DE}"/>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5F4B6269-7388-8C2F-8F77-B4B0F0AAEDD8}"/>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723148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b="1" dirty="0"/>
              <a:t>Besoins :</a:t>
            </a:r>
            <a:r>
              <a:rPr lang="fr-FR" dirty="0"/>
              <a:t> comprendre ce qu'ils cherchent à accomplir, leurs objectifs et les problèmes qu'ils veulent résoudre.</a:t>
            </a:r>
          </a:p>
          <a:p>
            <a:r>
              <a:rPr lang="fr-FR" b="1" dirty="0"/>
              <a:t>Motivations</a:t>
            </a:r>
            <a:r>
              <a:rPr lang="fr-FR" dirty="0"/>
              <a:t> : par exemple, gain de temps, résolution d'un problème, divertissement)</a:t>
            </a:r>
          </a:p>
          <a:p>
            <a:pPr>
              <a:buFont typeface="Arial" panose="020B0604020202020204" pitchFamily="34" charset="0"/>
              <a:buNone/>
            </a:pPr>
            <a:r>
              <a:rPr lang="fr-FR" b="1" dirty="0"/>
              <a:t>Comportements </a:t>
            </a:r>
            <a:r>
              <a:rPr lang="fr-FR" dirty="0"/>
              <a:t>la façon dont ils naviguent sur un site, les actions qu'ils effectuent, et leurs préférences. Cela aide à anticiper les interactions et à adapter le design en fonction de leurs habitudes.</a:t>
            </a:r>
          </a:p>
          <a:p>
            <a:endParaRPr lang="fr-FR" b="1" dirty="0"/>
          </a:p>
          <a:p>
            <a:r>
              <a:rPr lang="fr-FR" b="1" dirty="0"/>
              <a:t>Concepts de charge cognitive et de modèles mentaux</a:t>
            </a:r>
          </a:p>
          <a:p>
            <a:pPr>
              <a:buFont typeface="Arial" panose="020B0604020202020204" pitchFamily="34" charset="0"/>
              <a:buChar char="•"/>
            </a:pPr>
            <a:r>
              <a:rPr lang="fr-FR" b="1" dirty="0"/>
              <a:t>Charge cognitive :</a:t>
            </a:r>
            <a:r>
              <a:rPr lang="fr-FR" dirty="0"/>
              <a:t> C'est la quantité d'effort mental qu'un utilisateur doit déployer pour accomplir une tâche. En UX, l'objectif est de réduire cette charge pour que l'utilisateur puisse interagir facilement avec l'interface. Les interfaces doivent être simples, intuitives, et éviter les distractions inutiles pour minimiser la charge cognitive.</a:t>
            </a:r>
          </a:p>
          <a:p>
            <a:pPr>
              <a:buFont typeface="Arial" panose="020B0604020202020204" pitchFamily="34" charset="0"/>
              <a:buChar char="•"/>
            </a:pPr>
            <a:r>
              <a:rPr lang="fr-FR" b="1" dirty="0"/>
              <a:t>Modèles mentaux :</a:t>
            </a:r>
            <a:r>
              <a:rPr lang="fr-FR" dirty="0"/>
              <a:t> Ce sont les représentations internes que les utilisateurs se font de l’interaction avec un produit ou un service. Comprendre les modèles mentaux des utilisateurs permet de créer des interfaces qui correspondent à leurs attentes, rendant l'expérience plus intuitive et satisfaisante.</a:t>
            </a:r>
          </a:p>
          <a:p>
            <a:endParaRPr lang="fr-FR" dirty="0"/>
          </a:p>
        </p:txBody>
      </p:sp>
    </p:spTree>
    <p:extLst>
      <p:ext uri="{BB962C8B-B14F-4D97-AF65-F5344CB8AC3E}">
        <p14:creationId xmlns:p14="http://schemas.microsoft.com/office/powerpoint/2010/main" val="1884984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b="1" dirty="0"/>
              <a:t>Lois de l'ergonomie (loi de </a:t>
            </a:r>
            <a:r>
              <a:rPr lang="fr-FR" b="1" dirty="0" err="1"/>
              <a:t>Fitts</a:t>
            </a:r>
            <a:r>
              <a:rPr lang="fr-FR" b="1" dirty="0"/>
              <a:t>, loi de </a:t>
            </a:r>
            <a:r>
              <a:rPr lang="fr-FR" b="1" dirty="0" err="1"/>
              <a:t>Hick</a:t>
            </a:r>
            <a:r>
              <a:rPr lang="fr-FR" b="1" dirty="0"/>
              <a:t>)</a:t>
            </a:r>
          </a:p>
          <a:p>
            <a:pPr>
              <a:buFont typeface="Arial" panose="020B0604020202020204" pitchFamily="34" charset="0"/>
              <a:buChar char="•"/>
            </a:pPr>
            <a:r>
              <a:rPr lang="fr-FR" b="1" dirty="0"/>
              <a:t>Loi de </a:t>
            </a:r>
            <a:r>
              <a:rPr lang="fr-FR" b="1" dirty="0" err="1"/>
              <a:t>Fitts</a:t>
            </a:r>
            <a:r>
              <a:rPr lang="fr-FR" b="1" dirty="0"/>
              <a:t> :</a:t>
            </a:r>
            <a:r>
              <a:rPr lang="fr-FR" dirty="0"/>
              <a:t> Cette loi stipule que le temps nécessaire pour atteindre une cible dépend de sa distance et de sa taille. En UX, cela signifie que les éléments les plus importants doivent être grands et proches de l'utilisateur, facilitant ainsi l'interaction. Par exemple, les boutons d'action importants devraient être plus grands et placés de manière accessible.</a:t>
            </a:r>
          </a:p>
          <a:p>
            <a:pPr>
              <a:buFont typeface="Arial" panose="020B0604020202020204" pitchFamily="34" charset="0"/>
              <a:buChar char="•"/>
            </a:pPr>
            <a:r>
              <a:rPr lang="fr-FR" b="1" dirty="0"/>
              <a:t>Loi de </a:t>
            </a:r>
            <a:r>
              <a:rPr lang="fr-FR" b="1" dirty="0" err="1"/>
              <a:t>Hick</a:t>
            </a:r>
            <a:r>
              <a:rPr lang="fr-FR" b="1" dirty="0"/>
              <a:t> :</a:t>
            </a:r>
            <a:r>
              <a:rPr lang="fr-FR" dirty="0"/>
              <a:t> Cette loi indique que le temps de décision augmente avec le nombre de choix disponibles. En UX, il est donc crucial de limiter les options à l'écran pour réduire la charge cognitive et accélérer la prise de décision de l'utilisateur. Des menus simplifiés et des options bien organisées permettent d'éviter l'effet de surcharge.</a:t>
            </a:r>
          </a:p>
          <a:p>
            <a:r>
              <a:rPr lang="fr-FR" b="1" dirty="0"/>
              <a:t>Guidelines pour une interface intuitive</a:t>
            </a:r>
          </a:p>
          <a:p>
            <a:pPr>
              <a:buFont typeface="Arial" panose="020B0604020202020204" pitchFamily="34" charset="0"/>
              <a:buChar char="•"/>
            </a:pPr>
            <a:r>
              <a:rPr lang="fr-FR" b="1" dirty="0"/>
              <a:t>Consistance :</a:t>
            </a:r>
            <a:r>
              <a:rPr lang="fr-FR" dirty="0"/>
              <a:t> Maintenir une cohérence dans l’utilisation des couleurs, des typographies, et des boutons pour que l'utilisateur puisse apprendre et prédire facilement le fonctionnement de l'interface.</a:t>
            </a:r>
          </a:p>
          <a:p>
            <a:pPr>
              <a:buFont typeface="Arial" panose="020B0604020202020204" pitchFamily="34" charset="0"/>
              <a:buChar char="•"/>
            </a:pPr>
            <a:r>
              <a:rPr lang="fr-FR" b="1" dirty="0"/>
              <a:t>Visibilité :</a:t>
            </a:r>
            <a:r>
              <a:rPr lang="fr-FR" dirty="0"/>
              <a:t> Les options importantes doivent être clairement visibles, tandis que les informations moins cruciales peuvent être cachées ou accessibles en un clic.</a:t>
            </a:r>
          </a:p>
          <a:p>
            <a:pPr>
              <a:buFont typeface="Arial" panose="020B0604020202020204" pitchFamily="34" charset="0"/>
              <a:buChar char="•"/>
            </a:pPr>
            <a:r>
              <a:rPr lang="fr-FR" b="1" dirty="0"/>
              <a:t>Retour d'information :</a:t>
            </a:r>
            <a:r>
              <a:rPr lang="fr-FR" dirty="0"/>
              <a:t> Fournir des retours visuels ou auditifs après chaque action (par exemple, un bouton qui change de couleur ou un message de confirmation) aide l'utilisateur à comprendre que ses actions ont été prises en compte.</a:t>
            </a:r>
          </a:p>
          <a:p>
            <a:pPr>
              <a:buFont typeface="Arial" panose="020B0604020202020204" pitchFamily="34" charset="0"/>
              <a:buChar char="•"/>
            </a:pPr>
            <a:r>
              <a:rPr lang="fr-FR" b="1" dirty="0"/>
              <a:t>Minimiser les efforts de l'utilisateur :</a:t>
            </a:r>
            <a:r>
              <a:rPr lang="fr-FR" dirty="0"/>
              <a:t> Réduire le nombre de clics et d'actions nécessaires pour atteindre un objectif, rendant l'interaction plus fluide.</a:t>
            </a:r>
          </a:p>
          <a:p>
            <a:endParaRPr lang="fr-FR" dirty="0"/>
          </a:p>
          <a:p>
            <a:r>
              <a:rPr lang="fr-FR" b="1" dirty="0"/>
              <a:t>5.2. Design visuel et hiérarchie</a:t>
            </a:r>
          </a:p>
          <a:p>
            <a:r>
              <a:rPr lang="fr-FR" b="1" dirty="0"/>
              <a:t>Utilisation de la typographie, des couleurs et des espaces blancs</a:t>
            </a:r>
          </a:p>
          <a:p>
            <a:pPr>
              <a:buFont typeface="Arial" panose="020B0604020202020204" pitchFamily="34" charset="0"/>
              <a:buChar char="•"/>
            </a:pPr>
            <a:r>
              <a:rPr lang="fr-FR" b="1" dirty="0"/>
              <a:t>Typographie :</a:t>
            </a:r>
            <a:r>
              <a:rPr lang="fr-FR" dirty="0"/>
              <a:t> L'utilisation de différentes tailles, styles et poids de police permet de hiérarchiser l'information. Les titres doivent être plus grands et plus gras que le texte de paragraphe pour guider l'œil de l'utilisateur.</a:t>
            </a:r>
          </a:p>
          <a:p>
            <a:pPr>
              <a:buFont typeface="Arial" panose="020B0604020202020204" pitchFamily="34" charset="0"/>
              <a:buChar char="•"/>
            </a:pPr>
            <a:r>
              <a:rPr lang="fr-FR" b="1" dirty="0"/>
              <a:t>Couleurs :</a:t>
            </a:r>
            <a:r>
              <a:rPr lang="fr-FR" dirty="0"/>
              <a:t> Les couleurs peuvent attirer l'attention, exprimer des émotions et communiquer des messages (par exemple, le rouge pour les alertes, le vert pour les actions valides). Il est important de les utiliser de manière cohérente et limitée.</a:t>
            </a:r>
          </a:p>
          <a:p>
            <a:pPr>
              <a:buFont typeface="Arial" panose="020B0604020202020204" pitchFamily="34" charset="0"/>
              <a:buChar char="•"/>
            </a:pPr>
            <a:r>
              <a:rPr lang="fr-FR" b="1" dirty="0"/>
              <a:t>Espaces blancs :</a:t>
            </a:r>
            <a:r>
              <a:rPr lang="fr-FR" dirty="0"/>
              <a:t> L'espace blanc (ou espace négatif) est essentiel pour créer une respiration visuelle, réduire la surcharge d'information et mettre en valeur les éléments importants de la page.</a:t>
            </a:r>
          </a:p>
          <a:p>
            <a:r>
              <a:rPr lang="fr-FR" b="1" dirty="0"/>
              <a:t>Création d'une hiérarchie visuelle claire</a:t>
            </a:r>
          </a:p>
          <a:p>
            <a:pPr>
              <a:buFont typeface="Arial" panose="020B0604020202020204" pitchFamily="34" charset="0"/>
              <a:buChar char="•"/>
            </a:pPr>
            <a:r>
              <a:rPr lang="fr-FR" b="1" dirty="0"/>
              <a:t>Hiérarchie par taille :</a:t>
            </a:r>
            <a:r>
              <a:rPr lang="fr-FR" dirty="0"/>
              <a:t> Les éléments plus grands attirent naturellement l'attention et doivent être utilisés pour les informations les plus importantes.</a:t>
            </a:r>
          </a:p>
          <a:p>
            <a:pPr>
              <a:buFont typeface="Arial" panose="020B0604020202020204" pitchFamily="34" charset="0"/>
              <a:buChar char="•"/>
            </a:pPr>
            <a:r>
              <a:rPr lang="fr-FR" b="1" dirty="0"/>
              <a:t>Contraste :</a:t>
            </a:r>
            <a:r>
              <a:rPr lang="fr-FR" dirty="0"/>
              <a:t> Utiliser le contraste de couleurs et de luminosité pour mettre en avant les éléments clés.</a:t>
            </a:r>
          </a:p>
          <a:p>
            <a:pPr>
              <a:buFont typeface="Arial" panose="020B0604020202020204" pitchFamily="34" charset="0"/>
              <a:buChar char="•"/>
            </a:pPr>
            <a:r>
              <a:rPr lang="fr-FR" b="1" dirty="0"/>
              <a:t>Proximité :</a:t>
            </a:r>
            <a:r>
              <a:rPr lang="fr-FR" dirty="0"/>
              <a:t> Regrouper des éléments connexes pour indiquer leur relation, et les séparer de ceux qui sont différents, facilitant ainsi la compréhension de l'interface.</a:t>
            </a:r>
          </a:p>
          <a:p>
            <a:r>
              <a:rPr lang="fr-FR" b="1" dirty="0"/>
              <a:t>5.3. Accessibilité</a:t>
            </a:r>
          </a:p>
          <a:p>
            <a:r>
              <a:rPr lang="fr-FR" b="1" dirty="0"/>
              <a:t>Principes pour rendre les interfaces accessibles (WCAG)</a:t>
            </a:r>
          </a:p>
          <a:p>
            <a:pPr>
              <a:buFont typeface="Arial" panose="020B0604020202020204" pitchFamily="34" charset="0"/>
              <a:buChar char="•"/>
            </a:pPr>
            <a:r>
              <a:rPr lang="fr-FR" b="1" dirty="0"/>
              <a:t>WCAG (Web Content </a:t>
            </a:r>
            <a:r>
              <a:rPr lang="fr-FR" b="1" dirty="0" err="1"/>
              <a:t>Accessibility</a:t>
            </a:r>
            <a:r>
              <a:rPr lang="fr-FR" b="1" dirty="0"/>
              <a:t> Guidelines) :</a:t>
            </a:r>
            <a:r>
              <a:rPr lang="fr-FR" dirty="0"/>
              <a:t> Ces directives fournissent des normes pour rendre le web accessible à tous, y compris les personnes handicapées. Elles se basent sur quatre principes :</a:t>
            </a:r>
          </a:p>
          <a:p>
            <a:pPr marL="742950" lvl="1" indent="-285750">
              <a:buFont typeface="Arial" panose="020B0604020202020204" pitchFamily="34" charset="0"/>
              <a:buChar char="•"/>
            </a:pPr>
            <a:r>
              <a:rPr lang="fr-FR" b="1" dirty="0"/>
              <a:t>Perceptible :</a:t>
            </a:r>
            <a:r>
              <a:rPr lang="fr-FR" dirty="0"/>
              <a:t> L'information et les composants de l'interface doivent être présentables de manière à ce que les utilisateurs puissent les percevoir. Par exemple, fournir des textes alternatifs pour les images.</a:t>
            </a:r>
          </a:p>
          <a:p>
            <a:pPr marL="742950" lvl="1" indent="-285750">
              <a:buFont typeface="Arial" panose="020B0604020202020204" pitchFamily="34" charset="0"/>
              <a:buChar char="•"/>
            </a:pPr>
            <a:r>
              <a:rPr lang="fr-FR" b="1" dirty="0"/>
              <a:t>Utilisable :</a:t>
            </a:r>
            <a:r>
              <a:rPr lang="fr-FR" dirty="0"/>
              <a:t> Les composants de l'interface et la navigation doivent être utilisables pour tous. Cela inclut des éléments interactifs qui fonctionnent avec un clavier, et non seulement une souris.</a:t>
            </a:r>
          </a:p>
          <a:p>
            <a:pPr marL="742950" lvl="1" indent="-285750">
              <a:buFont typeface="Arial" panose="020B0604020202020204" pitchFamily="34" charset="0"/>
              <a:buChar char="•"/>
            </a:pPr>
            <a:r>
              <a:rPr lang="fr-FR" b="1" dirty="0"/>
              <a:t>Compréhensible :</a:t>
            </a:r>
            <a:r>
              <a:rPr lang="fr-FR" dirty="0"/>
              <a:t> Le contenu doit être compréhensible et prévisible. Par exemple, utiliser un langage simple et des messages d'erreur clairs.</a:t>
            </a:r>
          </a:p>
          <a:p>
            <a:pPr marL="742950" lvl="1" indent="-285750">
              <a:buFont typeface="Arial" panose="020B0604020202020204" pitchFamily="34" charset="0"/>
              <a:buChar char="•"/>
            </a:pPr>
            <a:r>
              <a:rPr lang="fr-FR" b="1" dirty="0"/>
              <a:t>Robuste :</a:t>
            </a:r>
            <a:r>
              <a:rPr lang="fr-FR" dirty="0"/>
              <a:t> Le contenu doit être compatible avec divers outils d'assistance et rester accessible à mesure que les technologies évoluent.</a:t>
            </a:r>
          </a:p>
          <a:p>
            <a:r>
              <a:rPr lang="fr-FR" b="1" dirty="0"/>
              <a:t>Bonnes pratiques pour inclure tous les utilisateurs</a:t>
            </a:r>
          </a:p>
          <a:p>
            <a:pPr>
              <a:buFont typeface="Arial" panose="020B0604020202020204" pitchFamily="34" charset="0"/>
              <a:buChar char="•"/>
            </a:pPr>
            <a:r>
              <a:rPr lang="fr-FR" b="1" dirty="0"/>
              <a:t>Contraste élevé :</a:t>
            </a:r>
            <a:r>
              <a:rPr lang="fr-FR" dirty="0"/>
              <a:t> Assurer un contraste suffisant entre le texte et l'arrière-plan pour les personnes malvoyantes.</a:t>
            </a:r>
          </a:p>
          <a:p>
            <a:pPr>
              <a:buFont typeface="Arial" panose="020B0604020202020204" pitchFamily="34" charset="0"/>
              <a:buChar char="•"/>
            </a:pPr>
            <a:r>
              <a:rPr lang="fr-FR" b="1" dirty="0"/>
              <a:t>Navigation au clavier :</a:t>
            </a:r>
            <a:r>
              <a:rPr lang="fr-FR" dirty="0"/>
              <a:t> Garantir que toutes les fonctionnalités sont accessibles via le clavier pour les utilisateurs qui ne peuvent pas utiliser une souris.</a:t>
            </a:r>
          </a:p>
          <a:p>
            <a:pPr>
              <a:buFont typeface="Arial" panose="020B0604020202020204" pitchFamily="34" charset="0"/>
              <a:buChar char="•"/>
            </a:pPr>
            <a:r>
              <a:rPr lang="fr-FR" b="1" dirty="0"/>
              <a:t>Textes alternatifs et transcriptions :</a:t>
            </a:r>
            <a:r>
              <a:rPr lang="fr-FR" dirty="0"/>
              <a:t> Fournir des descriptions textuelles pour les images et des transcriptions pour les contenus audio et vidéo.</a:t>
            </a:r>
          </a:p>
          <a:p>
            <a:pPr>
              <a:buFont typeface="Arial" panose="020B0604020202020204" pitchFamily="34" charset="0"/>
              <a:buChar char="•"/>
            </a:pPr>
            <a:r>
              <a:rPr lang="fr-FR" b="1" dirty="0"/>
              <a:t>Taille de police ajustable :</a:t>
            </a:r>
            <a:r>
              <a:rPr lang="fr-FR" dirty="0"/>
              <a:t> Permettre à l'utilisateur d'ajuster la taille du texte sans compromettre la lisibilité.</a:t>
            </a:r>
          </a:p>
          <a:p>
            <a:endParaRPr lang="fr-FR" dirty="0"/>
          </a:p>
        </p:txBody>
      </p:sp>
    </p:spTree>
    <p:extLst>
      <p:ext uri="{BB962C8B-B14F-4D97-AF65-F5344CB8AC3E}">
        <p14:creationId xmlns:p14="http://schemas.microsoft.com/office/powerpoint/2010/main" val="1905593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75F0B-AECF-8143-5E7C-4224EDDA2DD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77C31CE-2E8F-B8BC-6582-35869F73CF10}"/>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39DC60BE-DF9F-1951-5727-7618D1C8EE92}"/>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398462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4DDBA-1418-AD4D-C945-2ABEB859E2A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664EDF6-2F99-E63F-1F11-235D4B4A1403}"/>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2279164C-6635-1352-8603-78C4E9FB87AD}"/>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825365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949808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4196570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pPr>
              <a:buFont typeface="+mj-lt"/>
              <a:buAutoNum type="arabicPeriod"/>
            </a:pPr>
            <a:r>
              <a:rPr lang="fr-FR" b="1" dirty="0">
                <a:effectLst/>
              </a:rPr>
              <a:t>Pas de pauvreté</a:t>
            </a:r>
            <a:r>
              <a:rPr lang="fr-FR" dirty="0">
                <a:effectLst/>
              </a:rPr>
              <a:t> : Éliminer la pauvreté sous toutes ses formes et partout dans le monde. </a:t>
            </a:r>
            <a:endParaRPr lang="fr-FR" dirty="0"/>
          </a:p>
          <a:p>
            <a:pPr>
              <a:buFont typeface="+mj-lt"/>
              <a:buAutoNum type="arabicPeriod"/>
            </a:pPr>
            <a:r>
              <a:rPr lang="fr-FR" b="1" dirty="0">
                <a:effectLst/>
              </a:rPr>
              <a:t>Faim "Zéro"</a:t>
            </a:r>
            <a:r>
              <a:rPr lang="fr-FR" dirty="0">
                <a:effectLst/>
              </a:rPr>
              <a:t> : Éliminer la faim, assurer la sécurité alimentaire, améliorer la nutrition et promouvoir une agriculture durable. </a:t>
            </a:r>
            <a:endParaRPr lang="fr-FR" dirty="0"/>
          </a:p>
          <a:p>
            <a:pPr>
              <a:buFont typeface="+mj-lt"/>
              <a:buAutoNum type="arabicPeriod"/>
            </a:pPr>
            <a:r>
              <a:rPr lang="fr-FR" b="1" dirty="0">
                <a:effectLst/>
              </a:rPr>
              <a:t>Bonne santé et bien-être</a:t>
            </a:r>
            <a:r>
              <a:rPr lang="fr-FR" dirty="0">
                <a:effectLst/>
              </a:rPr>
              <a:t> : Permettre à tous de vivre en bonne santé et promouvoir le bien-être de tous à tout âge. </a:t>
            </a:r>
            <a:endParaRPr lang="fr-FR" dirty="0"/>
          </a:p>
          <a:p>
            <a:pPr>
              <a:buFont typeface="+mj-lt"/>
              <a:buAutoNum type="arabicPeriod"/>
            </a:pPr>
            <a:r>
              <a:rPr lang="fr-FR" b="1" dirty="0">
                <a:effectLst/>
              </a:rPr>
              <a:t>Éducation de qualité</a:t>
            </a:r>
            <a:r>
              <a:rPr lang="fr-FR" dirty="0">
                <a:effectLst/>
              </a:rPr>
              <a:t> : Assurer l'accès de tous à une éducation de qualité, sur un pied d'égalité, et promouvoir des opportunités d'apprentissage tout au long de la vie. </a:t>
            </a:r>
            <a:endParaRPr lang="fr-FR" dirty="0"/>
          </a:p>
          <a:p>
            <a:pPr>
              <a:buFont typeface="+mj-lt"/>
              <a:buAutoNum type="arabicPeriod"/>
            </a:pPr>
            <a:r>
              <a:rPr lang="fr-FR" b="1" dirty="0">
                <a:effectLst/>
              </a:rPr>
              <a:t>Égalité entre les sexes</a:t>
            </a:r>
            <a:r>
              <a:rPr lang="fr-FR" dirty="0">
                <a:effectLst/>
              </a:rPr>
              <a:t> : Parvenir à l'égalité des sexes et autonomiser toutes les femmes et les filles. </a:t>
            </a:r>
            <a:endParaRPr lang="fr-FR" dirty="0"/>
          </a:p>
          <a:p>
            <a:pPr>
              <a:buFont typeface="+mj-lt"/>
              <a:buAutoNum type="arabicPeriod"/>
            </a:pPr>
            <a:r>
              <a:rPr lang="fr-FR" b="1" dirty="0">
                <a:effectLst/>
              </a:rPr>
              <a:t>Eau propre et assainissement</a:t>
            </a:r>
            <a:r>
              <a:rPr lang="fr-FR" dirty="0">
                <a:effectLst/>
              </a:rPr>
              <a:t> : Garantir l'accès de tous à l'eau et à l'assainissement et gérer durablement les ressources en eau. </a:t>
            </a:r>
            <a:endParaRPr lang="fr-FR" dirty="0"/>
          </a:p>
          <a:p>
            <a:pPr>
              <a:buFont typeface="+mj-lt"/>
              <a:buAutoNum type="arabicPeriod"/>
            </a:pPr>
            <a:r>
              <a:rPr lang="fr-FR" b="1" dirty="0">
                <a:effectLst/>
              </a:rPr>
              <a:t>Énergie propre et d'un coût abordable</a:t>
            </a:r>
            <a:r>
              <a:rPr lang="fr-FR" dirty="0">
                <a:effectLst/>
              </a:rPr>
              <a:t> : Garantir l'accès de tous à des services énergétiques fiables, durables et modernes, à un coût abordable. </a:t>
            </a:r>
            <a:endParaRPr lang="fr-FR" dirty="0"/>
          </a:p>
          <a:p>
            <a:pPr>
              <a:buFont typeface="+mj-lt"/>
              <a:buAutoNum type="arabicPeriod"/>
            </a:pPr>
            <a:r>
              <a:rPr lang="fr-FR" b="1" dirty="0">
                <a:effectLst/>
              </a:rPr>
              <a:t>Travail décent et croissance économique</a:t>
            </a:r>
            <a:r>
              <a:rPr lang="fr-FR" dirty="0">
                <a:effectLst/>
              </a:rPr>
              <a:t> : Promouvoir une croissance économique soutenue, partagée et durable, le plein emploi productif et un travail décent pour tous. </a:t>
            </a:r>
            <a:endParaRPr lang="fr-FR" dirty="0"/>
          </a:p>
          <a:p>
            <a:pPr>
              <a:buFont typeface="+mj-lt"/>
              <a:buAutoNum type="arabicPeriod"/>
            </a:pPr>
            <a:r>
              <a:rPr lang="fr-FR" b="1" dirty="0">
                <a:effectLst/>
              </a:rPr>
              <a:t>Industrie, innovation et infrastructure</a:t>
            </a:r>
            <a:r>
              <a:rPr lang="fr-FR" dirty="0">
                <a:effectLst/>
              </a:rPr>
              <a:t> : Bâtir une infrastructure résiliente, promouvoir une industrialisation durable qui profite à tous et encourager l'innovation. </a:t>
            </a:r>
            <a:endParaRPr lang="fr-FR" dirty="0"/>
          </a:p>
          <a:p>
            <a:pPr>
              <a:buFont typeface="+mj-lt"/>
              <a:buAutoNum type="arabicPeriod"/>
            </a:pPr>
            <a:r>
              <a:rPr lang="fr-FR" b="1" dirty="0">
                <a:effectLst/>
              </a:rPr>
              <a:t>Inégalités réduites</a:t>
            </a:r>
            <a:r>
              <a:rPr lang="fr-FR" dirty="0">
                <a:effectLst/>
              </a:rPr>
              <a:t> : Réduire les inégalités dans les pays et d'un pays à l'autre. </a:t>
            </a:r>
            <a:endParaRPr lang="fr-FR" dirty="0"/>
          </a:p>
          <a:p>
            <a:pPr>
              <a:buFont typeface="+mj-lt"/>
              <a:buAutoNum type="arabicPeriod"/>
            </a:pPr>
            <a:r>
              <a:rPr lang="fr-FR" b="1" dirty="0">
                <a:effectLst/>
              </a:rPr>
              <a:t>Villes et communautés durables</a:t>
            </a:r>
            <a:r>
              <a:rPr lang="fr-FR" dirty="0">
                <a:effectLst/>
              </a:rPr>
              <a:t> : Faire en sorte que les villes et les établissements humains soient ouverts à tous, sûrs, résilients et durables. </a:t>
            </a:r>
            <a:endParaRPr lang="fr-FR" dirty="0"/>
          </a:p>
          <a:p>
            <a:pPr>
              <a:buFont typeface="+mj-lt"/>
              <a:buAutoNum type="arabicPeriod"/>
            </a:pPr>
            <a:r>
              <a:rPr lang="fr-FR" b="1" dirty="0">
                <a:effectLst/>
              </a:rPr>
              <a:t>Consommation et production responsables</a:t>
            </a:r>
            <a:r>
              <a:rPr lang="fr-FR" dirty="0">
                <a:effectLst/>
              </a:rPr>
              <a:t> : Établir des modes de consommation et de production durables. </a:t>
            </a:r>
            <a:endParaRPr lang="fr-FR" dirty="0"/>
          </a:p>
          <a:p>
            <a:pPr>
              <a:buFont typeface="+mj-lt"/>
              <a:buAutoNum type="arabicPeriod"/>
            </a:pPr>
            <a:r>
              <a:rPr lang="fr-FR" b="1" dirty="0">
                <a:effectLst/>
              </a:rPr>
              <a:t>Mesures relatives à la lutte contre les changements climatiques</a:t>
            </a:r>
            <a:r>
              <a:rPr lang="fr-FR" dirty="0">
                <a:effectLst/>
              </a:rPr>
              <a:t> : </a:t>
            </a:r>
            <a:r>
              <a:rPr lang="fr-FR" u="sng" dirty="0">
                <a:effectLst/>
              </a:rPr>
              <a:t>Prendre d'urgence des mesures pour lutter contre les changements climatiques et leurs répercussions.</a:t>
            </a:r>
            <a:r>
              <a:rPr lang="fr-FR" dirty="0">
                <a:effectLst/>
              </a:rPr>
              <a:t> </a:t>
            </a:r>
            <a:endParaRPr lang="fr-FR" dirty="0"/>
          </a:p>
          <a:p>
            <a:pPr>
              <a:buFont typeface="+mj-lt"/>
              <a:buAutoNum type="arabicPeriod"/>
            </a:pPr>
            <a:r>
              <a:rPr lang="fr-FR" b="1" dirty="0">
                <a:effectLst/>
              </a:rPr>
              <a:t>Vie aquatique</a:t>
            </a:r>
            <a:r>
              <a:rPr lang="fr-FR" dirty="0">
                <a:effectLst/>
              </a:rPr>
              <a:t> : Conserver et exploiter de manière durable les océans, les mers et les ressources marines aux fins du développement durable. </a:t>
            </a:r>
            <a:endParaRPr lang="fr-FR" dirty="0"/>
          </a:p>
          <a:p>
            <a:pPr>
              <a:buFont typeface="+mj-lt"/>
              <a:buAutoNum type="arabicPeriod"/>
            </a:pPr>
            <a:r>
              <a:rPr lang="fr-FR" b="1" dirty="0">
                <a:effectLst/>
              </a:rPr>
              <a:t>Vie terrestre</a:t>
            </a:r>
            <a:r>
              <a:rPr lang="fr-FR" dirty="0">
                <a:effectLst/>
              </a:rPr>
              <a:t> : Préserver et restaurer les écosystèmes terrestres, en veillant à les exploiter de façon durable, gérer durablement les forêts, lutter contre la désertification, enrayer et inverser le processus de dégradation des terres et mettre fin à l'appauvrissement de la biodiversité. </a:t>
            </a:r>
            <a:endParaRPr lang="fr-FR" dirty="0"/>
          </a:p>
          <a:p>
            <a:pPr>
              <a:buFont typeface="+mj-lt"/>
              <a:buAutoNum type="arabicPeriod"/>
            </a:pPr>
            <a:r>
              <a:rPr lang="fr-FR" b="1" dirty="0">
                <a:effectLst/>
              </a:rPr>
              <a:t>Paix, justice et institutions efficaces</a:t>
            </a:r>
            <a:r>
              <a:rPr lang="fr-FR" dirty="0">
                <a:effectLst/>
              </a:rPr>
              <a:t> : Promouvoir l’avènement de sociétés pacifiques et ouvertes aux fins du développement durable, assurer l’accès de tous à la justice et mettre en place, à tous les niveaux, des institutions efficaces, responsables et ouvertes. </a:t>
            </a:r>
            <a:endParaRPr lang="fr-FR" dirty="0"/>
          </a:p>
          <a:p>
            <a:pPr>
              <a:buFont typeface="+mj-lt"/>
              <a:buAutoNum type="arabicPeriod"/>
            </a:pPr>
            <a:r>
              <a:rPr lang="fr-FR" b="1" dirty="0">
                <a:effectLst/>
              </a:rPr>
              <a:t>Partenariats pour la réalisation des objectifs</a:t>
            </a:r>
            <a:r>
              <a:rPr lang="fr-FR" dirty="0">
                <a:effectLst/>
              </a:rPr>
              <a:t> : Renforcer les moyens de mettre en œuvre le partenariat mondial pour le développement durable et le revitaliser.</a:t>
            </a:r>
            <a:endParaRPr lang="fr-FR" dirty="0"/>
          </a:p>
          <a:p>
            <a:endParaRPr lang="fr-FR" dirty="0"/>
          </a:p>
        </p:txBody>
      </p:sp>
    </p:spTree>
    <p:extLst>
      <p:ext uri="{BB962C8B-B14F-4D97-AF65-F5344CB8AC3E}">
        <p14:creationId xmlns:p14="http://schemas.microsoft.com/office/powerpoint/2010/main" val="29526613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b="1" dirty="0">
                <a:effectLst/>
              </a:rPr>
              <a:t>Définition des limites du système</a:t>
            </a:r>
            <a:r>
              <a:rPr lang="fr-FR" dirty="0">
                <a:effectLst/>
              </a:rPr>
              <a:t> </a:t>
            </a:r>
            <a:endParaRPr lang="fr-FR" dirty="0"/>
          </a:p>
          <a:p>
            <a:pPr>
              <a:buFont typeface="Arial" panose="020B0604020202020204" pitchFamily="34" charset="0"/>
              <a:buChar char="•"/>
            </a:pPr>
            <a:r>
              <a:rPr lang="fr-FR" dirty="0">
                <a:effectLst/>
              </a:rPr>
              <a:t>Solution : matériel (serveurs, data centers), logiciels (algorithmes, plateformes AI), et infrastructure réseau. </a:t>
            </a:r>
            <a:endParaRPr lang="fr-FR" dirty="0"/>
          </a:p>
          <a:p>
            <a:r>
              <a:rPr lang="fr-FR" b="1" dirty="0">
                <a:effectLst/>
              </a:rPr>
              <a:t>Inventaire des flux énergétiques</a:t>
            </a:r>
            <a:r>
              <a:rPr lang="fr-FR" dirty="0">
                <a:effectLst/>
              </a:rPr>
              <a:t> </a:t>
            </a:r>
            <a:endParaRPr lang="fr-FR" dirty="0"/>
          </a:p>
          <a:p>
            <a:pPr>
              <a:buFont typeface="Arial" panose="020B0604020202020204" pitchFamily="34" charset="0"/>
              <a:buChar char="•"/>
            </a:pPr>
            <a:r>
              <a:rPr lang="fr-FR" dirty="0">
                <a:effectLst/>
              </a:rPr>
              <a:t>Solution : électricité pour le fonctionnement des serveurs, refroidissement des data centers, transmission de données via Internet. </a:t>
            </a:r>
            <a:endParaRPr lang="fr-FR" dirty="0"/>
          </a:p>
          <a:p>
            <a:r>
              <a:rPr lang="fr-FR" b="1" dirty="0">
                <a:effectLst/>
              </a:rPr>
              <a:t>Évaluation des impacts énergétiques</a:t>
            </a:r>
            <a:r>
              <a:rPr lang="fr-FR" dirty="0">
                <a:effectLst/>
              </a:rPr>
              <a:t> </a:t>
            </a:r>
            <a:endParaRPr lang="fr-FR" dirty="0"/>
          </a:p>
          <a:p>
            <a:pPr>
              <a:buFont typeface="Arial" panose="020B0604020202020204" pitchFamily="34" charset="0"/>
              <a:buChar char="•"/>
            </a:pPr>
            <a:r>
              <a:rPr lang="fr-FR" dirty="0">
                <a:effectLst/>
              </a:rPr>
              <a:t>Solution : prétraitement des données, traitement de la requête par l'AI, post-traitement des résultats. </a:t>
            </a:r>
            <a:endParaRPr lang="fr-FR" dirty="0"/>
          </a:p>
          <a:p>
            <a:r>
              <a:rPr lang="fr-FR" b="1" dirty="0">
                <a:effectLst/>
              </a:rPr>
              <a:t>Comparaison des alternatives</a:t>
            </a:r>
            <a:r>
              <a:rPr lang="fr-FR" dirty="0">
                <a:effectLst/>
              </a:rPr>
              <a:t> </a:t>
            </a:r>
            <a:endParaRPr lang="fr-FR" dirty="0"/>
          </a:p>
          <a:p>
            <a:pPr>
              <a:buFont typeface="Arial" panose="020B0604020202020204" pitchFamily="34" charset="0"/>
              <a:buChar char="•"/>
            </a:pPr>
            <a:r>
              <a:rPr lang="fr-FR" dirty="0">
                <a:effectLst/>
              </a:rPr>
              <a:t>Solution : recherche par mots-clés, productions originales </a:t>
            </a:r>
            <a:endParaRPr lang="fr-FR" dirty="0"/>
          </a:p>
          <a:p>
            <a:r>
              <a:rPr lang="fr-FR" b="1" dirty="0">
                <a:effectLst/>
              </a:rPr>
              <a:t>Impact environnemental global</a:t>
            </a:r>
            <a:r>
              <a:rPr lang="fr-FR" dirty="0">
                <a:effectLst/>
              </a:rPr>
              <a:t> </a:t>
            </a:r>
            <a:endParaRPr lang="fr-FR" dirty="0"/>
          </a:p>
          <a:p>
            <a:pPr>
              <a:buFont typeface="Arial" panose="020B0604020202020204" pitchFamily="34" charset="0"/>
              <a:buChar char="•"/>
            </a:pPr>
            <a:r>
              <a:rPr lang="fr-FR" dirty="0">
                <a:effectLst/>
              </a:rPr>
              <a:t>Solution : 2L d’eau </a:t>
            </a:r>
            <a:endParaRPr lang="fr-FR" dirty="0"/>
          </a:p>
          <a:p>
            <a:r>
              <a:rPr lang="fr-FR" b="1" dirty="0">
                <a:effectLst/>
              </a:rPr>
              <a:t>Optimisation et recommandations</a:t>
            </a:r>
            <a:r>
              <a:rPr lang="fr-FR" dirty="0">
                <a:effectLst/>
              </a:rPr>
              <a:t> </a:t>
            </a:r>
            <a:endParaRPr lang="fr-FR" dirty="0"/>
          </a:p>
          <a:p>
            <a:pPr>
              <a:buFont typeface="Arial" panose="020B0604020202020204" pitchFamily="34" charset="0"/>
              <a:buChar char="•"/>
            </a:pPr>
            <a:r>
              <a:rPr lang="fr-FR" dirty="0">
                <a:effectLst/>
              </a:rPr>
              <a:t>Solution : efficacité des algorithmes, utilisation d'énergies renouvelables, amélioration des infrastructures. </a:t>
            </a:r>
            <a:endParaRPr lang="fr-FR" dirty="0"/>
          </a:p>
          <a:p>
            <a:r>
              <a:rPr lang="fr-FR" b="1" dirty="0">
                <a:effectLst/>
              </a:rPr>
              <a:t>Conclusion</a:t>
            </a:r>
            <a:r>
              <a:rPr lang="fr-FR" dirty="0">
                <a:effectLst/>
              </a:rPr>
              <a:t> </a:t>
            </a:r>
            <a:endParaRPr lang="fr-FR" dirty="0"/>
          </a:p>
          <a:p>
            <a:pPr>
              <a:buFont typeface="Arial" panose="020B0604020202020204" pitchFamily="34" charset="0"/>
              <a:buChar char="•"/>
            </a:pPr>
            <a:r>
              <a:rPr lang="fr-FR" dirty="0">
                <a:effectLst/>
              </a:rPr>
              <a:t>Une requête à une IA générative est extrêmement couteuse en énergie. Il convient d’utiliser autant que possible une recherche simple et de faire appel à ses propres ressources pour répondre à la majorité des besoins.</a:t>
            </a:r>
            <a:endParaRPr lang="fr-FR" dirty="0"/>
          </a:p>
          <a:p>
            <a:endParaRPr lang="fr-FR" dirty="0"/>
          </a:p>
        </p:txBody>
      </p:sp>
    </p:spTree>
    <p:extLst>
      <p:ext uri="{BB962C8B-B14F-4D97-AF65-F5344CB8AC3E}">
        <p14:creationId xmlns:p14="http://schemas.microsoft.com/office/powerpoint/2010/main" val="37786421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4095898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B6A61-3CCC-E575-53BA-5FC96C26ED2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477270E-D1F6-9D93-17A2-B454719371D9}"/>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B5609D54-D4BF-E107-A0ED-534F3C6D38A7}"/>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573350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F770A-5163-7462-4863-2C227519BA8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738238D-D9B7-EB37-EAC4-CB8B6C4CD80C}"/>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D2C696E8-4775-9B29-4B35-7E108B65FFBB}"/>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155669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212221-7ABD-87E0-2457-CE1D57E9A25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93342AC-D47A-2FA8-EFBE-E9F265CEED33}"/>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A791D17B-0F24-B0E0-B1E5-8A0341A3DE20}"/>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940123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6403D-54E5-CE62-317D-53C9845CF78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2C5A255-4279-E3F8-5B34-EF1C69D2F428}"/>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5EEFE9A0-832C-DB4A-5539-50D81ADF461B}"/>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42772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C96AF-2A40-A197-6736-2D882ED5388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E351574-5B84-8FD4-05B1-4B6F553A0DA4}"/>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28A98E2B-6EC9-4FC9-140B-CD18B4597C75}"/>
              </a:ext>
            </a:extLst>
          </p:cNvPr>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3351706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81000" y="685800"/>
            <a:ext cx="6096000" cy="3429000"/>
          </a:xfrm>
        </p:spPr>
      </p:sp>
      <p:sp>
        <p:nvSpPr>
          <p:cNvPr id="3" name="Espace réservé des notes 2"/>
          <p:cNvSpPr>
            <a:spLocks noGrp="1"/>
          </p:cNvSpPr>
          <p:nvPr>
            <p:ph type="body" idx="1"/>
          </p:nvPr>
        </p:nvSpPr>
        <p:spPr/>
        <p:txBody>
          <a:bodyPr/>
          <a:lstStyle/>
          <a:p>
            <a:r>
              <a:rPr lang="fr-FR" dirty="0">
                <a:solidFill>
                  <a:srgbClr val="002060"/>
                </a:solidFill>
              </a:rPr>
              <a:t>L'approche Bottom-up est centrée sur les processus internes (capacités motrices ou sensorielles), tandis que l'approche Top-down cible directement les activités concrètes du quotidien.</a:t>
            </a:r>
            <a:endParaRPr lang="fr-FR">
              <a:solidFill>
                <a:srgbClr val="002060"/>
              </a:solidFill>
            </a:endParaRPr>
          </a:p>
        </p:txBody>
      </p:sp>
    </p:spTree>
    <p:extLst>
      <p:ext uri="{BB962C8B-B14F-4D97-AF65-F5344CB8AC3E}">
        <p14:creationId xmlns:p14="http://schemas.microsoft.com/office/powerpoint/2010/main" val="3216667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0D007-EC3E-3AFB-C9D4-97DBFE9141E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9E39B6C-94D2-4762-F52B-57BF9E276EB2}"/>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A925EE52-CA8B-BB7E-2601-C5A24C579A87}"/>
              </a:ext>
            </a:extLst>
          </p:cNvPr>
          <p:cNvSpPr>
            <a:spLocks noGrp="1"/>
          </p:cNvSpPr>
          <p:nvPr>
            <p:ph type="body" idx="1"/>
          </p:nvPr>
        </p:nvSpPr>
        <p:spPr/>
        <p:txBody>
          <a:bodyPr/>
          <a:lstStyle/>
          <a:p>
            <a:r>
              <a:rPr lang="fr-FR" dirty="0"/>
              <a:t>Cf </a:t>
            </a:r>
            <a:r>
              <a:rPr lang="fr-FR" dirty="0" err="1"/>
              <a:t>innovelan</a:t>
            </a:r>
            <a:endParaRPr lang="fr-FR" dirty="0"/>
          </a:p>
        </p:txBody>
      </p:sp>
    </p:spTree>
    <p:extLst>
      <p:ext uri="{BB962C8B-B14F-4D97-AF65-F5344CB8AC3E}">
        <p14:creationId xmlns:p14="http://schemas.microsoft.com/office/powerpoint/2010/main" val="703296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9DBFE-CA70-17F4-9839-5E13668FB86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ED138DA-A7F3-4856-E932-B3D186075178}"/>
              </a:ext>
            </a:extLst>
          </p:cNvPr>
          <p:cNvSpPr>
            <a:spLocks noGrp="1" noRot="1" noChangeAspect="1"/>
          </p:cNvSpPr>
          <p:nvPr>
            <p:ph type="sldImg"/>
          </p:nvPr>
        </p:nvSpPr>
        <p:spPr>
          <a:xfrm>
            <a:off x="381000" y="685800"/>
            <a:ext cx="6096000" cy="3429000"/>
          </a:xfrm>
        </p:spPr>
      </p:sp>
      <p:sp>
        <p:nvSpPr>
          <p:cNvPr id="3" name="Espace réservé des notes 2">
            <a:extLst>
              <a:ext uri="{FF2B5EF4-FFF2-40B4-BE49-F238E27FC236}">
                <a16:creationId xmlns:a16="http://schemas.microsoft.com/office/drawing/2014/main" id="{AA06BCD3-46C0-B0CB-8A60-678DF9956BA9}"/>
              </a:ext>
            </a:extLst>
          </p:cNvPr>
          <p:cNvSpPr>
            <a:spLocks noGrp="1"/>
          </p:cNvSpPr>
          <p:nvPr>
            <p:ph type="body" idx="1"/>
          </p:nvPr>
        </p:nvSpPr>
        <p:spPr/>
        <p:txBody>
          <a:bodyPr/>
          <a:lstStyle/>
          <a:p>
            <a:r>
              <a:rPr lang="fr-FR" b="0" dirty="0"/>
              <a:t>Histoire : </a:t>
            </a:r>
          </a:p>
          <a:p>
            <a:r>
              <a:rPr lang="fr-FR" b="0" dirty="0"/>
              <a:t>Améliorer les pages puis psychologie cognitive puis devenue central dans le dev de pages</a:t>
            </a:r>
          </a:p>
          <a:p>
            <a:endParaRPr lang="fr-FR" b="1" dirty="0"/>
          </a:p>
          <a:p>
            <a:r>
              <a:rPr lang="fr-FR" b="1" dirty="0"/>
              <a:t>Visibilité de l'état du système</a:t>
            </a:r>
          </a:p>
          <a:p>
            <a:r>
              <a:rPr lang="fr-FR" b="1" dirty="0"/>
              <a:t>Correspondance entre le système et le monde réel</a:t>
            </a:r>
          </a:p>
          <a:p>
            <a:r>
              <a:rPr lang="fr-FR" b="1" dirty="0"/>
              <a:t>Contrôle utilisateur et liberté</a:t>
            </a:r>
          </a:p>
          <a:p>
            <a:r>
              <a:rPr lang="fr-FR" b="1" dirty="0"/>
              <a:t>Cohérence et standards</a:t>
            </a:r>
          </a:p>
          <a:p>
            <a:r>
              <a:rPr lang="fr-FR" b="1" dirty="0"/>
              <a:t>Prévention des erreurs</a:t>
            </a:r>
          </a:p>
          <a:p>
            <a:r>
              <a:rPr lang="fr-FR" b="1" dirty="0"/>
              <a:t>Reconnaissance plutôt que rappel </a:t>
            </a:r>
            <a:r>
              <a:rPr lang="fr-FR" dirty="0"/>
              <a:t>Cette heuristique stipule que les interfaces utilisateur doivent minimiser la charge de mémoire de l'utilisateur en rendant les éléments, les actions et les options visibles ou facilement accessibles. Plutôt que d'obliger l'utilisateur à se souvenir d'informations provenant d'une partie de l'interface pour accomplir une tâche dans une autre, le système doit fournir des indices visuels ou contextuels pour faciliter la reconnaissance.</a:t>
            </a:r>
            <a:endParaRPr lang="fr-FR" b="1" dirty="0"/>
          </a:p>
          <a:p>
            <a:r>
              <a:rPr lang="fr-FR" b="1" dirty="0"/>
              <a:t>Flexibilité et efficacité d'utilisation</a:t>
            </a:r>
          </a:p>
          <a:p>
            <a:r>
              <a:rPr lang="fr-FR" b="1" dirty="0"/>
              <a:t>Esthétique et design minimaliste</a:t>
            </a:r>
          </a:p>
          <a:p>
            <a:r>
              <a:rPr lang="fr-FR" b="1" dirty="0"/>
              <a:t>Aide à la reconnaissance, au diagnostic et à la récupération des erreurs</a:t>
            </a:r>
          </a:p>
          <a:p>
            <a:r>
              <a:rPr lang="fr-FR" b="1" dirty="0"/>
              <a:t>Aide et documentation</a:t>
            </a:r>
          </a:p>
          <a:p>
            <a:endParaRPr lang="fr-FR" b="1" dirty="0"/>
          </a:p>
          <a:p>
            <a:r>
              <a:rPr lang="fr-FR" b="1" dirty="0"/>
              <a:t>Le confort de lecture</a:t>
            </a:r>
            <a:r>
              <a:rPr lang="fr-FR" dirty="0"/>
              <a:t> et la hiérarchisation de l’information.</a:t>
            </a:r>
          </a:p>
          <a:p>
            <a:r>
              <a:rPr lang="fr-FR" b="1" dirty="0"/>
              <a:t>La navigation intuitive</a:t>
            </a:r>
            <a:r>
              <a:rPr lang="fr-FR" dirty="0"/>
              <a:t> avec des repères visuels clairs.</a:t>
            </a:r>
          </a:p>
          <a:p>
            <a:r>
              <a:rPr lang="fr-FR" b="1" dirty="0"/>
              <a:t>La gestion des erreurs</a:t>
            </a:r>
            <a:r>
              <a:rPr lang="fr-FR" dirty="0"/>
              <a:t>, en proposant des solutions faciles à comprendre pour les utilisateurs.</a:t>
            </a:r>
          </a:p>
          <a:p>
            <a:r>
              <a:rPr lang="fr-FR" b="1" dirty="0"/>
              <a:t>Les tests utilisateurs</a:t>
            </a:r>
            <a:r>
              <a:rPr lang="fr-FR" dirty="0"/>
              <a:t> pour valider l’efficacité des interfaces.</a:t>
            </a:r>
          </a:p>
        </p:txBody>
      </p:sp>
    </p:spTree>
    <p:extLst>
      <p:ext uri="{BB962C8B-B14F-4D97-AF65-F5344CB8AC3E}">
        <p14:creationId xmlns:p14="http://schemas.microsoft.com/office/powerpoint/2010/main" val="2723433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p:spTree>
      <p:nvGrpSpPr>
        <p:cNvPr id="1" name=""/>
        <p:cNvGrpSpPr/>
        <p:nvPr/>
      </p:nvGrpSpPr>
      <p:grpSpPr>
        <a:xfrm>
          <a:off x="0" y="0"/>
          <a:ext cx="0" cy="0"/>
          <a:chOff x="0" y="0"/>
          <a:chExt cx="0" cy="0"/>
        </a:xfrm>
      </p:grpSpPr>
      <p:sp>
        <p:nvSpPr>
          <p:cNvPr id="11" name="Auteur et date"/>
          <p:cNvSpPr txBox="1">
            <a:spLocks noGrp="1"/>
          </p:cNvSpPr>
          <p:nvPr>
            <p:ph type="body" sz="quarter" idx="21" hasCustomPrompt="1"/>
          </p:nvPr>
        </p:nvSpPr>
        <p:spPr>
          <a:xfrm>
            <a:off x="1206500" y="12268950"/>
            <a:ext cx="21971000" cy="660401"/>
          </a:xfrm>
          <a:prstGeom prst="rect">
            <a:avLst/>
          </a:prstGeom>
        </p:spPr>
        <p:txBody>
          <a:bodyPr lIns="45719" tIns="45719" rIns="45719" bIns="45719" anchor="b"/>
          <a:lstStyle>
            <a:lvl1pPr marL="0" indent="0" defTabSz="825500">
              <a:spcBef>
                <a:spcPts val="0"/>
              </a:spcBef>
              <a:buSzTx/>
              <a:buNone/>
              <a:defRPr sz="3300">
                <a:latin typeface="Produkt Light"/>
                <a:ea typeface="Produkt Light"/>
                <a:cs typeface="Produkt Light"/>
                <a:sym typeface="Produkt Light"/>
              </a:defRPr>
            </a:lvl1pPr>
          </a:lstStyle>
          <a:p>
            <a:r>
              <a:t>Auteur et date</a:t>
            </a:r>
          </a:p>
        </p:txBody>
      </p:sp>
      <p:sp>
        <p:nvSpPr>
          <p:cNvPr id="12" name="Texte niveau 1…"/>
          <p:cNvSpPr txBox="1">
            <a:spLocks noGrp="1"/>
          </p:cNvSpPr>
          <p:nvPr>
            <p:ph type="body" sz="quarter" idx="1" hasCustomPrompt="1"/>
          </p:nvPr>
        </p:nvSpPr>
        <p:spPr>
          <a:xfrm>
            <a:off x="1206500" y="7353300"/>
            <a:ext cx="21971000" cy="2006600"/>
          </a:xfrm>
          <a:prstGeom prst="rect">
            <a:avLst/>
          </a:prstGeom>
        </p:spPr>
        <p:txBody>
          <a:bodyPr/>
          <a:lstStyle>
            <a:lvl1pPr marL="0" indent="0" defTabSz="825500">
              <a:spcBef>
                <a:spcPts val="0"/>
              </a:spcBef>
              <a:buSzTx/>
              <a:buNone/>
              <a:defRPr sz="5500">
                <a:latin typeface="+mn-lt"/>
                <a:ea typeface="+mn-ea"/>
                <a:cs typeface="+mn-cs"/>
                <a:sym typeface="Produkt Extralight"/>
              </a:defRPr>
            </a:lvl1pPr>
            <a:lvl2pPr marL="0" indent="457200" defTabSz="825500">
              <a:spcBef>
                <a:spcPts val="0"/>
              </a:spcBef>
              <a:buSzTx/>
              <a:buNone/>
              <a:defRPr sz="5500">
                <a:latin typeface="+mn-lt"/>
                <a:ea typeface="+mn-ea"/>
                <a:cs typeface="+mn-cs"/>
                <a:sym typeface="Produkt Extralight"/>
              </a:defRPr>
            </a:lvl2pPr>
            <a:lvl3pPr marL="0" indent="914400" defTabSz="825500">
              <a:spcBef>
                <a:spcPts val="0"/>
              </a:spcBef>
              <a:buSzTx/>
              <a:buNone/>
              <a:defRPr sz="5500">
                <a:latin typeface="+mn-lt"/>
                <a:ea typeface="+mn-ea"/>
                <a:cs typeface="+mn-cs"/>
                <a:sym typeface="Produkt Extralight"/>
              </a:defRPr>
            </a:lvl3pPr>
            <a:lvl4pPr marL="0" indent="1371600" defTabSz="825500">
              <a:spcBef>
                <a:spcPts val="0"/>
              </a:spcBef>
              <a:buSzTx/>
              <a:buNone/>
              <a:defRPr sz="5500">
                <a:latin typeface="+mn-lt"/>
                <a:ea typeface="+mn-ea"/>
                <a:cs typeface="+mn-cs"/>
                <a:sym typeface="Produkt Extralight"/>
              </a:defRPr>
            </a:lvl4pPr>
            <a:lvl5pPr marL="0" indent="1828800" defTabSz="825500">
              <a:spcBef>
                <a:spcPts val="0"/>
              </a:spcBef>
              <a:buSzTx/>
              <a:buNone/>
              <a:defRPr sz="5500">
                <a:latin typeface="+mn-lt"/>
                <a:ea typeface="+mn-ea"/>
                <a:cs typeface="+mn-cs"/>
                <a:sym typeface="Produkt Extralight"/>
              </a:defRPr>
            </a:lvl5pPr>
          </a:lstStyle>
          <a:p>
            <a:r>
              <a:t>Sous-titre de la présentation</a:t>
            </a:r>
          </a:p>
          <a:p>
            <a:pPr lvl="1"/>
            <a:endParaRPr/>
          </a:p>
          <a:p>
            <a:pPr lvl="2"/>
            <a:endParaRPr/>
          </a:p>
          <a:p>
            <a:pPr lvl="3"/>
            <a:endParaRPr/>
          </a:p>
          <a:p>
            <a:pPr lvl="4"/>
            <a:endParaRPr/>
          </a:p>
        </p:txBody>
      </p:sp>
      <p:sp>
        <p:nvSpPr>
          <p:cNvPr id="13" name="Titre de la présentation"/>
          <p:cNvSpPr txBox="1">
            <a:spLocks noGrp="1"/>
          </p:cNvSpPr>
          <p:nvPr>
            <p:ph type="title" hasCustomPrompt="1"/>
          </p:nvPr>
        </p:nvSpPr>
        <p:spPr>
          <a:xfrm>
            <a:off x="1206500" y="2616200"/>
            <a:ext cx="21971004" cy="4648200"/>
          </a:xfrm>
          <a:prstGeom prst="rect">
            <a:avLst/>
          </a:prstGeom>
        </p:spPr>
        <p:txBody>
          <a:bodyPr anchor="b"/>
          <a:lstStyle>
            <a:lvl1pPr defTabSz="355600">
              <a:defRPr sz="12000" spc="-119"/>
            </a:lvl1pPr>
          </a:lstStyle>
          <a:p>
            <a:r>
              <a:t>Titre de la présentation</a:t>
            </a:r>
          </a:p>
        </p:txBody>
      </p:sp>
      <p:sp>
        <p:nvSpPr>
          <p:cNvPr id="1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uces">
    <p:spTree>
      <p:nvGrpSpPr>
        <p:cNvPr id="1" name=""/>
        <p:cNvGrpSpPr/>
        <p:nvPr/>
      </p:nvGrpSpPr>
      <p:grpSpPr>
        <a:xfrm>
          <a:off x="0" y="0"/>
          <a:ext cx="0" cy="0"/>
          <a:chOff x="0" y="0"/>
          <a:chExt cx="0" cy="0"/>
        </a:xfrm>
      </p:grpSpPr>
      <p:sp>
        <p:nvSpPr>
          <p:cNvPr id="52" name="Texte niveau 1…"/>
          <p:cNvSpPr txBox="1">
            <a:spLocks noGrp="1"/>
          </p:cNvSpPr>
          <p:nvPr>
            <p:ph type="body" idx="1" hasCustomPrompt="1"/>
          </p:nvPr>
        </p:nvSpPr>
        <p:spPr>
          <a:prstGeom prst="rect">
            <a:avLst/>
          </a:prstGeom>
        </p:spPr>
        <p:txBody>
          <a:bodyPr/>
          <a:lstStyle/>
          <a:p>
            <a:r>
              <a:t>Texte de puce de diapositive</a:t>
            </a:r>
          </a:p>
          <a:p>
            <a:pPr lvl="1"/>
            <a:endParaRPr/>
          </a:p>
          <a:p>
            <a:pPr lvl="2"/>
            <a:endParaRPr/>
          </a:p>
          <a:p>
            <a:pPr lvl="3"/>
            <a:endParaRPr/>
          </a:p>
          <a:p>
            <a:pPr lvl="4"/>
            <a:endParaRP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re, puces, vidéo direct, petit">
    <p:spTree>
      <p:nvGrpSpPr>
        <p:cNvPr id="1" name=""/>
        <p:cNvGrpSpPr/>
        <p:nvPr/>
      </p:nvGrpSpPr>
      <p:grpSpPr>
        <a:xfrm>
          <a:off x="0" y="0"/>
          <a:ext cx="0" cy="0"/>
          <a:chOff x="0" y="0"/>
          <a:chExt cx="0" cy="0"/>
        </a:xfrm>
      </p:grpSpPr>
      <p:sp>
        <p:nvSpPr>
          <p:cNvPr id="71"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72" name="Titre de diapositive"/>
          <p:cNvSpPr txBox="1">
            <a:spLocks noGrp="1"/>
          </p:cNvSpPr>
          <p:nvPr>
            <p:ph type="title" hasCustomPrompt="1"/>
          </p:nvPr>
        </p:nvSpPr>
        <p:spPr>
          <a:prstGeom prst="rect">
            <a:avLst/>
          </a:prstGeom>
        </p:spPr>
        <p:txBody>
          <a:bodyPr/>
          <a:lstStyle/>
          <a:p>
            <a:r>
              <a:t>Titre de diapositive</a:t>
            </a:r>
          </a:p>
        </p:txBody>
      </p:sp>
      <p:sp>
        <p:nvSpPr>
          <p:cNvPr id="7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7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re, puces, vidéo direct, grand">
    <p:spTree>
      <p:nvGrpSpPr>
        <p:cNvPr id="1" name=""/>
        <p:cNvGrpSpPr/>
        <p:nvPr/>
      </p:nvGrpSpPr>
      <p:grpSpPr>
        <a:xfrm>
          <a:off x="0" y="0"/>
          <a:ext cx="0" cy="0"/>
          <a:chOff x="0" y="0"/>
          <a:chExt cx="0" cy="0"/>
        </a:xfrm>
      </p:grpSpPr>
      <p:sp>
        <p:nvSpPr>
          <p:cNvPr id="81" name="Sous-titre de diapositive"/>
          <p:cNvSpPr txBox="1">
            <a:spLocks noGrp="1"/>
          </p:cNvSpPr>
          <p:nvPr>
            <p:ph type="body" sz="quarter" idx="21" hasCustomPrompt="1"/>
          </p:nvPr>
        </p:nvSpPr>
        <p:spPr>
          <a:xfrm>
            <a:off x="1206500" y="2324100"/>
            <a:ext cx="9779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82" name="Titre de diapositive"/>
          <p:cNvSpPr txBox="1">
            <a:spLocks noGrp="1"/>
          </p:cNvSpPr>
          <p:nvPr>
            <p:ph type="title" hasCustomPrompt="1"/>
          </p:nvPr>
        </p:nvSpPr>
        <p:spPr>
          <a:xfrm>
            <a:off x="1206500" y="635000"/>
            <a:ext cx="9779000" cy="1689100"/>
          </a:xfrm>
          <a:prstGeom prst="rect">
            <a:avLst/>
          </a:prstGeom>
        </p:spPr>
        <p:txBody>
          <a:bodyPr/>
          <a:lstStyle/>
          <a:p>
            <a:r>
              <a:t>Titre de diapositive</a:t>
            </a:r>
          </a:p>
        </p:txBody>
      </p:sp>
      <p:sp>
        <p:nvSpPr>
          <p:cNvPr id="83" name="Texte niveau 1…"/>
          <p:cNvSpPr txBox="1">
            <a:spLocks noGrp="1"/>
          </p:cNvSpPr>
          <p:nvPr>
            <p:ph type="body" sz="half" idx="1" hasCustomPrompt="1"/>
          </p:nvPr>
        </p:nvSpPr>
        <p:spPr>
          <a:xfrm>
            <a:off x="1206500" y="4248504"/>
            <a:ext cx="9779000" cy="8256012"/>
          </a:xfrm>
          <a:prstGeom prst="rect">
            <a:avLst/>
          </a:prstGeom>
        </p:spPr>
        <p:txBody>
          <a:bodyPr/>
          <a:lstStyle/>
          <a:p>
            <a:r>
              <a:t>Texte de puce de diapositive</a:t>
            </a:r>
          </a:p>
          <a:p>
            <a:pPr lvl="1"/>
            <a:endParaRPr/>
          </a:p>
          <a:p>
            <a:pPr lvl="2"/>
            <a:endParaRPr/>
          </a:p>
          <a:p>
            <a:pPr lvl="3"/>
            <a:endParaRPr/>
          </a:p>
          <a:p>
            <a:pPr lvl="4"/>
            <a:endParaRPr/>
          </a:p>
        </p:txBody>
      </p:sp>
      <p:sp>
        <p:nvSpPr>
          <p:cNvPr id="84"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seulement">
    <p:spTree>
      <p:nvGrpSpPr>
        <p:cNvPr id="1" name=""/>
        <p:cNvGrpSpPr/>
        <p:nvPr/>
      </p:nvGrpSpPr>
      <p:grpSpPr>
        <a:xfrm>
          <a:off x="0" y="0"/>
          <a:ext cx="0" cy="0"/>
          <a:chOff x="0" y="0"/>
          <a:chExt cx="0" cy="0"/>
        </a:xfrm>
      </p:grpSpPr>
      <p:sp>
        <p:nvSpPr>
          <p:cNvPr id="99" name="Sous-titre de diapositive"/>
          <p:cNvSpPr txBox="1">
            <a:spLocks noGrp="1"/>
          </p:cNvSpPr>
          <p:nvPr>
            <p:ph type="body" sz="quarter" idx="21" hasCustomPrompt="1"/>
          </p:nvPr>
        </p:nvSpPr>
        <p:spPr>
          <a:xfrm>
            <a:off x="1206500" y="2324100"/>
            <a:ext cx="21971000" cy="1003300"/>
          </a:xfrm>
          <a:prstGeom prst="rect">
            <a:avLst/>
          </a:prstGeom>
        </p:spPr>
        <p:txBody>
          <a:bodyPr lIns="45719" tIns="45719" rIns="45719" bIns="45719"/>
          <a:lstStyle>
            <a:lvl1pPr marL="0" indent="0" defTabSz="825500">
              <a:spcBef>
                <a:spcPts val="0"/>
              </a:spcBef>
              <a:buSzTx/>
              <a:buNone/>
              <a:defRPr sz="5500">
                <a:latin typeface="+mn-lt"/>
                <a:ea typeface="+mn-ea"/>
                <a:cs typeface="+mn-cs"/>
                <a:sym typeface="Produkt Extralight"/>
              </a:defRPr>
            </a:lvl1pPr>
          </a:lstStyle>
          <a:p>
            <a:r>
              <a:t>Sous-titre de diapositive</a:t>
            </a:r>
          </a:p>
        </p:txBody>
      </p:sp>
      <p:sp>
        <p:nvSpPr>
          <p:cNvPr id="100" name="Titre de diapositive"/>
          <p:cNvSpPr txBox="1">
            <a:spLocks noGrp="1"/>
          </p:cNvSpPr>
          <p:nvPr>
            <p:ph type="title" hasCustomPrompt="1"/>
          </p:nvPr>
        </p:nvSpPr>
        <p:spPr>
          <a:prstGeom prst="rect">
            <a:avLst/>
          </a:prstGeom>
        </p:spPr>
        <p:txBody>
          <a:bodyPr/>
          <a:lstStyle/>
          <a:p>
            <a:r>
              <a:t>Titre de diapositive</a:t>
            </a:r>
          </a:p>
        </p:txBody>
      </p:sp>
      <p:sp>
        <p:nvSpPr>
          <p:cNvPr id="101"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144" name="Gros plan sur un motif à couches blanc courbé"/>
          <p:cNvSpPr>
            <a:spLocks noGrp="1"/>
          </p:cNvSpPr>
          <p:nvPr>
            <p:ph type="pic" sz="quarter" idx="21"/>
          </p:nvPr>
        </p:nvSpPr>
        <p:spPr>
          <a:xfrm>
            <a:off x="1257300" y="3213100"/>
            <a:ext cx="7289800" cy="7289800"/>
          </a:xfrm>
          <a:prstGeom prst="rect">
            <a:avLst/>
          </a:prstGeom>
        </p:spPr>
        <p:txBody>
          <a:bodyPr lIns="91439" tIns="45719" rIns="91439" bIns="45719">
            <a:noAutofit/>
          </a:bodyPr>
          <a:lstStyle/>
          <a:p>
            <a:endParaRPr/>
          </a:p>
        </p:txBody>
      </p:sp>
      <p:sp>
        <p:nvSpPr>
          <p:cNvPr id="145" name="Gros plan sur un motif à couches d’une pierre grise"/>
          <p:cNvSpPr>
            <a:spLocks noGrp="1"/>
          </p:cNvSpPr>
          <p:nvPr>
            <p:ph type="pic" sz="quarter" idx="22"/>
          </p:nvPr>
        </p:nvSpPr>
        <p:spPr>
          <a:xfrm>
            <a:off x="7353300" y="3632200"/>
            <a:ext cx="9677400" cy="6451600"/>
          </a:xfrm>
          <a:prstGeom prst="rect">
            <a:avLst/>
          </a:prstGeom>
        </p:spPr>
        <p:txBody>
          <a:bodyPr lIns="91439" tIns="45719" rIns="91439" bIns="45719">
            <a:noAutofit/>
          </a:bodyPr>
          <a:lstStyle/>
          <a:p>
            <a:endParaRPr/>
          </a:p>
        </p:txBody>
      </p:sp>
      <p:sp>
        <p:nvSpPr>
          <p:cNvPr id="146" name="Gros plan sur un motif blanc nervuré"/>
          <p:cNvSpPr>
            <a:spLocks noGrp="1"/>
          </p:cNvSpPr>
          <p:nvPr>
            <p:ph type="pic" sz="quarter" idx="23"/>
          </p:nvPr>
        </p:nvSpPr>
        <p:spPr>
          <a:xfrm>
            <a:off x="14621933" y="3632200"/>
            <a:ext cx="9677401" cy="6457250"/>
          </a:xfrm>
          <a:prstGeom prst="rect">
            <a:avLst/>
          </a:prstGeom>
        </p:spPr>
        <p:txBody>
          <a:bodyPr lIns="91439" tIns="45719" rIns="91439" bIns="45719">
            <a:noAutofit/>
          </a:bodyPr>
          <a:lstStyle/>
          <a:p>
            <a:endParaRPr/>
          </a:p>
        </p:txBody>
      </p:sp>
      <p:sp>
        <p:nvSpPr>
          <p:cNvPr id="147" name="Numéro de diapositive"/>
          <p:cNvSpPr txBox="1">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re de diapositive"/>
          <p:cNvSpPr txBox="1">
            <a:spLocks noGrp="1"/>
          </p:cNvSpPr>
          <p:nvPr>
            <p:ph type="title" hasCustomPrompt="1"/>
          </p:nvPr>
        </p:nvSpPr>
        <p:spPr>
          <a:xfrm>
            <a:off x="1206500" y="635000"/>
            <a:ext cx="21971000" cy="16891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Titre de diapositive</a:t>
            </a:r>
          </a:p>
        </p:txBody>
      </p:sp>
      <p:sp>
        <p:nvSpPr>
          <p:cNvPr id="3" name="Texte niveau 1…"/>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Texte de puce de diapositive</a:t>
            </a:r>
          </a:p>
          <a:p>
            <a:pPr lvl="1"/>
            <a:endParaRPr/>
          </a:p>
          <a:p>
            <a:pPr lvl="2"/>
            <a:endParaRPr/>
          </a:p>
          <a:p>
            <a:pPr lvl="3"/>
            <a:endParaRPr/>
          </a:p>
          <a:p>
            <a:pPr lvl="4"/>
            <a:endParaRPr/>
          </a:p>
        </p:txBody>
      </p:sp>
      <p:sp>
        <p:nvSpPr>
          <p:cNvPr id="4" name="Numéro de diapositive"/>
          <p:cNvSpPr txBox="1">
            <a:spLocks noGrp="1"/>
          </p:cNvSpPr>
          <p:nvPr>
            <p:ph type="sldNum" sz="quarter" idx="2"/>
          </p:nvPr>
        </p:nvSpPr>
        <p:spPr>
          <a:xfrm>
            <a:off x="23538179" y="12443459"/>
            <a:ext cx="408941" cy="444501"/>
          </a:xfrm>
          <a:prstGeom prst="rect">
            <a:avLst/>
          </a:prstGeom>
          <a:ln w="12700">
            <a:miter lim="400000"/>
          </a:ln>
        </p:spPr>
        <p:txBody>
          <a:bodyPr wrap="none" lIns="50800" tIns="50800" rIns="50800" bIns="50800" anchor="b">
            <a:spAutoFit/>
          </a:bodyPr>
          <a:lstStyle>
            <a:lvl1pPr algn="r" defTabSz="584200">
              <a:spcBef>
                <a:spcPts val="0"/>
              </a:spcBef>
              <a:defRPr sz="20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5" r:id="rId3"/>
    <p:sldLayoutId id="2147483656" r:id="rId4"/>
    <p:sldLayoutId id="2147483658" r:id="rId5"/>
    <p:sldLayoutId id="2147483663" r:id="rId6"/>
  </p:sldLayoutIdLst>
  <p:transition spd="med"/>
  <p:txStyles>
    <p:titleStyle>
      <a:lvl1pPr marL="0" marR="0" indent="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1pPr>
      <a:lvl2pPr marL="0" marR="0" indent="457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2pPr>
      <a:lvl3pPr marL="0" marR="0" indent="914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3pPr>
      <a:lvl4pPr marL="0" marR="0" indent="1371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4pPr>
      <a:lvl5pPr marL="0" marR="0" indent="18288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5pPr>
      <a:lvl6pPr marL="0" marR="0" indent="22860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6pPr>
      <a:lvl7pPr marL="0" marR="0" indent="27432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7pPr>
      <a:lvl8pPr marL="0" marR="0" indent="32004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8pPr>
      <a:lvl9pPr marL="0" marR="0" indent="3657600" algn="l" defTabSz="2438400" rtl="0" latinLnBrk="0">
        <a:lnSpc>
          <a:spcPct val="90000"/>
        </a:lnSpc>
        <a:spcBef>
          <a:spcPts val="0"/>
        </a:spcBef>
        <a:spcAft>
          <a:spcPts val="0"/>
        </a:spcAft>
        <a:buClrTx/>
        <a:buSzTx/>
        <a:buFontTx/>
        <a:buNone/>
        <a:tabLst/>
        <a:defRPr sz="10000" b="0" i="0" u="none" strike="noStrike" cap="none" spc="-100" baseline="0">
          <a:solidFill>
            <a:schemeClr val="accent1">
              <a:satOff val="-9155"/>
              <a:lumOff val="-32673"/>
            </a:schemeClr>
          </a:solidFill>
          <a:uFillTx/>
          <a:latin typeface="+mn-lt"/>
          <a:ea typeface="+mn-ea"/>
          <a:cs typeface="+mn-cs"/>
          <a:sym typeface="Produkt Extralight"/>
        </a:defRPr>
      </a:lvl9pPr>
    </p:titleStyle>
    <p:bodyStyle>
      <a:lvl1pPr marL="457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1pPr>
      <a:lvl2pPr marL="914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2pPr>
      <a:lvl3pPr marL="1371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3pPr>
      <a:lvl4pPr marL="1828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4pPr>
      <a:lvl5pPr marL="22860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5pPr>
      <a:lvl6pPr marL="27432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6pPr>
      <a:lvl7pPr marL="32004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7pPr>
      <a:lvl8pPr marL="36576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8pPr>
      <a:lvl9pPr marL="4114800" marR="0" indent="-457200" algn="l" defTabSz="355600" rtl="0" latinLnBrk="0">
        <a:lnSpc>
          <a:spcPct val="100000"/>
        </a:lnSpc>
        <a:spcBef>
          <a:spcPts val="4700"/>
        </a:spcBef>
        <a:spcAft>
          <a:spcPts val="0"/>
        </a:spcAft>
        <a:buClrTx/>
        <a:buSzPct val="100000"/>
        <a:buFontTx/>
        <a:buChar char="•"/>
        <a:tabLst/>
        <a:defRPr sz="4000" b="0" i="0" u="none" strike="noStrike" cap="none" spc="0" baseline="0">
          <a:solidFill>
            <a:schemeClr val="accent1">
              <a:satOff val="-9155"/>
              <a:lumOff val="-32673"/>
            </a:schemeClr>
          </a:solidFill>
          <a:uFillTx/>
          <a:latin typeface="Avenir Next Regular"/>
          <a:ea typeface="Avenir Next Regular"/>
          <a:cs typeface="Avenir Next Regular"/>
          <a:sym typeface="Avenir Next Regular"/>
        </a:defRPr>
      </a:lvl9pPr>
    </p:bodyStyle>
    <p:otherStyle>
      <a:lvl1pPr marL="0" marR="0" indent="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1pPr>
      <a:lvl2pPr marL="0" marR="0" indent="457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2pPr>
      <a:lvl3pPr marL="0" marR="0" indent="914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3pPr>
      <a:lvl4pPr marL="0" marR="0" indent="1371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4pPr>
      <a:lvl5pPr marL="0" marR="0" indent="18288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5pPr>
      <a:lvl6pPr marL="0" marR="0" indent="22860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6pPr>
      <a:lvl7pPr marL="0" marR="0" indent="27432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7pPr>
      <a:lvl8pPr marL="0" marR="0" indent="32004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8pPr>
      <a:lvl9pPr marL="0" marR="0" indent="3657600" algn="r" defTabSz="584200" rtl="0" latinLnBrk="0">
        <a:lnSpc>
          <a:spcPct val="100000"/>
        </a:lnSpc>
        <a:spcBef>
          <a:spcPts val="0"/>
        </a:spcBef>
        <a:spcAft>
          <a:spcPts val="0"/>
        </a:spcAft>
        <a:buClrTx/>
        <a:buSzTx/>
        <a:buFontTx/>
        <a:buNone/>
        <a:tabLst/>
        <a:defRPr sz="2000" b="0" i="0" u="none" strike="noStrike" cap="none" spc="0" baseline="0">
          <a:solidFill>
            <a:schemeClr val="tx1"/>
          </a:solidFill>
          <a:uFillTx/>
          <a:latin typeface="+mn-lt"/>
          <a:ea typeface="+mn-ea"/>
          <a:cs typeface="+mn-cs"/>
          <a:sym typeface="Avenir Next Regular"/>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https://je-code.com/support-de-cours/web-avance-git.pdf" TargetMode="External"/><Relationship Id="rId2" Type="http://schemas.openxmlformats.org/officeDocument/2006/relationships/hyperlink" Target="https://je-code.com/support-de-cours/agile.pdf" TargetMode="External"/><Relationship Id="rId1" Type="http://schemas.openxmlformats.org/officeDocument/2006/relationships/slideLayout" Target="../slideLayouts/slideLayout3.xml"/><Relationship Id="rId5" Type="http://schemas.openxmlformats.org/officeDocument/2006/relationships/hyperlink" Target="https://je-code.com/support-de-cours/web_2-html.pdf" TargetMode="External"/><Relationship Id="rId4" Type="http://schemas.openxmlformats.org/officeDocument/2006/relationships/hyperlink" Target="https://je-code.com/support-de-cours/web_1-web.pdf"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w3.org/WAI/standards-guidelines/wcag/fr"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support.google.com/analytics/answer/6367342?hl=fr"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hibault Vinchent - lundi 24 juin au mercredi 26 juin 2024"/>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Thibault </a:t>
            </a:r>
            <a:r>
              <a:rPr dirty="0" err="1"/>
              <a:t>Vinchen</a:t>
            </a:r>
            <a:r>
              <a:rPr lang="fr-FR" dirty="0"/>
              <a:t>t</a:t>
            </a:r>
            <a:endParaRPr dirty="0"/>
          </a:p>
        </p:txBody>
      </p:sp>
      <p:sp>
        <p:nvSpPr>
          <p:cNvPr id="172" name="Ingénieurie des besoins &amp; Analyse de l’existant"/>
          <p:cNvSpPr txBox="1">
            <a:spLocks noGrp="1"/>
          </p:cNvSpPr>
          <p:nvPr>
            <p:ph type="subTitle" sz="quarter" idx="1"/>
          </p:nvPr>
        </p:nvSpPr>
        <p:spPr>
          <a:xfrm>
            <a:off x="1206498" y="8832850"/>
            <a:ext cx="21971001" cy="2006600"/>
          </a:xfrm>
          <a:prstGeom prst="rect">
            <a:avLst/>
          </a:prstGeom>
        </p:spPr>
        <p:txBody>
          <a:bodyPr/>
          <a:lstStyle/>
          <a:p>
            <a:r>
              <a:rPr lang="fr-FR" dirty="0"/>
              <a:t>UX</a:t>
            </a:r>
            <a:endParaRPr dirty="0"/>
          </a:p>
        </p:txBody>
      </p:sp>
      <p:sp>
        <p:nvSpPr>
          <p:cNvPr id="173" name="Consultante…"/>
          <p:cNvSpPr txBox="1">
            <a:spLocks noGrp="1"/>
          </p:cNvSpPr>
          <p:nvPr>
            <p:ph type="ctrTitle"/>
          </p:nvPr>
        </p:nvSpPr>
        <p:spPr>
          <a:xfrm>
            <a:off x="1206498" y="3567422"/>
            <a:ext cx="21971004" cy="5176528"/>
          </a:xfrm>
          <a:prstGeom prst="rect">
            <a:avLst/>
          </a:prstGeom>
        </p:spPr>
        <p:txBody>
          <a:bodyPr/>
          <a:lstStyle/>
          <a:p>
            <a:pPr defTabSz="184911">
              <a:defRPr sz="10971" spc="-109"/>
            </a:pPr>
            <a:r>
              <a:rPr lang="fr-FR" dirty="0"/>
              <a:t>Socle</a:t>
            </a:r>
            <a:br>
              <a:rPr lang="fr-FR" dirty="0"/>
            </a:br>
            <a:r>
              <a:rPr lang="fr-FR" dirty="0"/>
              <a:t>numérique</a:t>
            </a:r>
            <a:br>
              <a:rPr lang="fr-FR" dirty="0"/>
            </a:br>
            <a:r>
              <a:rPr lang="fr-FR" dirty="0"/>
              <a:t>2</a:t>
            </a:r>
            <a:r>
              <a:rPr lang="fr-FR" baseline="30000" dirty="0"/>
              <a:t>ème</a:t>
            </a:r>
            <a:r>
              <a:rPr lang="fr-FR" dirty="0"/>
              <a:t> année</a:t>
            </a:r>
            <a:endParaRPr dirty="0"/>
          </a:p>
        </p:txBody>
      </p:sp>
      <p:pic>
        <p:nvPicPr>
          <p:cNvPr id="174" name="EPSI_POS_RVB.png" descr="EPSI_POS_RVB.png"/>
          <p:cNvPicPr>
            <a:picLocks noChangeAspect="1"/>
          </p:cNvPicPr>
          <p:nvPr/>
        </p:nvPicPr>
        <p:blipFill>
          <a:blip r:embed="rId2"/>
          <a:stretch>
            <a:fillRect/>
          </a:stretch>
        </p:blipFill>
        <p:spPr>
          <a:xfrm>
            <a:off x="1284452" y="858098"/>
            <a:ext cx="4873212" cy="1809560"/>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51E20E-B3C3-9D83-EE12-6489CAB25714}"/>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059C281-549D-225C-E6E2-D968B2BA9397}"/>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Ateliers (suite) « design graphique » et « design d’interface »</a:t>
            </a:r>
          </a:p>
        </p:txBody>
      </p:sp>
      <p:sp>
        <p:nvSpPr>
          <p:cNvPr id="181" name="Ingénieurie des besoins &amp; Analyse de l’existant">
            <a:extLst>
              <a:ext uri="{FF2B5EF4-FFF2-40B4-BE49-F238E27FC236}">
                <a16:creationId xmlns:a16="http://schemas.microsoft.com/office/drawing/2014/main" id="{04EE301B-66AE-F92A-5144-7D242E335CA3}"/>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744D7EAE-6A94-46A5-3529-E0E6EF124A60}"/>
              </a:ext>
            </a:extLst>
          </p:cNvPr>
          <p:cNvSpPr txBox="1">
            <a:spLocks noGrp="1"/>
          </p:cNvSpPr>
          <p:nvPr>
            <p:ph type="body" idx="1"/>
          </p:nvPr>
        </p:nvSpPr>
        <p:spPr>
          <a:xfrm>
            <a:off x="1206499" y="4248504"/>
            <a:ext cx="21970999" cy="8256012"/>
          </a:xfrm>
          <a:prstGeom prst="rect">
            <a:avLst/>
          </a:prstGeom>
        </p:spPr>
        <p:txBody>
          <a:bodyPr lIns="50800" tIns="50800" rIns="50800" bIns="50800" anchor="t">
            <a:normAutofit/>
          </a:bodyPr>
          <a:lstStyle/>
          <a:p>
            <a:pPr marL="0" indent="0">
              <a:buNone/>
            </a:pPr>
            <a:r>
              <a:rPr lang="fr-FR" dirty="0">
                <a:solidFill>
                  <a:schemeClr val="tx2"/>
                </a:solidFill>
              </a:rPr>
              <a:t>Maquettage</a:t>
            </a:r>
          </a:p>
          <a:p>
            <a:pPr marL="0" indent="0">
              <a:buNone/>
            </a:pPr>
            <a:r>
              <a:rPr lang="fr-FR" dirty="0">
                <a:solidFill>
                  <a:schemeClr val="tx2"/>
                </a:solidFill>
              </a:rPr>
              <a:t>	Style </a:t>
            </a:r>
            <a:r>
              <a:rPr lang="fr-FR" dirty="0" err="1">
                <a:solidFill>
                  <a:schemeClr val="tx2"/>
                </a:solidFill>
              </a:rPr>
              <a:t>tiles</a:t>
            </a:r>
            <a:r>
              <a:rPr lang="fr-FR" dirty="0">
                <a:solidFill>
                  <a:schemeClr val="tx2"/>
                </a:solidFill>
              </a:rPr>
              <a:t> : charte graphique</a:t>
            </a:r>
          </a:p>
          <a:p>
            <a:pPr marL="0" indent="0">
              <a:buNone/>
            </a:pPr>
            <a:r>
              <a:rPr lang="fr-FR" dirty="0">
                <a:solidFill>
                  <a:schemeClr val="tx2"/>
                </a:solidFill>
              </a:rPr>
              <a:t>	Zoning : placer les éléments sur un écran - emplacement logo, menu, etc.</a:t>
            </a:r>
          </a:p>
          <a:p>
            <a:pPr marL="0" indent="0">
              <a:buNone/>
            </a:pPr>
            <a:r>
              <a:rPr lang="fr-FR" dirty="0">
                <a:solidFill>
                  <a:schemeClr val="tx2"/>
                </a:solidFill>
              </a:rPr>
              <a:t>	Wireframes : </a:t>
            </a:r>
            <a:r>
              <a:rPr lang="fr-FR" dirty="0" err="1">
                <a:solidFill>
                  <a:schemeClr val="tx2"/>
                </a:solidFill>
              </a:rPr>
              <a:t>zonning</a:t>
            </a:r>
            <a:r>
              <a:rPr lang="fr-FR" dirty="0">
                <a:solidFill>
                  <a:schemeClr val="tx2"/>
                </a:solidFill>
              </a:rPr>
              <a:t> détaillé et plus visuel</a:t>
            </a:r>
          </a:p>
          <a:p>
            <a:pPr marL="0" indent="0">
              <a:buNone/>
            </a:pPr>
            <a:r>
              <a:rPr lang="fr-FR" dirty="0">
                <a:solidFill>
                  <a:schemeClr val="tx2"/>
                </a:solidFill>
              </a:rPr>
              <a:t>	</a:t>
            </a:r>
            <a:r>
              <a:rPr lang="fr-FR" dirty="0" err="1">
                <a:solidFill>
                  <a:schemeClr val="tx2"/>
                </a:solidFill>
              </a:rPr>
              <a:t>Moodboard</a:t>
            </a:r>
            <a:r>
              <a:rPr lang="fr-FR" dirty="0">
                <a:solidFill>
                  <a:schemeClr val="tx2"/>
                </a:solidFill>
              </a:rPr>
              <a:t> : existant &amp; benchmark</a:t>
            </a:r>
          </a:p>
          <a:p>
            <a:pPr marL="0" indent="0">
              <a:buNone/>
            </a:pPr>
            <a:r>
              <a:rPr lang="fr-FR" dirty="0">
                <a:solidFill>
                  <a:schemeClr val="tx2"/>
                </a:solidFill>
              </a:rPr>
              <a:t>Maquettes et </a:t>
            </a:r>
            <a:r>
              <a:rPr lang="fr-FR" dirty="0" err="1">
                <a:solidFill>
                  <a:schemeClr val="tx2"/>
                </a:solidFill>
              </a:rPr>
              <a:t>Mockup</a:t>
            </a:r>
            <a:r>
              <a:rPr lang="fr-FR" dirty="0">
                <a:solidFill>
                  <a:schemeClr val="tx2"/>
                </a:solidFill>
              </a:rPr>
              <a:t> : le rendu final de l’application</a:t>
            </a:r>
          </a:p>
        </p:txBody>
      </p:sp>
    </p:spTree>
    <p:extLst>
      <p:ext uri="{BB962C8B-B14F-4D97-AF65-F5344CB8AC3E}">
        <p14:creationId xmlns:p14="http://schemas.microsoft.com/office/powerpoint/2010/main" val="46124186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19A81-14CA-48BA-09C1-B1C46BBC7142}"/>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0636D710-63F7-EE44-4593-054953037821}"/>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5. Définitions avancées</a:t>
            </a:r>
          </a:p>
        </p:txBody>
      </p:sp>
      <p:sp>
        <p:nvSpPr>
          <p:cNvPr id="181" name="Ingénieurie des besoins &amp; Analyse de l’existant">
            <a:extLst>
              <a:ext uri="{FF2B5EF4-FFF2-40B4-BE49-F238E27FC236}">
                <a16:creationId xmlns:a16="http://schemas.microsoft.com/office/drawing/2014/main" id="{BE69CC06-9A62-96A7-886C-52929FE4B696}"/>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9B6D89DA-0686-02E8-FAF7-A29E1F7E4873}"/>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solidFill>
                  <a:schemeClr val="tx2"/>
                </a:solidFill>
              </a:rPr>
              <a:t>5.1. Différence entre UX et UI (Interface Utilisateur).</a:t>
            </a:r>
          </a:p>
          <a:p>
            <a:pPr marL="0" indent="0">
              <a:buNone/>
            </a:pPr>
            <a:r>
              <a:rPr lang="fr-FR" dirty="0">
                <a:solidFill>
                  <a:schemeClr val="tx2"/>
                </a:solidFill>
              </a:rPr>
              <a:t>5.2. Histoire et évolution de l’UX</a:t>
            </a:r>
          </a:p>
          <a:p>
            <a:pPr marL="0" indent="0">
              <a:buNone/>
            </a:pPr>
            <a:r>
              <a:rPr lang="fr-FR" dirty="0">
                <a:solidFill>
                  <a:schemeClr val="tx2"/>
                </a:solidFill>
              </a:rPr>
              <a:t>Origines de l’UX.</a:t>
            </a:r>
          </a:p>
          <a:p>
            <a:pPr marL="0" indent="0">
              <a:buNone/>
            </a:pPr>
            <a:r>
              <a:rPr lang="fr-FR" dirty="0">
                <a:solidFill>
                  <a:schemeClr val="tx2"/>
                </a:solidFill>
              </a:rPr>
              <a:t>Évolution des pratiques UX avec l'avènement des technologies.</a:t>
            </a:r>
          </a:p>
          <a:p>
            <a:pPr marL="0" indent="0">
              <a:buNone/>
            </a:pPr>
            <a:r>
              <a:rPr lang="fr-FR" dirty="0">
                <a:solidFill>
                  <a:schemeClr val="tx2"/>
                </a:solidFill>
              </a:rPr>
              <a:t>5.3. Principes fondamentaux de l’UX</a:t>
            </a:r>
          </a:p>
          <a:p>
            <a:pPr marL="0" indent="0">
              <a:buNone/>
            </a:pPr>
            <a:r>
              <a:rPr lang="fr-FR" dirty="0">
                <a:solidFill>
                  <a:schemeClr val="tx2"/>
                </a:solidFill>
              </a:rPr>
              <a:t>Les dix heuristiques de Nielsen.</a:t>
            </a:r>
          </a:p>
          <a:p>
            <a:pPr marL="0" indent="0">
              <a:buNone/>
            </a:pPr>
            <a:r>
              <a:rPr lang="fr-FR" dirty="0">
                <a:solidFill>
                  <a:schemeClr val="tx2"/>
                </a:solidFill>
              </a:rPr>
              <a:t>Les principes d'Amélie Boucher en ergonomie web.</a:t>
            </a:r>
          </a:p>
        </p:txBody>
      </p:sp>
    </p:spTree>
    <p:extLst>
      <p:ext uri="{BB962C8B-B14F-4D97-AF65-F5344CB8AC3E}">
        <p14:creationId xmlns:p14="http://schemas.microsoft.com/office/powerpoint/2010/main" val="386398326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2. Psychologie de l'Utilisateur</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t>2.1. Comprendre les utilisateurs</a:t>
            </a:r>
          </a:p>
          <a:p>
            <a:pPr marL="0" indent="0">
              <a:buNone/>
            </a:pPr>
            <a:r>
              <a:rPr lang="fr-FR" dirty="0"/>
              <a:t>Besoins, motivations et comportements des utilisateurs.</a:t>
            </a:r>
          </a:p>
          <a:p>
            <a:pPr marL="0" indent="0">
              <a:buNone/>
            </a:pPr>
            <a:r>
              <a:rPr lang="fr-FR" dirty="0"/>
              <a:t>Concepts de charge cognitive et de modèles mentaux.</a:t>
            </a:r>
          </a:p>
          <a:p>
            <a:pPr marL="0" indent="0">
              <a:buNone/>
            </a:pPr>
            <a:r>
              <a:rPr lang="fr-FR" dirty="0"/>
              <a:t>2.2. Personae et scénarios d'utilisation</a:t>
            </a:r>
          </a:p>
          <a:p>
            <a:pPr marL="0" indent="0">
              <a:buNone/>
            </a:pPr>
            <a:r>
              <a:rPr lang="fr-FR" dirty="0"/>
              <a:t>Création de personae pour représenter les utilisateurs cibles.</a:t>
            </a:r>
          </a:p>
          <a:p>
            <a:pPr marL="0" indent="0">
              <a:buNone/>
            </a:pPr>
            <a:r>
              <a:rPr lang="fr-FR" dirty="0"/>
              <a:t>Élaboration de scénarios pour comprendre le contexte d'utilisation.</a:t>
            </a:r>
            <a:endParaRPr lang="fr-FR" dirty="0">
              <a:solidFill>
                <a:schemeClr val="accent4"/>
              </a:solidFill>
            </a:endParaRPr>
          </a:p>
        </p:txBody>
      </p:sp>
    </p:spTree>
    <p:extLst>
      <p:ext uri="{BB962C8B-B14F-4D97-AF65-F5344CB8AC3E}">
        <p14:creationId xmlns:p14="http://schemas.microsoft.com/office/powerpoint/2010/main" val="78857151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3. Recherche Utilisateur</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0" indent="0">
              <a:buNone/>
            </a:pPr>
            <a:r>
              <a:rPr lang="fr-FR" dirty="0"/>
              <a:t>3.1. Méthodes de recherche qualitative</a:t>
            </a:r>
          </a:p>
          <a:p>
            <a:pPr marL="0" indent="0">
              <a:buNone/>
            </a:pPr>
            <a:r>
              <a:rPr lang="fr-FR" dirty="0"/>
              <a:t>Interviews, observations, focus groups.</a:t>
            </a:r>
          </a:p>
          <a:p>
            <a:pPr marL="0" indent="0">
              <a:buNone/>
            </a:pPr>
            <a:r>
              <a:rPr lang="fr-FR" dirty="0"/>
              <a:t>Analyse des données qualitatives.</a:t>
            </a:r>
          </a:p>
          <a:p>
            <a:pPr marL="0" indent="0">
              <a:buNone/>
            </a:pPr>
            <a:r>
              <a:rPr lang="fr-FR" dirty="0"/>
              <a:t>3.2. Méthodes de recherche quantitative</a:t>
            </a:r>
          </a:p>
          <a:p>
            <a:pPr marL="0" indent="0">
              <a:buNone/>
            </a:pPr>
            <a:r>
              <a:rPr lang="fr-FR" dirty="0"/>
              <a:t>Enquêtes, </a:t>
            </a:r>
            <a:r>
              <a:rPr lang="fr-FR" dirty="0" err="1"/>
              <a:t>analytics</a:t>
            </a:r>
            <a:r>
              <a:rPr lang="fr-FR" dirty="0"/>
              <a:t>, tests A/B.</a:t>
            </a:r>
          </a:p>
          <a:p>
            <a:pPr marL="0" indent="0">
              <a:buNone/>
            </a:pPr>
            <a:r>
              <a:rPr lang="fr-FR" dirty="0"/>
              <a:t>Interprétation des données quantitatives.</a:t>
            </a:r>
          </a:p>
          <a:p>
            <a:pPr marL="0" indent="0">
              <a:buNone/>
            </a:pPr>
            <a:r>
              <a:rPr lang="fr-FR" dirty="0"/>
              <a:t>3.3. Synthèse des recherches</a:t>
            </a:r>
          </a:p>
          <a:p>
            <a:pPr marL="0" indent="0">
              <a:buNone/>
            </a:pPr>
            <a:r>
              <a:rPr lang="fr-FR" dirty="0"/>
              <a:t>Identification des insights clés.</a:t>
            </a:r>
          </a:p>
          <a:p>
            <a:pPr marL="0" indent="0">
              <a:buNone/>
            </a:pPr>
            <a:r>
              <a:rPr lang="fr-FR" dirty="0"/>
              <a:t>Traduction des recherches en exigences UX.</a:t>
            </a:r>
            <a:endParaRPr lang="fr-FR" dirty="0">
              <a:solidFill>
                <a:schemeClr val="accent4"/>
              </a:solidFill>
            </a:endParaRPr>
          </a:p>
        </p:txBody>
      </p:sp>
    </p:spTree>
    <p:extLst>
      <p:ext uri="{BB962C8B-B14F-4D97-AF65-F5344CB8AC3E}">
        <p14:creationId xmlns:p14="http://schemas.microsoft.com/office/powerpoint/2010/main" val="3840625085"/>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4. Processus de Design UX</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0" indent="0">
              <a:buNone/>
            </a:pPr>
            <a:r>
              <a:rPr lang="fr-FR" dirty="0"/>
              <a:t>4.1. Design </a:t>
            </a:r>
            <a:r>
              <a:rPr lang="fr-FR" dirty="0" err="1"/>
              <a:t>Thinking</a:t>
            </a:r>
            <a:endParaRPr lang="fr-FR" dirty="0"/>
          </a:p>
          <a:p>
            <a:pPr marL="0" indent="0">
              <a:buNone/>
            </a:pPr>
            <a:r>
              <a:rPr lang="fr-FR" dirty="0"/>
              <a:t>Introduction au Design </a:t>
            </a:r>
            <a:r>
              <a:rPr lang="fr-FR" dirty="0" err="1"/>
              <a:t>Thinking</a:t>
            </a:r>
            <a:r>
              <a:rPr lang="fr-FR" dirty="0"/>
              <a:t>.</a:t>
            </a:r>
          </a:p>
          <a:p>
            <a:pPr marL="0" indent="0">
              <a:buNone/>
            </a:pPr>
            <a:r>
              <a:rPr lang="fr-FR" dirty="0"/>
              <a:t>Les étapes : empathie, définition, idéation, prototypage, test.</a:t>
            </a:r>
          </a:p>
          <a:p>
            <a:pPr marL="0" indent="0">
              <a:buNone/>
            </a:pPr>
            <a:r>
              <a:rPr lang="fr-FR" dirty="0"/>
              <a:t>4.2. Architecture de l'information</a:t>
            </a:r>
          </a:p>
          <a:p>
            <a:pPr marL="0" indent="0">
              <a:buNone/>
            </a:pPr>
            <a:r>
              <a:rPr lang="fr-FR" dirty="0"/>
              <a:t>Organisation et structuration du contenu.</a:t>
            </a:r>
          </a:p>
          <a:p>
            <a:pPr marL="0" indent="0">
              <a:buNone/>
            </a:pPr>
            <a:r>
              <a:rPr lang="fr-FR" dirty="0"/>
              <a:t>Création de </a:t>
            </a:r>
            <a:r>
              <a:rPr lang="fr-FR" dirty="0" err="1"/>
              <a:t>sitemaps</a:t>
            </a:r>
            <a:r>
              <a:rPr lang="fr-FR" dirty="0"/>
              <a:t>.</a:t>
            </a:r>
          </a:p>
          <a:p>
            <a:pPr marL="0" indent="0">
              <a:buNone/>
            </a:pPr>
            <a:r>
              <a:rPr lang="fr-FR" dirty="0"/>
              <a:t>4.3. </a:t>
            </a:r>
            <a:r>
              <a:rPr lang="fr-FR" dirty="0" err="1"/>
              <a:t>Wireframing</a:t>
            </a:r>
            <a:r>
              <a:rPr lang="fr-FR" dirty="0"/>
              <a:t> et prototypage</a:t>
            </a:r>
          </a:p>
          <a:p>
            <a:pPr marL="0" indent="0">
              <a:buNone/>
            </a:pPr>
            <a:r>
              <a:rPr lang="fr-FR" dirty="0"/>
              <a:t>Création de wireframes basse fidélité.</a:t>
            </a:r>
          </a:p>
          <a:p>
            <a:pPr marL="0" indent="0">
              <a:buNone/>
            </a:pPr>
            <a:r>
              <a:rPr lang="fr-FR" dirty="0"/>
              <a:t>Introduction aux outils de prototypage (</a:t>
            </a:r>
            <a:r>
              <a:rPr lang="fr-FR" dirty="0" err="1"/>
              <a:t>Canva</a:t>
            </a:r>
            <a:r>
              <a:rPr lang="fr-FR" dirty="0"/>
              <a:t>, Adobe XD).</a:t>
            </a:r>
          </a:p>
        </p:txBody>
      </p:sp>
    </p:spTree>
    <p:extLst>
      <p:ext uri="{BB962C8B-B14F-4D97-AF65-F5344CB8AC3E}">
        <p14:creationId xmlns:p14="http://schemas.microsoft.com/office/powerpoint/2010/main" val="2964640838"/>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5. Principes d'Ergonomie et d'Interface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0" indent="0">
              <a:buNone/>
            </a:pPr>
            <a:r>
              <a:rPr lang="fr-FR" dirty="0"/>
              <a:t>5.1. Ergonomie des interfaces</a:t>
            </a:r>
          </a:p>
          <a:p>
            <a:pPr marL="0" indent="0">
              <a:buNone/>
            </a:pPr>
            <a:r>
              <a:rPr lang="fr-FR" dirty="0"/>
              <a:t>Lois de l'ergonomie (loi de </a:t>
            </a:r>
            <a:r>
              <a:rPr lang="fr-FR" dirty="0" err="1"/>
              <a:t>Fitts</a:t>
            </a:r>
            <a:r>
              <a:rPr lang="fr-FR" dirty="0"/>
              <a:t>, loi de </a:t>
            </a:r>
            <a:r>
              <a:rPr lang="fr-FR" dirty="0" err="1"/>
              <a:t>Hick</a:t>
            </a:r>
            <a:r>
              <a:rPr lang="fr-FR" dirty="0"/>
              <a:t>).</a:t>
            </a:r>
          </a:p>
          <a:p>
            <a:pPr marL="0" indent="0">
              <a:buNone/>
            </a:pPr>
            <a:r>
              <a:rPr lang="fr-FR" dirty="0"/>
              <a:t>Guidelines pour une interface intuitive.</a:t>
            </a:r>
          </a:p>
          <a:p>
            <a:pPr marL="0" indent="0">
              <a:buNone/>
            </a:pPr>
            <a:r>
              <a:rPr lang="fr-FR" dirty="0"/>
              <a:t>5.2. Design visuel et hiérarchie</a:t>
            </a:r>
          </a:p>
          <a:p>
            <a:pPr marL="0" indent="0">
              <a:buNone/>
            </a:pPr>
            <a:r>
              <a:rPr lang="fr-FR" dirty="0"/>
              <a:t>Utilisation de la typographie, des couleurs et des espaces blancs.</a:t>
            </a:r>
          </a:p>
          <a:p>
            <a:pPr marL="0" indent="0">
              <a:buNone/>
            </a:pPr>
            <a:r>
              <a:rPr lang="fr-FR" dirty="0"/>
              <a:t>Création d'une hiérarchie visuelle claire.</a:t>
            </a:r>
          </a:p>
          <a:p>
            <a:pPr marL="0" indent="0">
              <a:buNone/>
            </a:pPr>
            <a:r>
              <a:rPr lang="fr-FR" dirty="0"/>
              <a:t>5.3. Accessibilité</a:t>
            </a:r>
          </a:p>
          <a:p>
            <a:pPr marL="0" indent="0">
              <a:buNone/>
            </a:pPr>
            <a:r>
              <a:rPr lang="fr-FR" dirty="0"/>
              <a:t>Principes pour rendre les interfaces accessibles (WCAG).</a:t>
            </a:r>
          </a:p>
          <a:p>
            <a:pPr marL="0" indent="0">
              <a:buNone/>
            </a:pPr>
            <a:r>
              <a:rPr lang="fr-FR" dirty="0"/>
              <a:t>Bonnes pratiques pour inclure tous les utilisateurs.</a:t>
            </a:r>
            <a:endParaRPr lang="fr-FR" dirty="0">
              <a:solidFill>
                <a:schemeClr val="accent4"/>
              </a:solidFill>
            </a:endParaRPr>
          </a:p>
        </p:txBody>
      </p:sp>
    </p:spTree>
    <p:extLst>
      <p:ext uri="{BB962C8B-B14F-4D97-AF65-F5344CB8AC3E}">
        <p14:creationId xmlns:p14="http://schemas.microsoft.com/office/powerpoint/2010/main" val="345774381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05CF4-E54A-0A08-9D0F-2139935DC52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53AE6F0A-0C90-79F7-288A-1743A4E1C6BC}"/>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Ateliers</a:t>
            </a:r>
          </a:p>
        </p:txBody>
      </p:sp>
      <p:sp>
        <p:nvSpPr>
          <p:cNvPr id="181" name="Ingénieurie des besoins &amp; Analyse de l’existant">
            <a:extLst>
              <a:ext uri="{FF2B5EF4-FFF2-40B4-BE49-F238E27FC236}">
                <a16:creationId xmlns:a16="http://schemas.microsoft.com/office/drawing/2014/main" id="{0FDCE56B-8599-FC6D-625E-7BA5E1D0B7F3}"/>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508553D7-61B0-9410-99A8-DCFE01581380}"/>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solidFill>
                  <a:schemeClr val="tx2"/>
                </a:solidFill>
              </a:rPr>
              <a:t>Travaux pratiques :</a:t>
            </a:r>
          </a:p>
          <a:p>
            <a:pPr marL="742950" indent="-742950">
              <a:buFont typeface="+mj-lt"/>
              <a:buAutoNum type="arabicPeriod"/>
            </a:pPr>
            <a:r>
              <a:rPr lang="fr-FR" dirty="0">
                <a:solidFill>
                  <a:schemeClr val="tx2"/>
                </a:solidFill>
              </a:rPr>
              <a:t>Identifications de persona d’une application web</a:t>
            </a:r>
          </a:p>
          <a:p>
            <a:pPr marL="742950" indent="-742950">
              <a:buFont typeface="+mj-lt"/>
              <a:buAutoNum type="arabicPeriod"/>
            </a:pPr>
            <a:r>
              <a:rPr lang="fr-FR" dirty="0">
                <a:solidFill>
                  <a:schemeClr val="tx2"/>
                </a:solidFill>
              </a:rPr>
              <a:t>identifications de leurs tâches principales</a:t>
            </a:r>
          </a:p>
        </p:txBody>
      </p:sp>
    </p:spTree>
    <p:extLst>
      <p:ext uri="{BB962C8B-B14F-4D97-AF65-F5344CB8AC3E}">
        <p14:creationId xmlns:p14="http://schemas.microsoft.com/office/powerpoint/2010/main" val="2894557305"/>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L’UX appliquée à la conception web</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u="sng" dirty="0">
                <a:effectLst/>
              </a:rPr>
              <a:t>Cf livre blanc de </a:t>
            </a:r>
            <a:r>
              <a:rPr lang="fr-FR" u="sng" dirty="0" err="1">
                <a:effectLst/>
              </a:rPr>
              <a:t>Wexperience</a:t>
            </a:r>
            <a:endParaRPr lang="fr-FR" dirty="0">
              <a:solidFill>
                <a:schemeClr val="accent4"/>
              </a:solidFill>
            </a:endParaRPr>
          </a:p>
        </p:txBody>
      </p:sp>
    </p:spTree>
    <p:extLst>
      <p:ext uri="{BB962C8B-B14F-4D97-AF65-F5344CB8AC3E}">
        <p14:creationId xmlns:p14="http://schemas.microsoft.com/office/powerpoint/2010/main" val="195503581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CEBE3-0C62-EB88-624E-D610D9D4AEB7}"/>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E329BF95-D6E2-1E2D-E936-59C9A8758004}"/>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tIns="45719" rIns="45719" bIns="45719" anchor="t">
            <a:normAutofit/>
          </a:bodyPr>
          <a:lstStyle/>
          <a:p>
            <a:r>
              <a:rPr lang="fr-FR" dirty="0"/>
              <a:t>Atelier</a:t>
            </a:r>
          </a:p>
        </p:txBody>
      </p:sp>
      <p:sp>
        <p:nvSpPr>
          <p:cNvPr id="181" name="Ingénieurie des besoins &amp; Analyse de l’existant">
            <a:extLst>
              <a:ext uri="{FF2B5EF4-FFF2-40B4-BE49-F238E27FC236}">
                <a16:creationId xmlns:a16="http://schemas.microsoft.com/office/drawing/2014/main" id="{F49E759C-B715-AAD6-1048-874A7C5F1E8C}"/>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8088FE59-C988-2F19-95BD-D44D5AB793CA}"/>
              </a:ext>
            </a:extLst>
          </p:cNvPr>
          <p:cNvSpPr txBox="1">
            <a:spLocks noGrp="1"/>
          </p:cNvSpPr>
          <p:nvPr>
            <p:ph type="body" idx="1"/>
          </p:nvPr>
        </p:nvSpPr>
        <p:spPr>
          <a:xfrm>
            <a:off x="1206499" y="4248504"/>
            <a:ext cx="21970999" cy="8256012"/>
          </a:xfrm>
          <a:prstGeom prst="rect">
            <a:avLst/>
          </a:prstGeom>
        </p:spPr>
        <p:txBody>
          <a:bodyPr lIns="50800" tIns="50800" rIns="50800" bIns="50800" anchor="t">
            <a:normAutofit/>
          </a:bodyPr>
          <a:lstStyle/>
          <a:p>
            <a:pPr marL="0" indent="0">
              <a:buNone/>
            </a:pPr>
            <a:r>
              <a:rPr lang="fr-FR" dirty="0">
                <a:solidFill>
                  <a:schemeClr val="tx2"/>
                </a:solidFill>
              </a:rPr>
              <a:t>Travaux pratiques :</a:t>
            </a:r>
          </a:p>
          <a:p>
            <a:pPr marL="0" indent="0">
              <a:buNone/>
            </a:pPr>
            <a:r>
              <a:rPr lang="fr-FR" dirty="0">
                <a:solidFill>
                  <a:schemeClr val="tx2"/>
                </a:solidFill>
              </a:rPr>
              <a:t>Appliquer les recommandations de </a:t>
            </a:r>
            <a:r>
              <a:rPr lang="fr-FR" dirty="0" err="1">
                <a:solidFill>
                  <a:schemeClr val="tx2"/>
                </a:solidFill>
              </a:rPr>
              <a:t>Wexperience</a:t>
            </a:r>
            <a:r>
              <a:rPr lang="fr-FR" dirty="0">
                <a:solidFill>
                  <a:schemeClr val="tx2"/>
                </a:solidFill>
              </a:rPr>
              <a:t> à votre projet web</a:t>
            </a:r>
          </a:p>
        </p:txBody>
      </p:sp>
    </p:spTree>
    <p:extLst>
      <p:ext uri="{BB962C8B-B14F-4D97-AF65-F5344CB8AC3E}">
        <p14:creationId xmlns:p14="http://schemas.microsoft.com/office/powerpoint/2010/main" val="3783495508"/>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Eco-conception &amp; conception responsable de service numériques</a:t>
            </a:r>
            <a:endParaRPr lang="fr-FR" b="1" dirty="0"/>
          </a:p>
        </p:txBody>
      </p:sp>
      <p:sp>
        <p:nvSpPr>
          <p:cNvPr id="181" name="Ingénieurie des besoins &amp; Analyse de l’existant"/>
          <p:cNvSpPr txBox="1">
            <a:spLocks noGrp="1"/>
          </p:cNvSpPr>
          <p:nvPr>
            <p:ph type="title"/>
          </p:nvPr>
        </p:nvSpPr>
        <p:spPr>
          <a:prstGeom prst="rect">
            <a:avLst/>
          </a:prstGeom>
        </p:spPr>
        <p:txBody>
          <a:bodyPr lIns="50800" tIns="50800" rIns="50800" bIns="50800" anchor="t">
            <a:normAutofit/>
          </a:bodyPr>
          <a:lstStyle>
            <a:lvl1pPr defTabSz="825500">
              <a:lnSpc>
                <a:spcPct val="100000"/>
              </a:lnSpc>
              <a:defRPr sz="5500" spc="0"/>
            </a:lvl1pPr>
          </a:lstStyle>
          <a:p>
            <a:r>
              <a:rPr lang="fr-FR" dirty="0"/>
              <a:t>UX – Cours 3</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r>
              <a:rPr lang="fr-FR" b="1" dirty="0">
                <a:effectLst/>
              </a:rPr>
              <a:t>Introduction : </a:t>
            </a:r>
            <a:r>
              <a:rPr lang="fr-FR" dirty="0">
                <a:effectLst/>
              </a:rPr>
              <a:t>position sur le climat, enjeux de l’éco conception et leur coefficient multiplicateur</a:t>
            </a:r>
            <a:endParaRPr lang="fr-FR" b="1" dirty="0">
              <a:effectLst/>
            </a:endParaRPr>
          </a:p>
          <a:p>
            <a:pPr marL="742950" indent="-742950">
              <a:buFont typeface="+mj-lt"/>
              <a:buAutoNum type="arabicPeriod"/>
            </a:pPr>
            <a:r>
              <a:rPr lang="fr-FR" dirty="0">
                <a:effectLst/>
              </a:rPr>
              <a:t>Développement durable : repères &amp; contexte </a:t>
            </a:r>
            <a:endParaRPr lang="fr-FR" dirty="0"/>
          </a:p>
          <a:p>
            <a:pPr marL="742950" indent="-742950">
              <a:buFont typeface="+mj-lt"/>
              <a:buAutoNum type="arabicPeriod"/>
            </a:pPr>
            <a:r>
              <a:rPr lang="fr-FR" dirty="0">
                <a:effectLst/>
              </a:rPr>
              <a:t>Performance environnementale : concepts clés </a:t>
            </a:r>
            <a:endParaRPr lang="fr-FR" dirty="0"/>
          </a:p>
          <a:p>
            <a:pPr marL="742950" indent="-742950">
              <a:buFont typeface="+mj-lt"/>
              <a:buAutoNum type="arabicPeriod"/>
            </a:pPr>
            <a:r>
              <a:rPr lang="fr-FR" dirty="0">
                <a:effectLst/>
              </a:rPr>
              <a:t>Environnement et numérique : comprendre le cycle de vie d’un service numérique </a:t>
            </a:r>
            <a:endParaRPr lang="fr-FR" dirty="0"/>
          </a:p>
          <a:p>
            <a:pPr marL="742950" indent="-742950">
              <a:buFont typeface="+mj-lt"/>
              <a:buAutoNum type="arabicPeriod"/>
            </a:pPr>
            <a:r>
              <a:rPr lang="fr-FR" dirty="0">
                <a:effectLst/>
              </a:rPr>
              <a:t>La conception responsable de support numérique : définition &amp; principes d’action </a:t>
            </a:r>
            <a:endParaRPr lang="fr-FR" dirty="0"/>
          </a:p>
          <a:p>
            <a:pPr marL="742950" indent="-742950">
              <a:buFont typeface="+mj-lt"/>
              <a:buAutoNum type="arabicPeriod"/>
            </a:pPr>
            <a:r>
              <a:rPr lang="fr-FR" dirty="0">
                <a:effectLst/>
              </a:rPr>
              <a:t>Adopter les bons réflexes en matière de conception fonctionnelle, graphique et technique </a:t>
            </a:r>
            <a:endParaRPr lang="fr-FR" dirty="0"/>
          </a:p>
          <a:p>
            <a:pPr marL="742950" indent="-742950">
              <a:buFont typeface="+mj-lt"/>
              <a:buAutoNum type="arabicPeriod"/>
            </a:pPr>
            <a:r>
              <a:rPr lang="fr-FR" dirty="0">
                <a:effectLst/>
              </a:rPr>
              <a:t>Adopter la sobriété en matière d’infrastructure </a:t>
            </a:r>
            <a:endParaRPr lang="fr-FR" dirty="0"/>
          </a:p>
          <a:p>
            <a:pPr marL="742950" indent="-742950">
              <a:buFont typeface="+mj-lt"/>
              <a:buAutoNum type="arabicPeriod"/>
            </a:pPr>
            <a:r>
              <a:rPr lang="fr-FR" dirty="0">
                <a:effectLst/>
              </a:rPr>
              <a:t>Les outils et méthodes pour écoconcevoir un service numérique </a:t>
            </a:r>
            <a:endParaRPr lang="fr-FR" dirty="0"/>
          </a:p>
          <a:p>
            <a:r>
              <a:rPr lang="fr-FR" b="1" dirty="0">
                <a:effectLst/>
              </a:rPr>
              <a:t>Conclusion : </a:t>
            </a:r>
            <a:r>
              <a:rPr lang="fr-FR" dirty="0">
                <a:effectLst/>
              </a:rPr>
              <a:t>bénéfices de la conception responsable de supports numériques </a:t>
            </a:r>
            <a:endParaRPr lang="fr-FR" dirty="0"/>
          </a:p>
        </p:txBody>
      </p:sp>
      <p:pic>
        <p:nvPicPr>
          <p:cNvPr id="1026" name="Picture 2" descr="Qu'est-ce que l'écologie ? Tout ce que tu as besoin de savoir! - PCC Group  Product Portal">
            <a:extLst>
              <a:ext uri="{FF2B5EF4-FFF2-40B4-BE49-F238E27FC236}">
                <a16:creationId xmlns:a16="http://schemas.microsoft.com/office/drawing/2014/main" id="{2846A5A9-CB89-18F2-CD47-95CAD3172D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26374" y="4727283"/>
            <a:ext cx="7298454" cy="72984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Plan de la partie « Ergonomie »</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742950" indent="-742950">
              <a:buAutoNum type="arabicPeriod"/>
            </a:pPr>
            <a:r>
              <a:rPr lang="fr-FR" dirty="0"/>
              <a:t>Introduction à l’UX</a:t>
            </a:r>
          </a:p>
          <a:p>
            <a:pPr marL="742950" indent="-742950">
              <a:buAutoNum type="arabicPeriod"/>
            </a:pPr>
            <a:r>
              <a:rPr lang="fr-FR" dirty="0"/>
              <a:t>Définition simple</a:t>
            </a:r>
          </a:p>
          <a:p>
            <a:pPr marL="742950" indent="-742950">
              <a:buAutoNum type="arabicPeriod"/>
            </a:pPr>
            <a:r>
              <a:rPr lang="fr-FR" dirty="0"/>
              <a:t>Références</a:t>
            </a:r>
          </a:p>
          <a:p>
            <a:pPr marL="742950" indent="-742950">
              <a:buAutoNum type="arabicPeriod"/>
            </a:pPr>
            <a:r>
              <a:rPr lang="fr-FR" dirty="0"/>
              <a:t>Exploration de l’UX</a:t>
            </a:r>
          </a:p>
          <a:p>
            <a:pPr marL="742950" indent="-742950">
              <a:buAutoNum type="arabicPeriod"/>
            </a:pPr>
            <a:r>
              <a:rPr lang="fr-FR" dirty="0"/>
              <a:t>Définitions avancées</a:t>
            </a:r>
          </a:p>
          <a:p>
            <a:pPr marL="742950" indent="-742950">
              <a:buAutoNum type="arabicPeriod"/>
            </a:pPr>
            <a:r>
              <a:rPr lang="fr-FR" dirty="0"/>
              <a:t>Éco-conception</a:t>
            </a:r>
          </a:p>
        </p:txBody>
      </p:sp>
      <p:pic>
        <p:nvPicPr>
          <p:cNvPr id="3074" name="Picture 2">
            <a:extLst>
              <a:ext uri="{FF2B5EF4-FFF2-40B4-BE49-F238E27FC236}">
                <a16:creationId xmlns:a16="http://schemas.microsoft.com/office/drawing/2014/main" id="{85A97616-B640-DB60-6157-B02319909C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4307" y="4248504"/>
            <a:ext cx="12069283" cy="80307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6768254"/>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0.</a:t>
            </a:r>
            <a:r>
              <a:rPr lang="fr-FR" dirty="0"/>
              <a:t>0</a:t>
            </a:r>
            <a:r>
              <a:rPr dirty="0"/>
              <a:t>.</a:t>
            </a:r>
            <a:r>
              <a:rPr lang="fr-FR" dirty="0"/>
              <a:t>2.</a:t>
            </a:r>
            <a:r>
              <a:rPr dirty="0"/>
              <a:t> </a:t>
            </a:r>
            <a:r>
              <a:rPr lang="fr-FR" dirty="0"/>
              <a:t>Organisation</a:t>
            </a:r>
            <a:r>
              <a:rPr dirty="0"/>
              <a:t> de </a:t>
            </a:r>
            <a:r>
              <a:rPr dirty="0" err="1"/>
              <a:t>ces</a:t>
            </a:r>
            <a:r>
              <a:rPr dirty="0"/>
              <a:t> </a:t>
            </a:r>
            <a:r>
              <a:rPr lang="fr-FR" dirty="0"/>
              <a:t>2 jours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7500" lnSpcReduction="20000"/>
          </a:bodyPr>
          <a:lstStyle/>
          <a:p>
            <a:pPr marL="0" indent="0">
              <a:buNone/>
            </a:pPr>
            <a:r>
              <a:rPr lang="fr-FR" u="sng" dirty="0">
                <a:effectLst/>
              </a:rPr>
              <a:t>Demi-journée 1</a:t>
            </a:r>
            <a:br>
              <a:rPr lang="fr-FR" b="1" dirty="0">
                <a:effectLst/>
              </a:rPr>
            </a:br>
            <a:r>
              <a:rPr lang="fr-FR" dirty="0">
                <a:effectLst/>
              </a:rPr>
              <a:t>Introduction : position sur le climat, enjeux de l’éco conception et leur coefficient multiplicateur</a:t>
            </a:r>
            <a:br>
              <a:rPr lang="fr-FR" dirty="0">
                <a:effectLst/>
              </a:rPr>
            </a:br>
            <a:r>
              <a:rPr lang="fr-FR" dirty="0">
                <a:effectLst/>
              </a:rPr>
              <a:t>Développement durable : repères &amp; contexte </a:t>
            </a:r>
            <a:br>
              <a:rPr lang="fr-FR" dirty="0">
                <a:effectLst/>
              </a:rPr>
            </a:br>
            <a:r>
              <a:rPr lang="fr-FR" dirty="0">
                <a:effectLst/>
              </a:rPr>
              <a:t>Performance environnementale : concepts clés </a:t>
            </a:r>
            <a:br>
              <a:rPr lang="fr-FR" dirty="0">
                <a:effectLst/>
              </a:rPr>
            </a:br>
            <a:r>
              <a:rPr lang="fr-FR" dirty="0">
                <a:solidFill>
                  <a:schemeClr val="accent4"/>
                </a:solidFill>
                <a:effectLst/>
              </a:rPr>
              <a:t>TP1 : développement d’un sujet d’intérêt, par groupe</a:t>
            </a:r>
          </a:p>
          <a:p>
            <a:pPr marL="0" indent="0">
              <a:buNone/>
            </a:pPr>
            <a:r>
              <a:rPr lang="fr-FR" u="sng" dirty="0"/>
              <a:t>Demi-journée 2</a:t>
            </a:r>
            <a:br>
              <a:rPr lang="fr-FR" dirty="0"/>
            </a:br>
            <a:r>
              <a:rPr lang="fr-FR" dirty="0">
                <a:solidFill>
                  <a:schemeClr val="accent4"/>
                </a:solidFill>
              </a:rPr>
              <a:t>Présentation TP1</a:t>
            </a:r>
            <a:br>
              <a:rPr lang="fr-FR" dirty="0">
                <a:effectLst/>
              </a:rPr>
            </a:br>
            <a:r>
              <a:rPr lang="fr-FR" dirty="0">
                <a:solidFill>
                  <a:srgbClr val="FF0000"/>
                </a:solidFill>
                <a:effectLst/>
              </a:rPr>
              <a:t>Programme QCM</a:t>
            </a:r>
            <a:br>
              <a:rPr lang="fr-FR" dirty="0">
                <a:solidFill>
                  <a:srgbClr val="FF0000"/>
                </a:solidFill>
                <a:effectLst/>
              </a:rPr>
            </a:br>
            <a:r>
              <a:rPr lang="fr-FR" dirty="0">
                <a:effectLst/>
              </a:rPr>
              <a:t>Environnement et numérique : comprendre le cycle de vie d’un service numérique</a:t>
            </a:r>
            <a:br>
              <a:rPr lang="fr-FR" dirty="0">
                <a:effectLst/>
              </a:rPr>
            </a:br>
            <a:r>
              <a:rPr lang="fr-FR" dirty="0">
                <a:solidFill>
                  <a:schemeClr val="accent4"/>
                </a:solidFill>
                <a:effectLst/>
              </a:rPr>
              <a:t>TP2 : ACV d’un produit numérique</a:t>
            </a:r>
          </a:p>
          <a:p>
            <a:pPr marL="0" indent="0">
              <a:buNone/>
            </a:pPr>
            <a:r>
              <a:rPr lang="fr-FR" u="sng" dirty="0"/>
              <a:t>Jour 2 (mardi 23)</a:t>
            </a:r>
            <a:br>
              <a:rPr lang="fr-FR" dirty="0"/>
            </a:br>
            <a:r>
              <a:rPr lang="fr-FR" dirty="0">
                <a:effectLst/>
              </a:rPr>
              <a:t>La conception responsable de support numérique : définition &amp; principes d’action </a:t>
            </a:r>
            <a:br>
              <a:rPr lang="fr-FR" dirty="0">
                <a:effectLst/>
              </a:rPr>
            </a:br>
            <a:r>
              <a:rPr lang="fr-FR" dirty="0">
                <a:effectLst/>
              </a:rPr>
              <a:t>Adopter les bons réflexes en matière de conception fonctionnelle, graphique et technique </a:t>
            </a:r>
            <a:br>
              <a:rPr lang="fr-FR" dirty="0">
                <a:effectLst/>
              </a:rPr>
            </a:br>
            <a:r>
              <a:rPr lang="fr-FR" dirty="0">
                <a:effectLst/>
              </a:rPr>
              <a:t>Adopter la sobriété en matière d’infrastructure </a:t>
            </a:r>
            <a:br>
              <a:rPr lang="fr-FR" dirty="0">
                <a:effectLst/>
              </a:rPr>
            </a:br>
            <a:r>
              <a:rPr lang="fr-FR" dirty="0">
                <a:effectLst/>
              </a:rPr>
              <a:t>Les outils et méthodes pour écoconcevoir un service numérique </a:t>
            </a:r>
            <a:br>
              <a:rPr lang="fr-FR" dirty="0">
                <a:effectLst/>
              </a:rPr>
            </a:br>
            <a:r>
              <a:rPr lang="fr-FR" dirty="0">
                <a:effectLst/>
              </a:rPr>
              <a:t>Conclusion : bénéfices de la conception responsable de supports numériques </a:t>
            </a:r>
            <a:br>
              <a:rPr lang="fr-FR" dirty="0">
                <a:effectLst/>
              </a:rPr>
            </a:br>
            <a:r>
              <a:rPr lang="fr-FR" dirty="0">
                <a:solidFill>
                  <a:schemeClr val="accent4"/>
                </a:solidFill>
                <a:effectLst/>
              </a:rPr>
              <a:t>TP 3 : Audit du site de votre dernière expérience significative</a:t>
            </a:r>
            <a:endParaRPr lang="fr-FR" dirty="0">
              <a:solidFill>
                <a:schemeClr val="accent4"/>
              </a:solidFill>
            </a:endParaRPr>
          </a:p>
        </p:txBody>
      </p:sp>
    </p:spTree>
    <p:extLst>
      <p:ext uri="{BB962C8B-B14F-4D97-AF65-F5344CB8AC3E}">
        <p14:creationId xmlns:p14="http://schemas.microsoft.com/office/powerpoint/2010/main" val="400210114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Une image contenant texte, capture d’écran, Police, conception&#10;&#10;Description générée automatiquement">
            <a:extLst>
              <a:ext uri="{FF2B5EF4-FFF2-40B4-BE49-F238E27FC236}">
                <a16:creationId xmlns:a16="http://schemas.microsoft.com/office/drawing/2014/main" id="{20E42D55-4955-5F05-5C2C-7027C38927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888" y="1212046"/>
            <a:ext cx="23898225" cy="11291908"/>
          </a:xfrm>
          <a:prstGeom prst="rect">
            <a:avLst/>
          </a:prstGeom>
          <a:noFill/>
        </p:spPr>
      </p:pic>
    </p:spTree>
    <p:extLst>
      <p:ext uri="{BB962C8B-B14F-4D97-AF65-F5344CB8AC3E}">
        <p14:creationId xmlns:p14="http://schemas.microsoft.com/office/powerpoint/2010/main" val="945399796"/>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0.</a:t>
            </a:r>
            <a:r>
              <a:rPr lang="fr-FR" dirty="0"/>
              <a:t>1</a:t>
            </a:r>
            <a:r>
              <a:rPr dirty="0"/>
              <a:t>. </a:t>
            </a:r>
            <a:r>
              <a:rPr lang="fr-FR" dirty="0"/>
              <a:t>Introduction : les pro-climats et les climatosceptiques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b="1" dirty="0">
                <a:effectLst/>
              </a:rPr>
              <a:t>Interprétations</a:t>
            </a:r>
            <a:r>
              <a:rPr lang="fr-FR" dirty="0">
                <a:effectLst/>
              </a:rPr>
              <a:t> </a:t>
            </a:r>
            <a:r>
              <a:rPr lang="fr-FR" b="1" dirty="0">
                <a:effectLst/>
              </a:rPr>
              <a:t>différentes</a:t>
            </a:r>
            <a:r>
              <a:rPr lang="fr-FR" dirty="0">
                <a:effectLst/>
              </a:rPr>
              <a:t> des données scientifiques et des priorités politiques. </a:t>
            </a:r>
            <a:endParaRPr lang="fr-FR" dirty="0"/>
          </a:p>
          <a:p>
            <a:r>
              <a:rPr lang="fr-FR" b="1" dirty="0">
                <a:effectLst/>
              </a:rPr>
              <a:t>Les pro climat : </a:t>
            </a:r>
            <a:r>
              <a:rPr lang="fr-FR" dirty="0">
                <a:effectLst/>
              </a:rPr>
              <a:t>s'appuient sur un large consensus scientifique et des preuves tangibles de l'impact humain sur le climat </a:t>
            </a:r>
            <a:endParaRPr lang="fr-FR" dirty="0"/>
          </a:p>
          <a:p>
            <a:r>
              <a:rPr lang="fr-FR" b="1" dirty="0">
                <a:effectLst/>
              </a:rPr>
              <a:t>Les climatosceptiques </a:t>
            </a:r>
            <a:r>
              <a:rPr lang="fr-FR" dirty="0">
                <a:effectLst/>
              </a:rPr>
              <a:t>mettent en avant les incertitudes et les coûts associés aux mesures de lutte contre le changement climatique. </a:t>
            </a:r>
            <a:endParaRPr lang="fr-FR" dirty="0"/>
          </a:p>
          <a:p>
            <a:r>
              <a:rPr lang="fr-FR" dirty="0">
                <a:effectLst/>
              </a:rPr>
              <a:t>Ce dialogue souligne l'importance d'une </a:t>
            </a:r>
            <a:r>
              <a:rPr lang="fr-FR" b="1" dirty="0">
                <a:effectLst/>
              </a:rPr>
              <a:t>approche équilibrée</a:t>
            </a:r>
            <a:r>
              <a:rPr lang="fr-FR" dirty="0">
                <a:effectLst/>
              </a:rPr>
              <a:t> et </a:t>
            </a:r>
            <a:r>
              <a:rPr lang="fr-FR" b="1" dirty="0">
                <a:effectLst/>
              </a:rPr>
              <a:t>bien informée</a:t>
            </a:r>
            <a:r>
              <a:rPr lang="fr-FR" dirty="0">
                <a:effectLst/>
              </a:rPr>
              <a:t> pour aborder les défis environnementaux actuels.</a:t>
            </a:r>
            <a:endParaRPr lang="fr-FR" dirty="0"/>
          </a:p>
        </p:txBody>
      </p:sp>
    </p:spTree>
    <p:extLst>
      <p:ext uri="{BB962C8B-B14F-4D97-AF65-F5344CB8AC3E}">
        <p14:creationId xmlns:p14="http://schemas.microsoft.com/office/powerpoint/2010/main" val="3555684276"/>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oupe d'experts intergouvernemental sur l'évolution du climat — Wikipédia">
            <a:extLst>
              <a:ext uri="{FF2B5EF4-FFF2-40B4-BE49-F238E27FC236}">
                <a16:creationId xmlns:a16="http://schemas.microsoft.com/office/drawing/2014/main" id="{47049484-F536-2AFB-724F-B88083619F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71283" y="1031904"/>
            <a:ext cx="6452686" cy="3613504"/>
          </a:xfrm>
          <a:prstGeom prst="rect">
            <a:avLst/>
          </a:prstGeom>
          <a:noFill/>
          <a:extLst>
            <a:ext uri="{909E8E84-426E-40DD-AFC4-6F175D3DCCD1}">
              <a14:hiddenFill xmlns:a14="http://schemas.microsoft.com/office/drawing/2010/main">
                <a:solidFill>
                  <a:srgbClr val="FFFFFF"/>
                </a:solidFill>
              </a14:hiddenFill>
            </a:ext>
          </a:extLst>
        </p:spPr>
      </p:pic>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0.</a:t>
            </a:r>
            <a:r>
              <a:rPr lang="fr-FR" dirty="0"/>
              <a:t>1</a:t>
            </a:r>
            <a:r>
              <a:rPr dirty="0"/>
              <a:t>. </a:t>
            </a:r>
            <a:r>
              <a:rPr lang="fr-FR" dirty="0"/>
              <a:t>Introduction : Les arguments pro climats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pPr marL="0" indent="0">
              <a:buNone/>
            </a:pPr>
            <a:r>
              <a:rPr lang="fr-FR" b="1" dirty="0">
                <a:effectLst/>
              </a:rPr>
              <a:t>Consensus scientifique</a:t>
            </a:r>
            <a:br>
              <a:rPr lang="fr-FR" b="1" dirty="0">
                <a:effectLst/>
              </a:rPr>
            </a:br>
            <a:r>
              <a:rPr lang="fr-FR" b="1" dirty="0">
                <a:effectLst/>
              </a:rPr>
              <a:t>IPCC Reports</a:t>
            </a:r>
            <a:r>
              <a:rPr lang="fr-FR" dirty="0">
                <a:effectLst/>
              </a:rPr>
              <a:t>: Les rapports du Groupe d'experts intergouvernemental sur l'évolution du climat (GIEC) montrent un consensus parmi les scientifiques sur le fait que le climat change et que l'activité humaine en est la principale cause. Le dernier rapport de 2021 indique que l'influence humaine a réchauffé l'atmosphère, l'océan et les terres. </a:t>
            </a:r>
            <a:endParaRPr lang="fr-FR" dirty="0"/>
          </a:p>
          <a:p>
            <a:pPr marL="0" indent="0">
              <a:buNone/>
            </a:pPr>
            <a:r>
              <a:rPr lang="fr-FR" b="1" dirty="0">
                <a:effectLst/>
              </a:rPr>
              <a:t>Augmentation des Températures Globales</a:t>
            </a:r>
            <a:r>
              <a:rPr lang="fr-FR" dirty="0">
                <a:effectLst/>
              </a:rPr>
              <a:t> </a:t>
            </a:r>
            <a:br>
              <a:rPr lang="fr-FR" dirty="0">
                <a:effectLst/>
              </a:rPr>
            </a:br>
            <a:r>
              <a:rPr lang="fr-FR" b="1" dirty="0">
                <a:effectLst/>
              </a:rPr>
              <a:t>NOAA</a:t>
            </a:r>
            <a:r>
              <a:rPr lang="fr-FR" dirty="0">
                <a:effectLst/>
              </a:rPr>
              <a:t>: La National </a:t>
            </a:r>
            <a:r>
              <a:rPr lang="fr-FR" dirty="0" err="1">
                <a:effectLst/>
              </a:rPr>
              <a:t>Oceanic</a:t>
            </a:r>
            <a:r>
              <a:rPr lang="fr-FR" dirty="0">
                <a:effectLst/>
              </a:rPr>
              <a:t> and </a:t>
            </a:r>
            <a:r>
              <a:rPr lang="fr-FR" dirty="0" err="1">
                <a:effectLst/>
              </a:rPr>
              <a:t>Atmospheric</a:t>
            </a:r>
            <a:r>
              <a:rPr lang="fr-FR" dirty="0">
                <a:effectLst/>
              </a:rPr>
              <a:t> Administration a documenté une augmentation significative des températures mondiales moyennes au cours du 20ème siècle. Les années récentes sont parmi les plus chaudes jamais enregistrées . </a:t>
            </a:r>
          </a:p>
          <a:p>
            <a:pPr marL="0" indent="0">
              <a:buNone/>
            </a:pPr>
            <a:r>
              <a:rPr lang="fr-FR" b="1" dirty="0">
                <a:effectLst/>
              </a:rPr>
              <a:t>Fonte des Glaces et Montée du Niveau de la Mer</a:t>
            </a:r>
            <a:br>
              <a:rPr lang="fr-FR" b="1" dirty="0"/>
            </a:br>
            <a:r>
              <a:rPr lang="fr-FR" b="1" dirty="0">
                <a:effectLst/>
              </a:rPr>
              <a:t>NASA</a:t>
            </a:r>
            <a:r>
              <a:rPr lang="fr-FR" dirty="0">
                <a:effectLst/>
              </a:rPr>
              <a:t>: La fonte des glaciers et des calottes glaciaires au Groenland et en Antarctique contribue à la montée du niveau des mers. Les observations satellitaires montrent une perte accélérée de glace et une élévation conséquente du niveau de la mer . </a:t>
            </a:r>
            <a:endParaRPr lang="fr-FR" dirty="0"/>
          </a:p>
          <a:p>
            <a:pPr marL="0" indent="0">
              <a:buNone/>
            </a:pPr>
            <a:r>
              <a:rPr lang="fr-FR" b="1" dirty="0">
                <a:effectLst/>
              </a:rPr>
              <a:t>Fréquence Accrue des Événements Extrêmes</a:t>
            </a:r>
            <a:br>
              <a:rPr lang="fr-FR" b="1" dirty="0"/>
            </a:br>
            <a:r>
              <a:rPr lang="fr-FR" b="1" dirty="0">
                <a:effectLst/>
              </a:rPr>
              <a:t>AMS</a:t>
            </a:r>
            <a:r>
              <a:rPr lang="fr-FR" dirty="0">
                <a:effectLst/>
              </a:rPr>
              <a:t>: L'American </a:t>
            </a:r>
            <a:r>
              <a:rPr lang="fr-FR" dirty="0" err="1">
                <a:effectLst/>
              </a:rPr>
              <a:t>Meteorological</a:t>
            </a:r>
            <a:r>
              <a:rPr lang="fr-FR" dirty="0">
                <a:effectLst/>
              </a:rPr>
              <a:t> Society a publié des études montrant que la fréquence et l'intensité des événements climatiques extrêmes, tels que les ouragans, les vagues de chaleur, et les inondations, augmentent en raison du réchauffement climatique . </a:t>
            </a:r>
            <a:endParaRPr lang="fr-FR" dirty="0"/>
          </a:p>
          <a:p>
            <a:pPr marL="0" indent="0">
              <a:buNone/>
            </a:pPr>
            <a:r>
              <a:rPr lang="fr-FR" dirty="0">
                <a:effectLst/>
              </a:rPr>
              <a:t>IPCC, 2021: "</a:t>
            </a:r>
            <a:r>
              <a:rPr lang="fr-FR" dirty="0" err="1">
                <a:effectLst/>
              </a:rPr>
              <a:t>Sixth</a:t>
            </a:r>
            <a:r>
              <a:rPr lang="fr-FR" dirty="0">
                <a:effectLst/>
              </a:rPr>
              <a:t> </a:t>
            </a:r>
            <a:r>
              <a:rPr lang="fr-FR" dirty="0" err="1">
                <a:effectLst/>
              </a:rPr>
              <a:t>Assessment</a:t>
            </a:r>
            <a:r>
              <a:rPr lang="fr-FR" dirty="0">
                <a:effectLst/>
              </a:rPr>
              <a:t> Report" </a:t>
            </a:r>
            <a:br>
              <a:rPr lang="fr-FR" dirty="0">
                <a:effectLst/>
              </a:rPr>
            </a:br>
            <a:r>
              <a:rPr lang="fr-FR" dirty="0">
                <a:effectLst/>
              </a:rPr>
              <a:t>NOAA, 2021: "Global </a:t>
            </a:r>
            <a:r>
              <a:rPr lang="fr-FR" dirty="0" err="1">
                <a:effectLst/>
              </a:rPr>
              <a:t>Climate</a:t>
            </a:r>
            <a:r>
              <a:rPr lang="fr-FR" dirty="0">
                <a:effectLst/>
              </a:rPr>
              <a:t> Report" </a:t>
            </a:r>
            <a:br>
              <a:rPr lang="fr-FR" dirty="0">
                <a:effectLst/>
              </a:rPr>
            </a:br>
            <a:r>
              <a:rPr lang="fr-FR" dirty="0">
                <a:effectLst/>
              </a:rPr>
              <a:t>NASA, 2020: "Ice Sheets and </a:t>
            </a:r>
            <a:r>
              <a:rPr lang="fr-FR" dirty="0" err="1">
                <a:effectLst/>
              </a:rPr>
              <a:t>Sea</a:t>
            </a:r>
            <a:r>
              <a:rPr lang="fr-FR" dirty="0">
                <a:effectLst/>
              </a:rPr>
              <a:t> </a:t>
            </a:r>
            <a:r>
              <a:rPr lang="fr-FR" dirty="0" err="1">
                <a:effectLst/>
              </a:rPr>
              <a:t>Level</a:t>
            </a:r>
            <a:r>
              <a:rPr lang="fr-FR" dirty="0">
                <a:effectLst/>
              </a:rPr>
              <a:t> Rise" </a:t>
            </a:r>
            <a:br>
              <a:rPr lang="fr-FR" dirty="0">
                <a:effectLst/>
              </a:rPr>
            </a:br>
            <a:r>
              <a:rPr lang="fr-FR" dirty="0">
                <a:effectLst/>
              </a:rPr>
              <a:t>American </a:t>
            </a:r>
            <a:r>
              <a:rPr lang="fr-FR" dirty="0" err="1">
                <a:effectLst/>
              </a:rPr>
              <a:t>Meteorological</a:t>
            </a:r>
            <a:r>
              <a:rPr lang="fr-FR" dirty="0">
                <a:effectLst/>
              </a:rPr>
              <a:t> Society, 2019: "</a:t>
            </a:r>
            <a:r>
              <a:rPr lang="fr-FR" dirty="0" err="1">
                <a:effectLst/>
              </a:rPr>
              <a:t>Extreme</a:t>
            </a:r>
            <a:r>
              <a:rPr lang="fr-FR" dirty="0">
                <a:effectLst/>
              </a:rPr>
              <a:t> </a:t>
            </a:r>
            <a:r>
              <a:rPr lang="fr-FR" dirty="0" err="1">
                <a:effectLst/>
              </a:rPr>
              <a:t>Weather</a:t>
            </a:r>
            <a:r>
              <a:rPr lang="fr-FR" dirty="0">
                <a:effectLst/>
              </a:rPr>
              <a:t> Events"</a:t>
            </a:r>
            <a:endParaRPr lang="fr-FR" dirty="0"/>
          </a:p>
          <a:p>
            <a:pPr marL="0" indent="0">
              <a:buNone/>
            </a:pPr>
            <a:endParaRPr lang="fr-FR" dirty="0"/>
          </a:p>
        </p:txBody>
      </p:sp>
    </p:spTree>
    <p:extLst>
      <p:ext uri="{BB962C8B-B14F-4D97-AF65-F5344CB8AC3E}">
        <p14:creationId xmlns:p14="http://schemas.microsoft.com/office/powerpoint/2010/main" val="3818064387"/>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dirty="0"/>
              <a:t>0.</a:t>
            </a:r>
            <a:r>
              <a:rPr lang="fr-FR" dirty="0"/>
              <a:t>1</a:t>
            </a:r>
            <a:r>
              <a:rPr dirty="0"/>
              <a:t>. </a:t>
            </a:r>
            <a:r>
              <a:rPr lang="fr-FR" dirty="0"/>
              <a:t>Introduction : Les arguments climatosceptiques</a:t>
            </a:r>
            <a:endParaRP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r>
              <a:rPr lang="fr-FR" b="1" dirty="0"/>
              <a:t>Variabilité Naturelle du Climat</a:t>
            </a:r>
            <a:br>
              <a:rPr lang="fr-FR" dirty="0"/>
            </a:br>
            <a:r>
              <a:rPr lang="fr-FR" dirty="0" err="1"/>
              <a:t>Paleoclimatology</a:t>
            </a:r>
            <a:r>
              <a:rPr lang="fr-FR" dirty="0"/>
              <a:t> </a:t>
            </a:r>
            <a:r>
              <a:rPr lang="fr-FR" dirty="0" err="1"/>
              <a:t>Studies</a:t>
            </a:r>
            <a:r>
              <a:rPr lang="fr-FR" dirty="0"/>
              <a:t>: Certains climatosceptiques citent des études en paléoclimatologie qui montrent que la Terre a connu des périodes de réchauffement et de refroidissement bien avant l'ère industrielle, suggérant que le changement climatique actuel pourrait être en partie naturel.</a:t>
            </a:r>
          </a:p>
          <a:p>
            <a:r>
              <a:rPr lang="fr-FR" b="1" dirty="0"/>
              <a:t>Fiabilité des Modèles Climatiques</a:t>
            </a:r>
            <a:br>
              <a:rPr lang="fr-FR" dirty="0"/>
            </a:br>
            <a:r>
              <a:rPr lang="fr-FR" dirty="0"/>
              <a:t>Critiques des Modèles: Ils critiquent souvent les modèles climatiques, arguant qu'ils sont trop incertains pour faire des prévisions précises. Un rapport publié par le NIPCC (</a:t>
            </a:r>
            <a:r>
              <a:rPr lang="fr-FR" dirty="0" err="1"/>
              <a:t>Nongovernmental</a:t>
            </a:r>
            <a:r>
              <a:rPr lang="fr-FR" dirty="0"/>
              <a:t> International Panel on </a:t>
            </a:r>
            <a:r>
              <a:rPr lang="fr-FR" dirty="0" err="1"/>
              <a:t>Climate</a:t>
            </a:r>
            <a:r>
              <a:rPr lang="fr-FR" dirty="0"/>
              <a:t> Change) remet en question la précision des modèles utilisés par le GIEC .</a:t>
            </a:r>
          </a:p>
          <a:p>
            <a:r>
              <a:rPr lang="fr-FR" b="1" dirty="0"/>
              <a:t>Rôle du Soleil</a:t>
            </a:r>
            <a:br>
              <a:rPr lang="fr-FR" b="1" dirty="0"/>
            </a:br>
            <a:r>
              <a:rPr lang="fr-FR" dirty="0"/>
              <a:t>Solar</a:t>
            </a:r>
            <a:r>
              <a:rPr lang="fr-FR" b="1" dirty="0"/>
              <a:t> </a:t>
            </a:r>
            <a:r>
              <a:rPr lang="fr-FR" dirty="0"/>
              <a:t>Influence: Certains scientifiques, comme ceux du Centre pour l'Etude et le Débat sur le Climat (CEDECO), soutiennent que les variations de l'activité solaire jouent un rôle plus important dans le réchauffement climatique que ce qui est reconnu par le consensus actuel .</a:t>
            </a:r>
          </a:p>
          <a:p>
            <a:r>
              <a:rPr lang="fr-FR" b="1" dirty="0"/>
              <a:t>Impact Économique des Politiques Climatiques</a:t>
            </a:r>
            <a:br>
              <a:rPr lang="fr-FR" dirty="0"/>
            </a:br>
            <a:r>
              <a:rPr lang="fr-FR" dirty="0" err="1"/>
              <a:t>Economic</a:t>
            </a:r>
            <a:r>
              <a:rPr lang="fr-FR" dirty="0"/>
              <a:t> </a:t>
            </a:r>
            <a:r>
              <a:rPr lang="fr-FR" dirty="0" err="1"/>
              <a:t>Studies</a:t>
            </a:r>
            <a:r>
              <a:rPr lang="fr-FR" dirty="0"/>
              <a:t>: Des études économiques, comme celles du Global </a:t>
            </a:r>
            <a:r>
              <a:rPr lang="fr-FR" dirty="0" err="1"/>
              <a:t>Warming</a:t>
            </a:r>
            <a:r>
              <a:rPr lang="fr-FR" dirty="0"/>
              <a:t> Policy </a:t>
            </a:r>
            <a:r>
              <a:rPr lang="fr-FR" dirty="0" err="1"/>
              <a:t>Foundation</a:t>
            </a:r>
            <a:r>
              <a:rPr lang="fr-FR" dirty="0"/>
              <a:t> (GWPF), mettent en avant le coût élevé des politiques de réduction des émissions de CO2 et leur impact potentiel sur l'économie, plaidant pour une approche plus graduelle et basée sur l'adaptation plutôt que la mitigation.</a:t>
            </a:r>
          </a:p>
          <a:p>
            <a:pPr marL="0" indent="0">
              <a:buNone/>
            </a:pPr>
            <a:r>
              <a:rPr lang="fr-FR" dirty="0"/>
              <a:t>Nature </a:t>
            </a:r>
            <a:r>
              <a:rPr lang="fr-FR" dirty="0" err="1"/>
              <a:t>Geoscience</a:t>
            </a:r>
            <a:r>
              <a:rPr lang="fr-FR" dirty="0"/>
              <a:t>, 2017: « </a:t>
            </a:r>
            <a:r>
              <a:rPr lang="fr-FR" dirty="0" err="1"/>
              <a:t>Paleoclimate</a:t>
            </a:r>
            <a:r>
              <a:rPr lang="fr-FR" dirty="0"/>
              <a:t> Evidence » </a:t>
            </a:r>
            <a:br>
              <a:rPr lang="fr-FR" dirty="0"/>
            </a:br>
            <a:r>
              <a:rPr lang="fr-FR" dirty="0"/>
              <a:t>NIPCC, 2013: « </a:t>
            </a:r>
            <a:r>
              <a:rPr lang="fr-FR" dirty="0" err="1"/>
              <a:t>Climate</a:t>
            </a:r>
            <a:r>
              <a:rPr lang="fr-FR" dirty="0"/>
              <a:t> Change </a:t>
            </a:r>
            <a:r>
              <a:rPr lang="fr-FR" dirty="0" err="1"/>
              <a:t>Reconsidered</a:t>
            </a:r>
            <a:r>
              <a:rPr lang="fr-FR" dirty="0"/>
              <a:t> II » </a:t>
            </a:r>
            <a:br>
              <a:rPr lang="fr-FR" dirty="0"/>
            </a:br>
            <a:r>
              <a:rPr lang="fr-FR" dirty="0"/>
              <a:t>CEDECO, 2015: « Solar Influence on </a:t>
            </a:r>
            <a:r>
              <a:rPr lang="fr-FR" dirty="0" err="1"/>
              <a:t>Climate</a:t>
            </a:r>
            <a:r>
              <a:rPr lang="fr-FR" dirty="0"/>
              <a:t> »</a:t>
            </a:r>
            <a:br>
              <a:rPr lang="fr-FR" dirty="0"/>
            </a:br>
            <a:r>
              <a:rPr lang="fr-FR" dirty="0"/>
              <a:t>GWPF, 2018: "</a:t>
            </a:r>
            <a:r>
              <a:rPr lang="fr-FR" dirty="0" err="1"/>
              <a:t>Economic</a:t>
            </a:r>
            <a:r>
              <a:rPr lang="fr-FR" dirty="0"/>
              <a:t> Impact of </a:t>
            </a:r>
            <a:r>
              <a:rPr lang="fr-FR" dirty="0" err="1"/>
              <a:t>Climate</a:t>
            </a:r>
            <a:r>
              <a:rPr lang="fr-FR" dirty="0"/>
              <a:t> </a:t>
            </a:r>
            <a:r>
              <a:rPr lang="fr-FR" dirty="0" err="1"/>
              <a:t>Policies</a:t>
            </a:r>
            <a:r>
              <a:rPr lang="fr-FR" dirty="0"/>
              <a:t>"</a:t>
            </a:r>
          </a:p>
        </p:txBody>
      </p:sp>
      <p:pic>
        <p:nvPicPr>
          <p:cNvPr id="2052" name="Picture 4" descr="Climate Change Reconsidered II: Physical Science – Climate Change  Reconsidered">
            <a:extLst>
              <a:ext uri="{FF2B5EF4-FFF2-40B4-BE49-F238E27FC236}">
                <a16:creationId xmlns:a16="http://schemas.microsoft.com/office/drawing/2014/main" id="{60E11FA8-D913-6244-6A88-4AA145E32D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58121" y="1730729"/>
            <a:ext cx="4726463" cy="2363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074143"/>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0.1. Introduction : Les enjeux</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Réchauffement climatique </a:t>
            </a:r>
            <a:endParaRPr lang="fr-FR" dirty="0"/>
          </a:p>
          <a:p>
            <a:r>
              <a:rPr lang="fr-FR" dirty="0">
                <a:effectLst/>
              </a:rPr>
              <a:t>Perte de biodiversité </a:t>
            </a:r>
            <a:endParaRPr lang="fr-FR" dirty="0"/>
          </a:p>
          <a:p>
            <a:r>
              <a:rPr lang="fr-FR" dirty="0">
                <a:effectLst/>
              </a:rPr>
              <a:t>Pollution des eaux et de l’air </a:t>
            </a:r>
            <a:endParaRPr lang="fr-FR" dirty="0"/>
          </a:p>
          <a:p>
            <a:r>
              <a:rPr lang="fr-FR" dirty="0">
                <a:effectLst/>
              </a:rPr>
              <a:t>Dégradation des sols</a:t>
            </a:r>
            <a:endParaRPr lang="fr-FR" dirty="0"/>
          </a:p>
        </p:txBody>
      </p:sp>
    </p:spTree>
    <p:extLst>
      <p:ext uri="{BB962C8B-B14F-4D97-AF65-F5344CB8AC3E}">
        <p14:creationId xmlns:p14="http://schemas.microsoft.com/office/powerpoint/2010/main" val="3496063545"/>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0.1. Introduction : Les multiplicateurs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Urbanisation rapide </a:t>
            </a:r>
            <a:endParaRPr lang="fr-FR" dirty="0"/>
          </a:p>
          <a:p>
            <a:r>
              <a:rPr lang="fr-FR" dirty="0">
                <a:effectLst/>
              </a:rPr>
              <a:t>Surconsommation des ressources naturelles </a:t>
            </a:r>
            <a:endParaRPr lang="fr-FR" dirty="0"/>
          </a:p>
          <a:p>
            <a:r>
              <a:rPr lang="fr-FR" dirty="0">
                <a:effectLst/>
              </a:rPr>
              <a:t>Émissions de gaz à effet de serre</a:t>
            </a:r>
            <a:endParaRPr lang="fr-FR" dirty="0"/>
          </a:p>
        </p:txBody>
      </p:sp>
    </p:spTree>
    <p:extLst>
      <p:ext uri="{BB962C8B-B14F-4D97-AF65-F5344CB8AC3E}">
        <p14:creationId xmlns:p14="http://schemas.microsoft.com/office/powerpoint/2010/main" val="2904224580"/>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effectLst/>
              </a:rPr>
              <a:t>1. Développement durable,</a:t>
            </a:r>
            <a:br>
              <a:rPr lang="fr-FR" dirty="0">
                <a:effectLst/>
              </a:rPr>
            </a:br>
            <a:r>
              <a:rPr lang="fr-FR" dirty="0">
                <a:effectLst/>
              </a:rPr>
              <a:t>repères &amp; contexte</a:t>
            </a:r>
            <a:endParaRPr lang="fr-FR" dirty="0"/>
          </a:p>
        </p:txBody>
      </p:sp>
    </p:spTree>
    <p:extLst>
      <p:ext uri="{BB962C8B-B14F-4D97-AF65-F5344CB8AC3E}">
        <p14:creationId xmlns:p14="http://schemas.microsoft.com/office/powerpoint/2010/main" val="4140145422"/>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1.1. Développement durable, repères &amp; contexte : définition</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b="1" dirty="0">
                <a:effectLst/>
              </a:rPr>
              <a:t>Développement durable</a:t>
            </a:r>
          </a:p>
          <a:p>
            <a:pPr marL="0" indent="0">
              <a:buNone/>
            </a:pPr>
            <a:r>
              <a:rPr lang="fr-FR" dirty="0">
                <a:effectLst/>
              </a:rPr>
              <a:t>Un développement qui répond aux besoins du présent sans compromettre la capacité des générations futures à répondre aux leurs, en équilibrant les aspects économiques, sociaux et environnementaux.</a:t>
            </a:r>
          </a:p>
          <a:p>
            <a:r>
              <a:rPr lang="fr-FR" b="1" dirty="0">
                <a:effectLst/>
              </a:rPr>
              <a:t>RSE (Responsabilité Sociétale des Entreprises)</a:t>
            </a:r>
          </a:p>
          <a:p>
            <a:pPr marL="0" indent="0">
              <a:buNone/>
            </a:pPr>
            <a:r>
              <a:rPr lang="fr-FR" dirty="0">
                <a:effectLst/>
              </a:rPr>
              <a:t>La prise en compte par les entreprises des impacts sociaux, environnementaux et économiques de leurs activités, afin de contribuer au développement durable tout en étant économiquement viables.</a:t>
            </a:r>
            <a:endParaRPr lang="fr-FR" dirty="0"/>
          </a:p>
        </p:txBody>
      </p:sp>
    </p:spTree>
    <p:extLst>
      <p:ext uri="{BB962C8B-B14F-4D97-AF65-F5344CB8AC3E}">
        <p14:creationId xmlns:p14="http://schemas.microsoft.com/office/powerpoint/2010/main" val="169607224"/>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1.2.1. Développement durable, repères &amp; contexte : les ODD</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dirty="0">
                <a:effectLst/>
              </a:rPr>
              <a:t>Les </a:t>
            </a:r>
            <a:r>
              <a:rPr lang="fr-FR" b="1" dirty="0">
                <a:effectLst/>
              </a:rPr>
              <a:t>Objectifs de Développement Durable</a:t>
            </a:r>
            <a:r>
              <a:rPr lang="fr-FR" dirty="0">
                <a:effectLst/>
              </a:rPr>
              <a:t> (ODD), fixés par l'</a:t>
            </a:r>
            <a:r>
              <a:rPr lang="fr-FR" b="1" dirty="0">
                <a:effectLst/>
              </a:rPr>
              <a:t>Organisation des Nations Unies</a:t>
            </a:r>
            <a:r>
              <a:rPr lang="fr-FR" dirty="0">
                <a:effectLst/>
              </a:rPr>
              <a:t>, sont au nombre de 17 et visent à éradiquer la pauvreté, protéger la planète et garantir la prospérité pour tous d'ici </a:t>
            </a:r>
            <a:r>
              <a:rPr lang="fr-FR" b="1" dirty="0">
                <a:effectLst/>
              </a:rPr>
              <a:t>2030</a:t>
            </a:r>
            <a:r>
              <a:rPr lang="fr-FR" dirty="0">
                <a:effectLst/>
              </a:rPr>
              <a:t>. </a:t>
            </a:r>
          </a:p>
          <a:p>
            <a:r>
              <a:rPr lang="fr-FR" dirty="0">
                <a:effectLst/>
              </a:rPr>
              <a:t>Un cadre universel pour orienter les actions des gouvernements, des entreprises et de la société civile vers un </a:t>
            </a:r>
            <a:r>
              <a:rPr lang="fr-FR" b="1" dirty="0">
                <a:effectLst/>
              </a:rPr>
              <a:t>avenir plus durable</a:t>
            </a:r>
            <a:r>
              <a:rPr lang="fr-FR" dirty="0">
                <a:effectLst/>
              </a:rPr>
              <a:t>. </a:t>
            </a:r>
            <a:endParaRPr lang="fr-FR" dirty="0"/>
          </a:p>
          <a:p>
            <a:endParaRPr lang="fr-FR" dirty="0"/>
          </a:p>
        </p:txBody>
      </p:sp>
      <p:pic>
        <p:nvPicPr>
          <p:cNvPr id="3074" name="Picture 2" descr="Qu'est-ce que l'ONU-SPIDER? | UN-SPIDER Knowledge Portal">
            <a:extLst>
              <a:ext uri="{FF2B5EF4-FFF2-40B4-BE49-F238E27FC236}">
                <a16:creationId xmlns:a16="http://schemas.microsoft.com/office/drawing/2014/main" id="{7A1DDEA3-EAA1-235F-D0C9-A8D4AE90AC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83293" y="8206341"/>
            <a:ext cx="7266801" cy="4844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798706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A1E7D-B02B-693F-050E-8E352CF94D40}"/>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675C98B9-BF69-6BE2-4357-D6B1EC4ADF22}"/>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742950" indent="-742950">
              <a:buAutoNum type="arabicPeriod"/>
            </a:pPr>
            <a:r>
              <a:rPr lang="fr-FR" dirty="0"/>
              <a:t>Introduction à l’UX</a:t>
            </a:r>
          </a:p>
        </p:txBody>
      </p:sp>
      <p:sp>
        <p:nvSpPr>
          <p:cNvPr id="181" name="Ingénieurie des besoins &amp; Analyse de l’existant">
            <a:extLst>
              <a:ext uri="{FF2B5EF4-FFF2-40B4-BE49-F238E27FC236}">
                <a16:creationId xmlns:a16="http://schemas.microsoft.com/office/drawing/2014/main" id="{3CA3DE55-457B-FE21-46F5-D304C52CBB05}"/>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D308D414-DBC8-C42B-7A31-2CCC49A4E26C}"/>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6600" dirty="0">
                <a:solidFill>
                  <a:schemeClr val="tx2"/>
                </a:solidFill>
              </a:rPr>
              <a:t>« Le temps humain</a:t>
            </a:r>
          </a:p>
          <a:p>
            <a:pPr marL="0" indent="0">
              <a:buNone/>
            </a:pPr>
            <a:r>
              <a:rPr lang="fr-FR" sz="6600" dirty="0">
                <a:solidFill>
                  <a:schemeClr val="tx2"/>
                </a:solidFill>
              </a:rPr>
              <a:t>n’est pas</a:t>
            </a:r>
          </a:p>
          <a:p>
            <a:pPr marL="0" indent="0">
              <a:buNone/>
            </a:pPr>
            <a:r>
              <a:rPr lang="fr-FR" sz="6600" dirty="0">
                <a:solidFill>
                  <a:schemeClr val="tx2"/>
                </a:solidFill>
              </a:rPr>
              <a:t>le temps machine »</a:t>
            </a:r>
          </a:p>
          <a:p>
            <a:pPr marL="0" indent="0">
              <a:buNone/>
            </a:pPr>
            <a:r>
              <a:rPr lang="fr-FR" dirty="0"/>
              <a:t>Paul </a:t>
            </a:r>
            <a:r>
              <a:rPr lang="fr-FR" dirty="0" err="1"/>
              <a:t>Virilio</a:t>
            </a:r>
            <a:endParaRPr lang="fr-FR" dirty="0">
              <a:solidFill>
                <a:schemeClr val="tx2"/>
              </a:solidFill>
            </a:endParaRPr>
          </a:p>
        </p:txBody>
      </p:sp>
      <p:pic>
        <p:nvPicPr>
          <p:cNvPr id="1026" name="Picture 2" descr="L'icône Terminator a 40 ans - Galaxus">
            <a:extLst>
              <a:ext uri="{FF2B5EF4-FFF2-40B4-BE49-F238E27FC236}">
                <a16:creationId xmlns:a16="http://schemas.microsoft.com/office/drawing/2014/main" id="{69B930C5-D0A9-24E4-C34B-5927C7624F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1399" y="4248504"/>
            <a:ext cx="14852090" cy="7426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1331639"/>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1.2.2. Développement durable, repères &amp; contexte : les ODD</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85000" lnSpcReduction="20000"/>
          </a:bodyPr>
          <a:lstStyle/>
          <a:p>
            <a:pPr marL="0" indent="0">
              <a:buNone/>
            </a:pPr>
            <a:r>
              <a:rPr lang="fr-FR" dirty="0">
                <a:solidFill>
                  <a:schemeClr val="bg1"/>
                </a:solidFill>
                <a:effectLst/>
              </a:rPr>
              <a:t>Pas de pauvreté</a:t>
            </a:r>
            <a:br>
              <a:rPr lang="fr-FR" dirty="0">
                <a:solidFill>
                  <a:schemeClr val="bg1"/>
                </a:solidFill>
                <a:effectLst/>
              </a:rPr>
            </a:br>
            <a:r>
              <a:rPr lang="fr-FR" dirty="0">
                <a:solidFill>
                  <a:schemeClr val="bg1"/>
                </a:solidFill>
                <a:effectLst/>
              </a:rPr>
              <a:t>Faim « Zéro »</a:t>
            </a:r>
            <a:br>
              <a:rPr lang="fr-FR" dirty="0">
                <a:solidFill>
                  <a:schemeClr val="bg1"/>
                </a:solidFill>
                <a:effectLst/>
              </a:rPr>
            </a:br>
            <a:r>
              <a:rPr lang="fr-FR" dirty="0">
                <a:solidFill>
                  <a:schemeClr val="bg1"/>
                </a:solidFill>
                <a:effectLst/>
              </a:rPr>
              <a:t>Bonne santé et bien-être</a:t>
            </a:r>
            <a:br>
              <a:rPr lang="fr-FR" dirty="0">
                <a:solidFill>
                  <a:schemeClr val="bg1"/>
                </a:solidFill>
                <a:effectLst/>
              </a:rPr>
            </a:br>
            <a:r>
              <a:rPr lang="fr-FR" dirty="0">
                <a:solidFill>
                  <a:schemeClr val="bg1"/>
                </a:solidFill>
                <a:effectLst/>
              </a:rPr>
              <a:t>Éducation de qualité : Assurer l'accès de tous à une éducation de qualité, sur un pied d'égalité, et promouvoir des opportunités d'apprentissage tout au long de la vie.</a:t>
            </a:r>
            <a:br>
              <a:rPr lang="fr-FR" dirty="0">
                <a:solidFill>
                  <a:schemeClr val="bg1"/>
                </a:solidFill>
                <a:effectLst/>
              </a:rPr>
            </a:br>
            <a:r>
              <a:rPr lang="fr-FR" dirty="0">
                <a:solidFill>
                  <a:schemeClr val="bg1"/>
                </a:solidFill>
                <a:effectLst/>
              </a:rPr>
              <a:t>Égalité entre les sexes</a:t>
            </a:r>
            <a:br>
              <a:rPr lang="fr-FR" dirty="0">
                <a:solidFill>
                  <a:schemeClr val="bg1"/>
                </a:solidFill>
                <a:effectLst/>
              </a:rPr>
            </a:br>
            <a:r>
              <a:rPr lang="fr-FR" dirty="0">
                <a:solidFill>
                  <a:schemeClr val="bg1"/>
                </a:solidFill>
                <a:effectLst/>
              </a:rPr>
              <a:t>Eau propre et assainissement</a:t>
            </a:r>
            <a:br>
              <a:rPr lang="fr-FR" dirty="0">
                <a:solidFill>
                  <a:schemeClr val="bg1"/>
                </a:solidFill>
                <a:effectLst/>
              </a:rPr>
            </a:br>
            <a:r>
              <a:rPr lang="fr-FR" dirty="0">
                <a:solidFill>
                  <a:schemeClr val="bg1"/>
                </a:solidFill>
                <a:effectLst/>
              </a:rPr>
              <a:t>Énergie propre et d'un coût abordable</a:t>
            </a:r>
            <a:br>
              <a:rPr lang="fr-FR" dirty="0">
                <a:solidFill>
                  <a:schemeClr val="bg1"/>
                </a:solidFill>
                <a:effectLst/>
              </a:rPr>
            </a:br>
            <a:r>
              <a:rPr lang="fr-FR" dirty="0">
                <a:solidFill>
                  <a:schemeClr val="bg1"/>
                </a:solidFill>
                <a:effectLst/>
              </a:rPr>
              <a:t>Travail décent et croissance économique</a:t>
            </a:r>
            <a:br>
              <a:rPr lang="fr-FR" dirty="0">
                <a:solidFill>
                  <a:schemeClr val="bg1"/>
                </a:solidFill>
                <a:effectLst/>
              </a:rPr>
            </a:br>
            <a:r>
              <a:rPr lang="fr-FR" dirty="0">
                <a:solidFill>
                  <a:schemeClr val="bg1"/>
                </a:solidFill>
                <a:effectLst/>
              </a:rPr>
              <a:t>Industrie, innovation et infrastructure</a:t>
            </a:r>
            <a:br>
              <a:rPr lang="fr-FR" dirty="0">
                <a:solidFill>
                  <a:schemeClr val="bg1"/>
                </a:solidFill>
                <a:effectLst/>
              </a:rPr>
            </a:br>
            <a:r>
              <a:rPr lang="fr-FR" dirty="0">
                <a:solidFill>
                  <a:schemeClr val="bg1"/>
                </a:solidFill>
                <a:effectLst/>
              </a:rPr>
              <a:t>Inégalités réduites</a:t>
            </a:r>
            <a:br>
              <a:rPr lang="fr-FR" dirty="0">
                <a:solidFill>
                  <a:schemeClr val="bg1"/>
                </a:solidFill>
                <a:effectLst/>
              </a:rPr>
            </a:br>
            <a:r>
              <a:rPr lang="fr-FR" dirty="0">
                <a:solidFill>
                  <a:schemeClr val="bg1"/>
                </a:solidFill>
                <a:effectLst/>
              </a:rPr>
              <a:t>Villes et communautés durables</a:t>
            </a:r>
            <a:br>
              <a:rPr lang="fr-FR" dirty="0">
                <a:solidFill>
                  <a:schemeClr val="bg1"/>
                </a:solidFill>
                <a:effectLst/>
              </a:rPr>
            </a:br>
            <a:r>
              <a:rPr lang="fr-FR" dirty="0">
                <a:solidFill>
                  <a:schemeClr val="bg1"/>
                </a:solidFill>
                <a:effectLst/>
              </a:rPr>
              <a:t>Consommation et production responsables</a:t>
            </a:r>
            <a:br>
              <a:rPr lang="fr-FR" dirty="0">
                <a:effectLst/>
              </a:rPr>
            </a:br>
            <a:r>
              <a:rPr lang="fr-FR" dirty="0">
                <a:effectLst/>
              </a:rPr>
              <a:t>Mesures relatives à la lutte contre les changements climatiques</a:t>
            </a:r>
            <a:br>
              <a:rPr lang="fr-FR" dirty="0">
                <a:effectLst/>
              </a:rPr>
            </a:br>
            <a:r>
              <a:rPr lang="fr-FR" dirty="0">
                <a:solidFill>
                  <a:schemeClr val="bg1"/>
                </a:solidFill>
                <a:effectLst/>
              </a:rPr>
              <a:t>Vie aquatique</a:t>
            </a:r>
            <a:br>
              <a:rPr lang="fr-FR" dirty="0">
                <a:solidFill>
                  <a:schemeClr val="bg1"/>
                </a:solidFill>
                <a:effectLst/>
              </a:rPr>
            </a:br>
            <a:r>
              <a:rPr lang="fr-FR" dirty="0">
                <a:solidFill>
                  <a:schemeClr val="bg1"/>
                </a:solidFill>
                <a:effectLst/>
              </a:rPr>
              <a:t>Vie terrestre</a:t>
            </a:r>
            <a:br>
              <a:rPr lang="fr-FR" dirty="0">
                <a:solidFill>
                  <a:schemeClr val="bg1"/>
                </a:solidFill>
                <a:effectLst/>
              </a:rPr>
            </a:br>
            <a:r>
              <a:rPr lang="fr-FR" dirty="0">
                <a:solidFill>
                  <a:schemeClr val="bg1"/>
                </a:solidFill>
                <a:effectLst/>
              </a:rPr>
              <a:t>Paix, justice et institutions efficaces</a:t>
            </a:r>
            <a:br>
              <a:rPr lang="fr-FR" dirty="0">
                <a:solidFill>
                  <a:schemeClr val="bg1"/>
                </a:solidFill>
                <a:effectLst/>
              </a:rPr>
            </a:br>
            <a:r>
              <a:rPr lang="fr-FR" dirty="0">
                <a:solidFill>
                  <a:schemeClr val="bg1"/>
                </a:solidFill>
                <a:effectLst/>
              </a:rPr>
              <a:t>Partenariats pour la réalisation des objectifs</a:t>
            </a:r>
            <a:endParaRPr lang="fr-FR" dirty="0">
              <a:solidFill>
                <a:schemeClr val="bg1"/>
              </a:solidFill>
            </a:endParaRPr>
          </a:p>
        </p:txBody>
      </p:sp>
    </p:spTree>
    <p:extLst>
      <p:ext uri="{BB962C8B-B14F-4D97-AF65-F5344CB8AC3E}">
        <p14:creationId xmlns:p14="http://schemas.microsoft.com/office/powerpoint/2010/main" val="3606197129"/>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1.2.2. Développement durable, repères &amp; contexte : les ODD</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85000" lnSpcReduction="20000"/>
          </a:bodyPr>
          <a:lstStyle/>
          <a:p>
            <a:pPr marL="0" indent="0">
              <a:buNone/>
            </a:pPr>
            <a:r>
              <a:rPr lang="fr-FR" dirty="0">
                <a:effectLst/>
              </a:rPr>
              <a:t>Pas de pauvreté</a:t>
            </a:r>
            <a:br>
              <a:rPr lang="fr-FR" dirty="0">
                <a:effectLst/>
              </a:rPr>
            </a:br>
            <a:r>
              <a:rPr lang="fr-FR" dirty="0">
                <a:effectLst/>
              </a:rPr>
              <a:t>Faim « Zéro »</a:t>
            </a:r>
            <a:br>
              <a:rPr lang="fr-FR" dirty="0">
                <a:effectLst/>
              </a:rPr>
            </a:br>
            <a:r>
              <a:rPr lang="fr-FR" dirty="0">
                <a:effectLst/>
              </a:rPr>
              <a:t>Bonne santé et bien-être</a:t>
            </a:r>
            <a:br>
              <a:rPr lang="fr-FR" dirty="0">
                <a:effectLst/>
              </a:rPr>
            </a:br>
            <a:r>
              <a:rPr lang="fr-FR" dirty="0">
                <a:effectLst/>
              </a:rPr>
              <a:t>Éducation de qualité : Assurer l'accès de tous à une éducation de qualité, sur un pied d'égalité, et promouvoir des opportunités d'apprentissage tout au long de la vie.</a:t>
            </a:r>
            <a:br>
              <a:rPr lang="fr-FR" dirty="0">
                <a:effectLst/>
              </a:rPr>
            </a:br>
            <a:r>
              <a:rPr lang="fr-FR" dirty="0">
                <a:effectLst/>
              </a:rPr>
              <a:t>Égalité entre les sexes</a:t>
            </a:r>
            <a:br>
              <a:rPr lang="fr-FR" dirty="0">
                <a:effectLst/>
              </a:rPr>
            </a:br>
            <a:r>
              <a:rPr lang="fr-FR" dirty="0">
                <a:effectLst/>
              </a:rPr>
              <a:t>Eau propre et assainissement</a:t>
            </a:r>
            <a:br>
              <a:rPr lang="fr-FR" dirty="0">
                <a:effectLst/>
              </a:rPr>
            </a:br>
            <a:r>
              <a:rPr lang="fr-FR" dirty="0">
                <a:effectLst/>
              </a:rPr>
              <a:t>Énergie propre et d'un coût abordable</a:t>
            </a:r>
            <a:br>
              <a:rPr lang="fr-FR" dirty="0">
                <a:effectLst/>
              </a:rPr>
            </a:br>
            <a:r>
              <a:rPr lang="fr-FR" dirty="0">
                <a:effectLst/>
              </a:rPr>
              <a:t>Travail décent et croissance économique</a:t>
            </a:r>
            <a:br>
              <a:rPr lang="fr-FR" dirty="0">
                <a:effectLst/>
              </a:rPr>
            </a:br>
            <a:r>
              <a:rPr lang="fr-FR" dirty="0">
                <a:effectLst/>
              </a:rPr>
              <a:t>Industrie, innovation et infrastructure</a:t>
            </a:r>
            <a:br>
              <a:rPr lang="fr-FR" dirty="0">
                <a:effectLst/>
              </a:rPr>
            </a:br>
            <a:r>
              <a:rPr lang="fr-FR" dirty="0">
                <a:effectLst/>
              </a:rPr>
              <a:t>Inégalités réduites</a:t>
            </a:r>
            <a:br>
              <a:rPr lang="fr-FR" dirty="0">
                <a:effectLst/>
              </a:rPr>
            </a:br>
            <a:r>
              <a:rPr lang="fr-FR" dirty="0">
                <a:effectLst/>
              </a:rPr>
              <a:t>Villes et communautés durables</a:t>
            </a:r>
            <a:br>
              <a:rPr lang="fr-FR" dirty="0">
                <a:effectLst/>
              </a:rPr>
            </a:br>
            <a:r>
              <a:rPr lang="fr-FR" dirty="0">
                <a:effectLst/>
              </a:rPr>
              <a:t>Consommation et production responsables</a:t>
            </a:r>
            <a:br>
              <a:rPr lang="fr-FR" dirty="0">
                <a:effectLst/>
              </a:rPr>
            </a:br>
            <a:r>
              <a:rPr lang="fr-FR" dirty="0">
                <a:effectLst/>
              </a:rPr>
              <a:t>Mesures relatives à la lutte contre les changements climatiques</a:t>
            </a:r>
            <a:br>
              <a:rPr lang="fr-FR" dirty="0">
                <a:effectLst/>
              </a:rPr>
            </a:br>
            <a:r>
              <a:rPr lang="fr-FR" dirty="0">
                <a:effectLst/>
              </a:rPr>
              <a:t>Vie aquatique</a:t>
            </a:r>
            <a:br>
              <a:rPr lang="fr-FR" dirty="0">
                <a:effectLst/>
              </a:rPr>
            </a:br>
            <a:r>
              <a:rPr lang="fr-FR" dirty="0">
                <a:effectLst/>
              </a:rPr>
              <a:t>Vie terrestre</a:t>
            </a:r>
            <a:br>
              <a:rPr lang="fr-FR" dirty="0">
                <a:effectLst/>
              </a:rPr>
            </a:br>
            <a:r>
              <a:rPr lang="fr-FR" dirty="0">
                <a:effectLst/>
              </a:rPr>
              <a:t>Paix, justice et institutions efficaces</a:t>
            </a:r>
            <a:br>
              <a:rPr lang="fr-FR" dirty="0">
                <a:effectLst/>
              </a:rPr>
            </a:br>
            <a:r>
              <a:rPr lang="fr-FR" dirty="0">
                <a:effectLst/>
              </a:rPr>
              <a:t>Partenariats pour la réalisation des objectifs</a:t>
            </a:r>
            <a:endParaRPr lang="fr-FR" dirty="0"/>
          </a:p>
        </p:txBody>
      </p:sp>
    </p:spTree>
    <p:extLst>
      <p:ext uri="{BB962C8B-B14F-4D97-AF65-F5344CB8AC3E}">
        <p14:creationId xmlns:p14="http://schemas.microsoft.com/office/powerpoint/2010/main" val="1619934431"/>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t>2</a:t>
            </a:r>
            <a:r>
              <a:rPr lang="fr-FR" dirty="0">
                <a:effectLst/>
              </a:rPr>
              <a:t>. Performance environnementale, concepts clés</a:t>
            </a:r>
            <a:endParaRPr lang="fr-FR" dirty="0"/>
          </a:p>
        </p:txBody>
      </p:sp>
    </p:spTree>
    <p:extLst>
      <p:ext uri="{BB962C8B-B14F-4D97-AF65-F5344CB8AC3E}">
        <p14:creationId xmlns:p14="http://schemas.microsoft.com/office/powerpoint/2010/main" val="1591886548"/>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0000" lnSpcReduction="20000"/>
          </a:bodyPr>
          <a:lstStyle/>
          <a:p>
            <a:r>
              <a:rPr lang="fr-FR" dirty="0"/>
              <a:t>2.1.1. Performance environnementale, concepts clés : Comprendre les enjeux environnementaux clés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b="1" dirty="0">
                <a:effectLst/>
              </a:rPr>
              <a:t>Comprendre les enjeux environnementaux clés</a:t>
            </a:r>
            <a:r>
              <a:rPr lang="fr-FR" dirty="0">
                <a:effectLst/>
              </a:rPr>
              <a:t> </a:t>
            </a:r>
            <a:endParaRPr lang="fr-FR" dirty="0"/>
          </a:p>
          <a:p>
            <a:r>
              <a:rPr lang="fr-FR" dirty="0">
                <a:effectLst/>
              </a:rPr>
              <a:t>Comprendre les enjeux environnementaux clés nécessite une </a:t>
            </a:r>
            <a:r>
              <a:rPr lang="fr-FR" b="1" dirty="0">
                <a:effectLst/>
              </a:rPr>
              <a:t>approche multidimensionnelle</a:t>
            </a:r>
            <a:r>
              <a:rPr lang="fr-FR" dirty="0">
                <a:effectLst/>
              </a:rPr>
              <a:t> et collaborative, intégrant l'éducation, la réglementation, l'innovation, et la gestion durable des ressources. </a:t>
            </a:r>
            <a:endParaRPr lang="fr-FR" dirty="0"/>
          </a:p>
          <a:p>
            <a:r>
              <a:rPr lang="fr-FR" dirty="0">
                <a:effectLst/>
              </a:rPr>
              <a:t>Ces pistes fournissent un cadre pour </a:t>
            </a:r>
            <a:r>
              <a:rPr lang="fr-FR" b="1" dirty="0">
                <a:effectLst/>
              </a:rPr>
              <a:t>analyser et aborder les défis environnementaux actuels</a:t>
            </a:r>
            <a:r>
              <a:rPr lang="fr-FR" dirty="0">
                <a:effectLst/>
              </a:rPr>
              <a:t> de manière </a:t>
            </a:r>
            <a:r>
              <a:rPr lang="fr-FR" b="1" dirty="0">
                <a:effectLst/>
              </a:rPr>
              <a:t>efficace et durable</a:t>
            </a:r>
            <a:r>
              <a:rPr lang="fr-FR" dirty="0">
                <a:effectLst/>
              </a:rPr>
              <a:t>.</a:t>
            </a:r>
            <a:endParaRPr lang="fr-FR" dirty="0"/>
          </a:p>
          <a:p>
            <a:pPr marL="0" indent="0">
              <a:buNone/>
            </a:pPr>
            <a:endParaRPr lang="fr-FR" dirty="0"/>
          </a:p>
        </p:txBody>
      </p:sp>
    </p:spTree>
    <p:extLst>
      <p:ext uri="{BB962C8B-B14F-4D97-AF65-F5344CB8AC3E}">
        <p14:creationId xmlns:p14="http://schemas.microsoft.com/office/powerpoint/2010/main" val="423376362"/>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0000" lnSpcReduction="20000"/>
          </a:bodyPr>
          <a:lstStyle/>
          <a:p>
            <a:r>
              <a:rPr lang="fr-FR" dirty="0"/>
              <a:t>2.1.1. Performance environnementale, concepts clés : Comprendre les enjeux environnementaux clés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pPr marL="0" indent="0">
              <a:buNone/>
            </a:pPr>
            <a:r>
              <a:rPr lang="fr-FR" b="1" dirty="0"/>
              <a:t>Changement Climatique</a:t>
            </a:r>
            <a:br>
              <a:rPr lang="fr-FR" dirty="0"/>
            </a:br>
            <a:r>
              <a:rPr lang="fr-FR" dirty="0"/>
              <a:t>Causes : Activités humaines (émissions de gaz à effet de serre, déforestation, utilisation des combustibles fossiles).</a:t>
            </a:r>
            <a:br>
              <a:rPr lang="fr-FR" dirty="0"/>
            </a:br>
            <a:r>
              <a:rPr lang="fr-FR" dirty="0"/>
              <a:t>Conséquences : Augmentation des températures, montée du niveau des mers, phénomènes météorologiques extrêmes, perte de biodiversité.</a:t>
            </a:r>
          </a:p>
          <a:p>
            <a:pPr marL="0" indent="0">
              <a:buNone/>
            </a:pPr>
            <a:r>
              <a:rPr lang="fr-FR" b="1" dirty="0"/>
              <a:t>Perte de Biodiversité</a:t>
            </a:r>
            <a:br>
              <a:rPr lang="fr-FR" dirty="0"/>
            </a:br>
            <a:r>
              <a:rPr lang="fr-FR" dirty="0"/>
              <a:t>Causes : Destruction des habitats, pollution, changements climatiques, surexploitation des ressources naturelles.</a:t>
            </a:r>
            <a:br>
              <a:rPr lang="fr-FR" dirty="0"/>
            </a:br>
            <a:r>
              <a:rPr lang="fr-FR" dirty="0"/>
              <a:t>Conséquences : Disparition des espèces, déséquilibres écosystémiques, impacts sur la chaîne alimentaire.</a:t>
            </a:r>
          </a:p>
          <a:p>
            <a:pPr marL="0" indent="0">
              <a:buNone/>
            </a:pPr>
            <a:r>
              <a:rPr lang="fr-FR" b="1" dirty="0"/>
              <a:t>Déforestation et Dégradation des Forêts</a:t>
            </a:r>
            <a:br>
              <a:rPr lang="fr-FR" dirty="0"/>
            </a:br>
            <a:r>
              <a:rPr lang="fr-FR" dirty="0"/>
              <a:t>Causes : Agriculture, exploitation forestière, urbanisation.</a:t>
            </a:r>
            <a:br>
              <a:rPr lang="fr-FR" dirty="0"/>
            </a:br>
            <a:r>
              <a:rPr lang="fr-FR" dirty="0"/>
              <a:t>Conséquences : Perte d'habitats, réduction de la biodiversité, émissions de CO2, perturbation des cycles hydrologiques.</a:t>
            </a:r>
            <a:br>
              <a:rPr lang="fr-FR" dirty="0"/>
            </a:br>
            <a:br>
              <a:rPr lang="fr-FR" dirty="0"/>
            </a:br>
            <a:r>
              <a:rPr lang="fr-FR" b="1" dirty="0"/>
              <a:t>Pollution de l'Air et de l’Eau</a:t>
            </a:r>
            <a:br>
              <a:rPr lang="fr-FR" dirty="0"/>
            </a:br>
            <a:r>
              <a:rPr lang="fr-FR" dirty="0"/>
              <a:t>Causes : Émissions industrielles, transports, agriculture intensive, déchets plastiques.</a:t>
            </a:r>
            <a:br>
              <a:rPr lang="fr-FR" dirty="0"/>
            </a:br>
            <a:r>
              <a:rPr lang="fr-FR" dirty="0"/>
              <a:t>Conséquences : Problèmes de santé humaine, acidification des océans, perturbation des écosystèmes aquatiques et terrestres.</a:t>
            </a:r>
          </a:p>
          <a:p>
            <a:pPr marL="0" indent="0">
              <a:buNone/>
            </a:pPr>
            <a:r>
              <a:rPr lang="fr-FR" b="1" dirty="0"/>
              <a:t>Utilisation et Gestion des Ressources Naturelles</a:t>
            </a:r>
            <a:br>
              <a:rPr lang="fr-FR" dirty="0"/>
            </a:br>
            <a:r>
              <a:rPr lang="fr-FR" dirty="0"/>
              <a:t>Causes : Surexploitation des ressources minérales, surpêche, utilisation excessive de l'eau douce.</a:t>
            </a:r>
            <a:br>
              <a:rPr lang="fr-FR" dirty="0"/>
            </a:br>
            <a:r>
              <a:rPr lang="fr-FR" dirty="0"/>
              <a:t>Conséquences : Épuisement des ressources, conflits pour l'accès aux ressources, dégradation des sols.</a:t>
            </a:r>
          </a:p>
          <a:p>
            <a:pPr marL="0" indent="0">
              <a:buNone/>
            </a:pPr>
            <a:r>
              <a:rPr lang="fr-FR" dirty="0"/>
              <a:t>(suite..)</a:t>
            </a:r>
          </a:p>
        </p:txBody>
      </p:sp>
    </p:spTree>
    <p:extLst>
      <p:ext uri="{BB962C8B-B14F-4D97-AF65-F5344CB8AC3E}">
        <p14:creationId xmlns:p14="http://schemas.microsoft.com/office/powerpoint/2010/main" val="2911771469"/>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0000" lnSpcReduction="20000"/>
          </a:bodyPr>
          <a:lstStyle/>
          <a:p>
            <a:r>
              <a:rPr lang="fr-FR" dirty="0"/>
              <a:t>2.1.1. Performance environnementale, concepts clés : Comprendre les enjeux environnementaux clés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500" b="1" dirty="0"/>
              <a:t>Déchets et Gestion des Déchets</a:t>
            </a:r>
            <a:br>
              <a:rPr lang="fr-FR" sz="2500" dirty="0"/>
            </a:br>
            <a:r>
              <a:rPr lang="fr-FR" sz="2500" dirty="0"/>
              <a:t>Causes : Production excessive de déchets, mauvaise gestion des déchets, manque de recyclage.</a:t>
            </a:r>
            <a:br>
              <a:rPr lang="fr-FR" sz="2500" dirty="0"/>
            </a:br>
            <a:r>
              <a:rPr lang="fr-FR" sz="2500" dirty="0"/>
              <a:t>Conséquences : Pollution des sols et des eaux, émissions de méthane, impacts sur la faune et la flore.</a:t>
            </a:r>
          </a:p>
          <a:p>
            <a:pPr marL="0" indent="0">
              <a:buNone/>
            </a:pPr>
            <a:r>
              <a:rPr lang="fr-FR" sz="2500" b="1" dirty="0"/>
              <a:t>Énergie et Emissions de Gaz à Effet de Serre</a:t>
            </a:r>
            <a:br>
              <a:rPr lang="fr-FR" sz="2500" dirty="0"/>
            </a:br>
            <a:r>
              <a:rPr lang="fr-FR" sz="2500" dirty="0"/>
              <a:t>Causes : Utilisation des combustibles fossiles (charbon, pétrole, gaz naturel), production industrielle.</a:t>
            </a:r>
            <a:br>
              <a:rPr lang="fr-FR" sz="2500" dirty="0"/>
            </a:br>
            <a:r>
              <a:rPr lang="fr-FR" sz="2500" dirty="0"/>
              <a:t>Conséquences : Réchauffement climatique, pollution de l'air, dépendance énergétique.</a:t>
            </a:r>
          </a:p>
          <a:p>
            <a:pPr marL="0" indent="0">
              <a:buNone/>
            </a:pPr>
            <a:r>
              <a:rPr lang="fr-FR" sz="2500" b="1" dirty="0"/>
              <a:t>Urbanisation et Développement Infrastructurel</a:t>
            </a:r>
            <a:br>
              <a:rPr lang="fr-FR" sz="2500" dirty="0"/>
            </a:br>
            <a:r>
              <a:rPr lang="fr-FR" sz="2500" dirty="0"/>
              <a:t>Causes : Croissance démographique, expansion urbaine.</a:t>
            </a:r>
            <a:br>
              <a:rPr lang="fr-FR" sz="2500" dirty="0"/>
            </a:br>
            <a:r>
              <a:rPr lang="fr-FR" sz="2500" dirty="0"/>
              <a:t>Conséquences : Fragmentation des habitats naturels, augmentation des émissions, problèmes de gestion de l'eau et des déchets.</a:t>
            </a:r>
          </a:p>
        </p:txBody>
      </p:sp>
    </p:spTree>
    <p:extLst>
      <p:ext uri="{BB962C8B-B14F-4D97-AF65-F5344CB8AC3E}">
        <p14:creationId xmlns:p14="http://schemas.microsoft.com/office/powerpoint/2010/main" val="1769519666"/>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0000" lnSpcReduction="20000"/>
          </a:bodyPr>
          <a:lstStyle/>
          <a:p>
            <a:r>
              <a:rPr lang="fr-FR" dirty="0"/>
              <a:t>2.1.2. Performance environnementale, concepts clés : Approches pour Comprendre et Aborder Ces Enjeux</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92500" lnSpcReduction="20000"/>
          </a:bodyPr>
          <a:lstStyle/>
          <a:p>
            <a:pPr marL="0" indent="0">
              <a:buNone/>
            </a:pPr>
            <a:r>
              <a:rPr lang="fr-FR" sz="2500" b="1" dirty="0"/>
              <a:t>Éducation et Sensibilisation</a:t>
            </a:r>
            <a:br>
              <a:rPr lang="fr-FR" sz="2500" dirty="0"/>
            </a:br>
            <a:r>
              <a:rPr lang="fr-FR" sz="2500" dirty="0"/>
              <a:t>Informer et éduquer le public sur les enjeux environnementaux.</a:t>
            </a:r>
            <a:br>
              <a:rPr lang="fr-FR" sz="2500" dirty="0"/>
            </a:br>
            <a:r>
              <a:rPr lang="fr-FR" sz="2500" dirty="0"/>
              <a:t>Promouvoir des comportements durables à travers des campagnes de sensibilisation.</a:t>
            </a:r>
          </a:p>
          <a:p>
            <a:pPr marL="0" indent="0">
              <a:buNone/>
            </a:pPr>
            <a:r>
              <a:rPr lang="fr-FR" sz="2500" b="1" dirty="0"/>
              <a:t>Politiques et Réglementations</a:t>
            </a:r>
            <a:br>
              <a:rPr lang="fr-FR" sz="2500" dirty="0"/>
            </a:br>
            <a:r>
              <a:rPr lang="fr-FR" sz="2500" dirty="0"/>
              <a:t>Mettre en place des lois et des réglementations pour protéger l'environnement.</a:t>
            </a:r>
            <a:br>
              <a:rPr lang="fr-FR" sz="2500" dirty="0"/>
            </a:br>
            <a:r>
              <a:rPr lang="fr-FR" sz="2500" dirty="0"/>
              <a:t>Encourager les politiques de développement durable et les accords internationaux.</a:t>
            </a:r>
          </a:p>
          <a:p>
            <a:pPr marL="0" indent="0">
              <a:buNone/>
            </a:pPr>
            <a:r>
              <a:rPr lang="fr-FR" sz="2500" b="1" dirty="0"/>
              <a:t>Innovation Technologique</a:t>
            </a:r>
            <a:br>
              <a:rPr lang="fr-FR" sz="2500" dirty="0"/>
            </a:br>
            <a:r>
              <a:rPr lang="fr-FR" sz="2500" dirty="0"/>
              <a:t>Développer des technologies propres et durables.</a:t>
            </a:r>
            <a:br>
              <a:rPr lang="fr-FR" sz="2500" dirty="0"/>
            </a:br>
            <a:r>
              <a:rPr lang="fr-FR" sz="2500" dirty="0"/>
              <a:t>Investir dans la recherche et le développement pour trouver des solutions aux problèmes environnementaux.</a:t>
            </a:r>
          </a:p>
          <a:p>
            <a:pPr marL="0" indent="0">
              <a:buNone/>
            </a:pPr>
            <a:r>
              <a:rPr lang="fr-FR" sz="2500" b="1" dirty="0"/>
              <a:t>Économie Circulaire</a:t>
            </a:r>
            <a:br>
              <a:rPr lang="fr-FR" sz="2500" dirty="0"/>
            </a:br>
            <a:r>
              <a:rPr lang="fr-FR" sz="2500" dirty="0"/>
              <a:t>Promouvoir des modèles économiques qui minimisent les déchets et maximisent la réutilisation des ressources.</a:t>
            </a:r>
            <a:br>
              <a:rPr lang="fr-FR" sz="2500" dirty="0"/>
            </a:br>
            <a:r>
              <a:rPr lang="fr-FR" sz="2500" dirty="0"/>
              <a:t>Encourager le recyclage, la réutilisation et la réduction des déchets.</a:t>
            </a:r>
          </a:p>
          <a:p>
            <a:pPr marL="0" indent="0">
              <a:buNone/>
            </a:pPr>
            <a:r>
              <a:rPr lang="fr-FR" sz="2500" b="1" dirty="0"/>
              <a:t>Gestion Durable des Ressources</a:t>
            </a:r>
            <a:br>
              <a:rPr lang="fr-FR" sz="2500" dirty="0"/>
            </a:br>
            <a:r>
              <a:rPr lang="fr-FR" sz="2500" dirty="0"/>
              <a:t>Adopter des pratiques agricoles et forestières durables.</a:t>
            </a:r>
            <a:br>
              <a:rPr lang="fr-FR" sz="2500" dirty="0"/>
            </a:br>
            <a:r>
              <a:rPr lang="fr-FR" sz="2500" dirty="0"/>
              <a:t>Gérer les ressources en eau de manière efficace et équitable.</a:t>
            </a:r>
          </a:p>
          <a:p>
            <a:pPr marL="0" indent="0">
              <a:buNone/>
            </a:pPr>
            <a:r>
              <a:rPr lang="fr-FR" sz="2500" b="1" dirty="0"/>
              <a:t>Participation et Engagement des Parties Prenantes</a:t>
            </a:r>
            <a:br>
              <a:rPr lang="fr-FR" sz="2500" dirty="0"/>
            </a:br>
            <a:r>
              <a:rPr lang="fr-FR" sz="2500" dirty="0"/>
              <a:t>Impliquer les communautés locales, les entreprises, les gouvernements et les organisations non gouvernementales dans les efforts de conservation.</a:t>
            </a:r>
            <a:br>
              <a:rPr lang="fr-FR" sz="2500" dirty="0"/>
            </a:br>
            <a:r>
              <a:rPr lang="fr-FR" sz="2500" dirty="0"/>
              <a:t>Encourager la collaboration et le partenariat pour une action environnementale collective.</a:t>
            </a:r>
          </a:p>
        </p:txBody>
      </p:sp>
    </p:spTree>
    <p:extLst>
      <p:ext uri="{BB962C8B-B14F-4D97-AF65-F5344CB8AC3E}">
        <p14:creationId xmlns:p14="http://schemas.microsoft.com/office/powerpoint/2010/main" val="3582746663"/>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800" dirty="0"/>
              <a:t>Des </a:t>
            </a:r>
            <a:r>
              <a:rPr lang="fr-FR" sz="2800" b="1" dirty="0"/>
              <a:t>outils et méthodologies </a:t>
            </a:r>
            <a:r>
              <a:rPr lang="fr-FR" sz="2800" dirty="0"/>
              <a:t>sont essentiels</a:t>
            </a:r>
          </a:p>
          <a:p>
            <a:pPr marL="0" indent="0">
              <a:buNone/>
            </a:pPr>
            <a:r>
              <a:rPr lang="fr-FR" sz="2800" dirty="0"/>
              <a:t>…pour guider</a:t>
            </a:r>
            <a:r>
              <a:rPr lang="fr-FR" sz="2800" b="1" dirty="0"/>
              <a:t> les concepteurs et les entreprises</a:t>
            </a:r>
          </a:p>
          <a:p>
            <a:pPr marL="0" indent="0">
              <a:buNone/>
            </a:pPr>
            <a:r>
              <a:rPr lang="fr-FR" sz="2800" dirty="0"/>
              <a:t>…vers des pratiques plus</a:t>
            </a:r>
            <a:r>
              <a:rPr lang="fr-FR" sz="2800" b="1" dirty="0"/>
              <a:t> durables et responsables</a:t>
            </a:r>
            <a:r>
              <a:rPr lang="fr-FR" sz="2800" dirty="0"/>
              <a:t>.</a:t>
            </a:r>
          </a:p>
        </p:txBody>
      </p:sp>
    </p:spTree>
    <p:extLst>
      <p:ext uri="{BB962C8B-B14F-4D97-AF65-F5344CB8AC3E}">
        <p14:creationId xmlns:p14="http://schemas.microsoft.com/office/powerpoint/2010/main" val="2549423756"/>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effectLst/>
              </a:rPr>
              <a:t>i. Définition</a:t>
            </a:r>
            <a:endParaRPr lang="fr-FR" sz="2400" b="1" dirty="0"/>
          </a:p>
          <a:p>
            <a:pPr marL="0" indent="0">
              <a:buNone/>
            </a:pPr>
            <a:r>
              <a:rPr lang="fr-FR" sz="2400" dirty="0">
                <a:effectLst/>
              </a:rPr>
              <a:t>L'empreinte environnementale désigne </a:t>
            </a:r>
            <a:r>
              <a:rPr lang="fr-FR" sz="2400" b="1" dirty="0">
                <a:effectLst/>
              </a:rPr>
              <a:t>l'impact</a:t>
            </a:r>
            <a:r>
              <a:rPr lang="fr-FR" sz="2400" dirty="0">
                <a:effectLst/>
              </a:rPr>
              <a:t> des activités humaines sur l'environnement. </a:t>
            </a:r>
          </a:p>
          <a:p>
            <a:pPr marL="0" indent="0">
              <a:buNone/>
            </a:pPr>
            <a:r>
              <a:rPr lang="fr-FR" sz="2400" dirty="0">
                <a:effectLst/>
              </a:rPr>
              <a:t>Elle </a:t>
            </a:r>
            <a:r>
              <a:rPr lang="fr-FR" sz="2400" b="1" dirty="0">
                <a:effectLst/>
              </a:rPr>
              <a:t>mesure</a:t>
            </a:r>
            <a:r>
              <a:rPr lang="fr-FR" sz="2400" dirty="0">
                <a:effectLst/>
              </a:rPr>
              <a:t> la quantité de ressources naturelles consommées et la quantité de déchets et de polluants générés par ces activités.</a:t>
            </a:r>
          </a:p>
          <a:p>
            <a:pPr marL="0" indent="0">
              <a:buNone/>
            </a:pPr>
            <a:r>
              <a:rPr lang="fr-FR" sz="2400" dirty="0">
                <a:effectLst/>
              </a:rPr>
              <a:t>Cette empreinte permet d'évaluer la </a:t>
            </a:r>
            <a:r>
              <a:rPr lang="fr-FR" sz="2400" b="1" dirty="0">
                <a:effectLst/>
              </a:rPr>
              <a:t>durabilité</a:t>
            </a:r>
            <a:r>
              <a:rPr lang="fr-FR" sz="2400" dirty="0">
                <a:effectLst/>
              </a:rPr>
              <a:t> de nos modes de vie et de production.</a:t>
            </a:r>
            <a:endParaRPr lang="fr-FR" sz="2400" dirty="0"/>
          </a:p>
        </p:txBody>
      </p:sp>
    </p:spTree>
    <p:extLst>
      <p:ext uri="{BB962C8B-B14F-4D97-AF65-F5344CB8AC3E}">
        <p14:creationId xmlns:p14="http://schemas.microsoft.com/office/powerpoint/2010/main" val="2849870462"/>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92500" lnSpcReduction="10000"/>
          </a:bodyPr>
          <a:lstStyle/>
          <a:p>
            <a:pPr marL="0" indent="0">
              <a:buNone/>
            </a:pPr>
            <a:r>
              <a:rPr lang="fr-FR" sz="2400" b="1" dirty="0">
                <a:effectLst/>
              </a:rPr>
              <a:t>ii. Différents types d’empreinte </a:t>
            </a:r>
            <a:endParaRPr lang="fr-FR" sz="2400" b="1" dirty="0"/>
          </a:p>
          <a:p>
            <a:pPr marL="0" indent="0">
              <a:buNone/>
            </a:pPr>
            <a:r>
              <a:rPr lang="fr-FR" sz="2400" b="1" dirty="0">
                <a:effectLst/>
              </a:rPr>
              <a:t>Empreinte Carbone</a:t>
            </a:r>
            <a:br>
              <a:rPr lang="fr-FR" sz="2400" dirty="0">
                <a:effectLst/>
              </a:rPr>
            </a:br>
            <a:r>
              <a:rPr lang="fr-FR" sz="2400" dirty="0">
                <a:effectLst/>
              </a:rPr>
              <a:t>Définition : Mesure des émissions de gaz à effet de serre (GES), principalement le dioxyde de carbone (CO2), générées par les activités humaines.</a:t>
            </a:r>
            <a:br>
              <a:rPr lang="fr-FR" sz="2400" dirty="0">
                <a:effectLst/>
              </a:rPr>
            </a:br>
            <a:r>
              <a:rPr lang="fr-FR" sz="2400" dirty="0">
                <a:effectLst/>
              </a:rPr>
              <a:t>Exemple : Utilisation de combustibles fossiles, déforestation, transport.</a:t>
            </a:r>
          </a:p>
          <a:p>
            <a:pPr marL="0" indent="0">
              <a:buNone/>
            </a:pPr>
            <a:r>
              <a:rPr lang="fr-FR" sz="2400" b="1" dirty="0">
                <a:effectLst/>
              </a:rPr>
              <a:t>Empreinte Écologique</a:t>
            </a:r>
            <a:br>
              <a:rPr lang="fr-FR" sz="2400" dirty="0">
                <a:effectLst/>
              </a:rPr>
            </a:br>
            <a:r>
              <a:rPr lang="fr-FR" sz="2400" dirty="0">
                <a:effectLst/>
              </a:rPr>
              <a:t>Définition : Évalue la surface terrestre et maritime nécessaire pour fournir les ressources que consomme une population et pour absorber les déchets qu'elle produit.</a:t>
            </a:r>
            <a:br>
              <a:rPr lang="fr-FR" sz="2400" dirty="0">
                <a:effectLst/>
              </a:rPr>
            </a:br>
            <a:r>
              <a:rPr lang="fr-FR" sz="2400" dirty="0">
                <a:effectLst/>
              </a:rPr>
              <a:t>Exemple : Consommation de nourriture, utilisation de matériaux, énergie nécessaire pour les infrastructures.</a:t>
            </a:r>
          </a:p>
          <a:p>
            <a:pPr marL="0" indent="0">
              <a:buNone/>
            </a:pPr>
            <a:r>
              <a:rPr lang="fr-FR" sz="2400" b="1" dirty="0">
                <a:effectLst/>
              </a:rPr>
              <a:t>Empreinte Hydrique</a:t>
            </a:r>
            <a:br>
              <a:rPr lang="fr-FR" sz="2400" dirty="0">
                <a:effectLst/>
              </a:rPr>
            </a:br>
            <a:r>
              <a:rPr lang="fr-FR" sz="2400" dirty="0">
                <a:effectLst/>
              </a:rPr>
              <a:t>Définition : Quantifie la quantité d'eau douce utilisée directement et indirectement par les activités humaines.</a:t>
            </a:r>
            <a:br>
              <a:rPr lang="fr-FR" sz="2400" dirty="0">
                <a:effectLst/>
              </a:rPr>
            </a:br>
            <a:r>
              <a:rPr lang="fr-FR" sz="2400" dirty="0">
                <a:effectLst/>
              </a:rPr>
              <a:t>Exemple : Agriculture, industrie, usage domestique.</a:t>
            </a:r>
          </a:p>
          <a:p>
            <a:pPr marL="0" indent="0">
              <a:buNone/>
            </a:pPr>
            <a:r>
              <a:rPr lang="fr-FR" sz="2400" b="1" dirty="0">
                <a:effectLst/>
              </a:rPr>
              <a:t>Empreinte Matérielle</a:t>
            </a:r>
            <a:br>
              <a:rPr lang="fr-FR" sz="2400" dirty="0">
                <a:effectLst/>
              </a:rPr>
            </a:br>
            <a:r>
              <a:rPr lang="fr-FR" sz="2400" dirty="0">
                <a:effectLst/>
              </a:rPr>
              <a:t>Définition : Mesure la quantité totale de matériaux extraits de la nature pour satisfaire la demande humaine.</a:t>
            </a:r>
            <a:br>
              <a:rPr lang="fr-FR" sz="2400" dirty="0">
                <a:effectLst/>
              </a:rPr>
            </a:br>
            <a:r>
              <a:rPr lang="fr-FR" sz="2400" dirty="0">
                <a:effectLst/>
              </a:rPr>
              <a:t>Exemple : Extraction de minerais, exploitation forestière, construction.</a:t>
            </a:r>
          </a:p>
          <a:p>
            <a:pPr marL="0" indent="0">
              <a:buNone/>
            </a:pPr>
            <a:r>
              <a:rPr lang="fr-FR" sz="2400" b="1" dirty="0">
                <a:effectLst/>
              </a:rPr>
              <a:t>Empreinte Territoriale</a:t>
            </a:r>
            <a:br>
              <a:rPr lang="fr-FR" sz="2400" dirty="0">
                <a:effectLst/>
              </a:rPr>
            </a:br>
            <a:r>
              <a:rPr lang="fr-FR" sz="2400" dirty="0">
                <a:effectLst/>
              </a:rPr>
              <a:t>Définition : Estime l'impact de l'occupation des terres pour les activités humaines, notamment l'agriculture, l'urbanisation et les infrastructures.</a:t>
            </a:r>
            <a:br>
              <a:rPr lang="fr-FR" sz="2400" dirty="0">
                <a:effectLst/>
              </a:rPr>
            </a:br>
            <a:r>
              <a:rPr lang="fr-FR" sz="2400" dirty="0">
                <a:effectLst/>
              </a:rPr>
              <a:t>Exemple : Conversion des forêts en terres agricoles, construction de routes et de bâtiments.</a:t>
            </a:r>
            <a:endParaRPr lang="fr-FR" sz="2400" dirty="0"/>
          </a:p>
        </p:txBody>
      </p:sp>
    </p:spTree>
    <p:extLst>
      <p:ext uri="{BB962C8B-B14F-4D97-AF65-F5344CB8AC3E}">
        <p14:creationId xmlns:p14="http://schemas.microsoft.com/office/powerpoint/2010/main" val="400372462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940FF-847F-4F5F-CFCF-145E803996EF}"/>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33C31482-3ECE-8607-42E7-434D6C13AEA0}"/>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742950" indent="-742950">
              <a:buAutoNum type="arabicPeriod"/>
            </a:pPr>
            <a:r>
              <a:rPr lang="fr-FR" dirty="0"/>
              <a:t>Introduction à l’UX</a:t>
            </a:r>
          </a:p>
        </p:txBody>
      </p:sp>
      <p:sp>
        <p:nvSpPr>
          <p:cNvPr id="181" name="Ingénieurie des besoins &amp; Analyse de l’existant">
            <a:extLst>
              <a:ext uri="{FF2B5EF4-FFF2-40B4-BE49-F238E27FC236}">
                <a16:creationId xmlns:a16="http://schemas.microsoft.com/office/drawing/2014/main" id="{98D9FE12-020B-3936-AC9F-B402421D1F72}"/>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34201BB8-C4E3-CEC4-AD0E-913D6F0FFB79}"/>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5400" dirty="0">
                <a:solidFill>
                  <a:schemeClr val="tx2"/>
                </a:solidFill>
              </a:rPr>
              <a:t>Les tests utilisateurs</a:t>
            </a:r>
          </a:p>
          <a:p>
            <a:pPr marL="0" indent="0">
              <a:buNone/>
            </a:pPr>
            <a:r>
              <a:rPr lang="fr-FR" sz="5400" dirty="0">
                <a:solidFill>
                  <a:schemeClr val="tx2"/>
                </a:solidFill>
              </a:rPr>
              <a:t>comme le « </a:t>
            </a:r>
            <a:r>
              <a:rPr lang="fr-FR" sz="5400" dirty="0" err="1">
                <a:solidFill>
                  <a:schemeClr val="tx2"/>
                </a:solidFill>
              </a:rPr>
              <a:t>eyetracking</a:t>
            </a:r>
            <a:r>
              <a:rPr lang="fr-FR" sz="5400" dirty="0">
                <a:solidFill>
                  <a:schemeClr val="tx2"/>
                </a:solidFill>
              </a:rPr>
              <a:t> »</a:t>
            </a:r>
          </a:p>
          <a:p>
            <a:pPr marL="0" indent="0">
              <a:buNone/>
            </a:pPr>
            <a:r>
              <a:rPr lang="fr-FR" sz="5400" dirty="0">
                <a:solidFill>
                  <a:schemeClr val="tx2"/>
                </a:solidFill>
              </a:rPr>
              <a:t>démontrent </a:t>
            </a:r>
          </a:p>
          <a:p>
            <a:pPr marL="0" indent="0">
              <a:buNone/>
            </a:pPr>
            <a:r>
              <a:rPr lang="fr-FR" sz="5400" dirty="0">
                <a:solidFill>
                  <a:schemeClr val="tx2"/>
                </a:solidFill>
              </a:rPr>
              <a:t>des comportements</a:t>
            </a:r>
          </a:p>
          <a:p>
            <a:pPr marL="0" indent="0">
              <a:buNone/>
            </a:pPr>
            <a:r>
              <a:rPr lang="fr-FR" sz="5400" dirty="0">
                <a:solidFill>
                  <a:schemeClr val="tx2"/>
                </a:solidFill>
              </a:rPr>
              <a:t>inattendus.</a:t>
            </a:r>
            <a:endParaRPr lang="fr-FR" sz="3200" dirty="0">
              <a:solidFill>
                <a:schemeClr val="tx2"/>
              </a:solidFill>
            </a:endParaRPr>
          </a:p>
        </p:txBody>
      </p:sp>
      <p:pic>
        <p:nvPicPr>
          <p:cNvPr id="2050" name="Picture 2" descr="La puissance des Heatmaps pour votre expérience utilisateur | Digital Cover">
            <a:extLst>
              <a:ext uri="{FF2B5EF4-FFF2-40B4-BE49-F238E27FC236}">
                <a16:creationId xmlns:a16="http://schemas.microsoft.com/office/drawing/2014/main" id="{38569F2D-3306-70AB-2873-497D272098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76837" y="4151423"/>
            <a:ext cx="11800661" cy="78528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2288810"/>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2.1.3. Performance environnementale, concepts clés : L’empreinte environnementale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lnSpcReduction="10000"/>
          </a:bodyPr>
          <a:lstStyle/>
          <a:p>
            <a:pPr marL="0" indent="0">
              <a:buNone/>
            </a:pPr>
            <a:r>
              <a:rPr lang="fr-FR" sz="2400" b="1" dirty="0">
                <a:effectLst/>
              </a:rPr>
              <a:t>iii. Valeurs clés</a:t>
            </a:r>
            <a:endParaRPr lang="fr-FR" sz="2400" b="1" dirty="0"/>
          </a:p>
          <a:p>
            <a:pPr marL="0" indent="0">
              <a:buNone/>
            </a:pPr>
            <a:r>
              <a:rPr lang="fr-FR" sz="2400" dirty="0"/>
              <a:t>Fake News : </a:t>
            </a:r>
            <a:r>
              <a:rPr lang="fr-FR" sz="2400" i="1" dirty="0"/>
              <a:t>« Le réchauffement climatique est un phénomène naturel, l'homme n'y est pour rien. »</a:t>
            </a:r>
            <a:br>
              <a:rPr lang="fr-FR" sz="2400" dirty="0"/>
            </a:br>
            <a:r>
              <a:rPr lang="fr-FR" sz="2400" dirty="0"/>
              <a:t>Réalité : 97% des scientifiques climatiques s'accordent à dire que les activités humaines sont la principale cause du réchauffement climatique depuis le milieu du 20ème siècle (Source : IPCC).</a:t>
            </a:r>
          </a:p>
          <a:p>
            <a:pPr marL="0" indent="0">
              <a:buNone/>
            </a:pPr>
            <a:r>
              <a:rPr lang="fr-FR" sz="2400" dirty="0"/>
              <a:t>Fake News : </a:t>
            </a:r>
            <a:r>
              <a:rPr lang="fr-FR" sz="2400" i="1" dirty="0"/>
              <a:t>« Les énergies renouvelables ne sont pas fiables et ne peuvent pas remplacer les combustibles fossiles. »</a:t>
            </a:r>
            <a:br>
              <a:rPr lang="fr-FR" sz="2400" dirty="0"/>
            </a:br>
            <a:r>
              <a:rPr lang="fr-FR" sz="2400" dirty="0"/>
              <a:t>Réalité : Les technologies des énergies renouvelables ont considérablement progressé. Selon l'Agence Internationale de l'Énergie, les énergies renouvelables pourraient répondre à 70% des besoins en électricité d'ici 2050.</a:t>
            </a:r>
          </a:p>
          <a:p>
            <a:pPr marL="0" indent="0">
              <a:buNone/>
            </a:pPr>
            <a:r>
              <a:rPr lang="fr-FR" sz="2400" dirty="0"/>
              <a:t>Fake News : </a:t>
            </a:r>
            <a:r>
              <a:rPr lang="fr-FR" sz="2400" i="1" dirty="0"/>
              <a:t>« Recycler n'a pas d'impact significatif sur l'environnement. »</a:t>
            </a:r>
            <a:br>
              <a:rPr lang="fr-FR" sz="2400" dirty="0"/>
            </a:br>
            <a:r>
              <a:rPr lang="fr-FR" sz="2400" dirty="0"/>
              <a:t>Réalité : Le recyclage permet de réduire les déchets, de conserver les ressources naturelles et de diminuer les émissions de GES. Par exemple, recycler une tonne de papier économise 17 arbres et 7 000 gallons d'eau (Source : EPA).</a:t>
            </a:r>
          </a:p>
          <a:p>
            <a:pPr marL="0" indent="0">
              <a:buNone/>
            </a:pPr>
            <a:r>
              <a:rPr lang="fr-FR" sz="2400" dirty="0"/>
              <a:t>Fake News : </a:t>
            </a:r>
            <a:r>
              <a:rPr lang="fr-FR" sz="2400" i="1" dirty="0"/>
              <a:t> « La pollution plastique dans les océans n'est pas si grave. »</a:t>
            </a:r>
            <a:br>
              <a:rPr lang="fr-FR" sz="2400" dirty="0"/>
            </a:br>
            <a:r>
              <a:rPr lang="fr-FR" sz="2400" dirty="0"/>
              <a:t>Réalité : Chaque année, environ 8 millions de tonnes de plastique se retrouvent dans les océans, affectant la faune marine et les écosystèmes (Source : National Geographic).</a:t>
            </a:r>
          </a:p>
          <a:p>
            <a:pPr marL="0" indent="0">
              <a:buNone/>
            </a:pPr>
            <a:r>
              <a:rPr lang="fr-FR" sz="2400" dirty="0"/>
              <a:t>Fake News :</a:t>
            </a:r>
            <a:r>
              <a:rPr lang="fr-FR" sz="2400" i="1" dirty="0"/>
              <a:t> « La consommation d'eau douce n'est pas un problème majeur. »</a:t>
            </a:r>
            <a:br>
              <a:rPr lang="fr-FR" sz="2400" dirty="0"/>
            </a:br>
            <a:r>
              <a:rPr lang="fr-FR" sz="2400" dirty="0"/>
              <a:t>Réalité : 1,2 milliard de personnes vivent dans des zones de pénurie d'eau, et cette situation pourrait s'aggraver avec le changement climatique et la croissance démographique (Source : ONU).</a:t>
            </a:r>
          </a:p>
        </p:txBody>
      </p:sp>
    </p:spTree>
    <p:extLst>
      <p:ext uri="{BB962C8B-B14F-4D97-AF65-F5344CB8AC3E}">
        <p14:creationId xmlns:p14="http://schemas.microsoft.com/office/powerpoint/2010/main" val="3192607099"/>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498" y="5146749"/>
            <a:ext cx="21971004" cy="4648200"/>
          </a:xfrm>
        </p:spPr>
        <p:txBody>
          <a:bodyPr>
            <a:normAutofit fontScale="90000"/>
          </a:bodyPr>
          <a:lstStyle/>
          <a:p>
            <a:r>
              <a:rPr lang="fr-FR" u="sng" dirty="0">
                <a:effectLst/>
              </a:rPr>
              <a:t>TP1 classe inversée par petit groupe : </a:t>
            </a:r>
            <a:r>
              <a:rPr lang="fr-FR" dirty="0">
                <a:effectLst/>
              </a:rPr>
              <a:t>Rédiger un essai</a:t>
            </a:r>
            <a:br>
              <a:rPr lang="fr-FR" dirty="0">
                <a:effectLst/>
              </a:rPr>
            </a:br>
            <a:r>
              <a:rPr lang="fr-FR" dirty="0">
                <a:effectLst/>
              </a:rPr>
              <a:t>Sur un sujet de ce cours qui vous tiens à cœur</a:t>
            </a:r>
            <a:br>
              <a:rPr lang="fr-FR" dirty="0">
                <a:effectLst/>
              </a:rPr>
            </a:br>
            <a:r>
              <a:rPr lang="fr-FR" dirty="0">
                <a:effectLst/>
              </a:rPr>
              <a:t>Le présenter</a:t>
            </a:r>
            <a:endParaRPr lang="fr-FR" dirty="0"/>
          </a:p>
        </p:txBody>
      </p:sp>
    </p:spTree>
    <p:extLst>
      <p:ext uri="{BB962C8B-B14F-4D97-AF65-F5344CB8AC3E}">
        <p14:creationId xmlns:p14="http://schemas.microsoft.com/office/powerpoint/2010/main" val="719317063"/>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Le 25.07.2024 à 9h15</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Programme QCM</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40000" lnSpcReduction="20000"/>
          </a:bodyPr>
          <a:lstStyle/>
          <a:p>
            <a:r>
              <a:rPr lang="fr-FR" sz="4000" dirty="0"/>
              <a:t>Porte sur ce qui a été vu lors des 3 modules :</a:t>
            </a:r>
          </a:p>
          <a:p>
            <a:pPr marL="1200150" lvl="1" indent="-742950">
              <a:buFont typeface="+mj-lt"/>
              <a:buAutoNum type="arabicPeriod"/>
            </a:pPr>
            <a:r>
              <a:rPr lang="fr-FR" dirty="0"/>
              <a:t>Ingénierie du besoin et analyse de l’existant</a:t>
            </a:r>
          </a:p>
          <a:p>
            <a:pPr lvl="2"/>
            <a:r>
              <a:rPr lang="fr-FR" dirty="0"/>
              <a:t>Interviews des parties prenantes</a:t>
            </a:r>
          </a:p>
          <a:p>
            <a:pPr lvl="2"/>
            <a:r>
              <a:rPr lang="fr-FR" dirty="0"/>
              <a:t>Définition et différences JAD / DBWA</a:t>
            </a:r>
          </a:p>
          <a:p>
            <a:pPr lvl="2"/>
            <a:r>
              <a:rPr lang="fr-FR" dirty="0"/>
              <a:t>Notions d’UML (entité, cardinalité, MD)</a:t>
            </a:r>
          </a:p>
          <a:p>
            <a:pPr lvl="2"/>
            <a:r>
              <a:rPr lang="fr-FR" dirty="0"/>
              <a:t>MOA/MOE + bases de la méthode Agile (Product </a:t>
            </a:r>
            <a:r>
              <a:rPr lang="fr-FR" dirty="0" err="1"/>
              <a:t>Owner</a:t>
            </a:r>
            <a:r>
              <a:rPr lang="fr-FR" dirty="0"/>
              <a:t>, </a:t>
            </a:r>
            <a:r>
              <a:rPr lang="fr-FR" dirty="0" err="1"/>
              <a:t>ScrumMaster</a:t>
            </a:r>
            <a:r>
              <a:rPr lang="fr-FR" dirty="0"/>
              <a:t>, KANBAN, Sprint, Daily meeting, Poker planning, </a:t>
            </a:r>
            <a:r>
              <a:rPr lang="fr-FR" dirty="0" err="1"/>
              <a:t>retrospective</a:t>
            </a:r>
            <a:r>
              <a:rPr lang="fr-FR" dirty="0"/>
              <a:t> </a:t>
            </a:r>
            <a:r>
              <a:rPr lang="fr-FR" dirty="0">
                <a:hlinkClick r:id="rId2"/>
              </a:rPr>
              <a:t>https://je-code.com/support-de-cours/agile.pdf</a:t>
            </a:r>
            <a:r>
              <a:rPr lang="fr-FR" dirty="0"/>
              <a:t>)</a:t>
            </a:r>
          </a:p>
          <a:p>
            <a:pPr lvl="2"/>
            <a:r>
              <a:rPr lang="fr-FR" dirty="0"/>
              <a:t>Bases de GIT (clone, </a:t>
            </a:r>
            <a:r>
              <a:rPr lang="fr-FR" dirty="0" err="1"/>
              <a:t>add</a:t>
            </a:r>
            <a:r>
              <a:rPr lang="fr-FR" dirty="0"/>
              <a:t>, commit, push </a:t>
            </a:r>
            <a:r>
              <a:rPr lang="fr-FR" dirty="0">
                <a:hlinkClick r:id="rId3"/>
              </a:rPr>
              <a:t>https://je-code.com/support-de-cours/web-avance-git.pdf</a:t>
            </a:r>
            <a:r>
              <a:rPr lang="fr-FR" dirty="0"/>
              <a:t>)</a:t>
            </a:r>
          </a:p>
          <a:p>
            <a:pPr lvl="2"/>
            <a:r>
              <a:rPr lang="fr-FR" dirty="0"/>
              <a:t>Base du WEB et du HTML </a:t>
            </a:r>
            <a:r>
              <a:rPr lang="fr-FR" dirty="0">
                <a:hlinkClick r:id="rId4"/>
              </a:rPr>
              <a:t>https://je-code.com/support-de-cours/web_1-web.pdf</a:t>
            </a:r>
            <a:r>
              <a:rPr lang="fr-FR" dirty="0"/>
              <a:t> et </a:t>
            </a:r>
            <a:r>
              <a:rPr lang="fr-FR" dirty="0">
                <a:hlinkClick r:id="rId5"/>
              </a:rPr>
              <a:t>https://je-code.com/support-de-cours/web_2-html.pdf</a:t>
            </a:r>
            <a:r>
              <a:rPr lang="fr-FR" dirty="0"/>
              <a:t> jusqu’au formulaire (non </a:t>
            </a:r>
            <a:r>
              <a:rPr lang="fr-FR" dirty="0" err="1"/>
              <a:t>inclu</a:t>
            </a:r>
            <a:r>
              <a:rPr lang="fr-FR" dirty="0"/>
              <a:t>)</a:t>
            </a:r>
          </a:p>
          <a:p>
            <a:pPr lvl="2"/>
            <a:r>
              <a:rPr lang="fr-FR" dirty="0"/>
              <a:t>Panorama de l’informatique (sur votre espace 360 de ce cours)</a:t>
            </a:r>
          </a:p>
          <a:p>
            <a:pPr marL="1200150" lvl="1" indent="-742950">
              <a:buFont typeface="+mj-lt"/>
              <a:buAutoNum type="arabicPeriod"/>
            </a:pPr>
            <a:r>
              <a:rPr lang="fr-FR" dirty="0"/>
              <a:t>Sécurité des informations et des échanges via le digital</a:t>
            </a:r>
          </a:p>
          <a:p>
            <a:pPr marL="1200150" lvl="1" indent="-742950">
              <a:buFont typeface="+mj-lt"/>
              <a:buAutoNum type="arabicPeriod"/>
            </a:pPr>
            <a:r>
              <a:rPr lang="fr-FR" dirty="0"/>
              <a:t>Eco-conception &amp; conception responsable service numériques</a:t>
            </a:r>
          </a:p>
          <a:p>
            <a:pPr lvl="1"/>
            <a:endParaRPr lang="fr-FR" dirty="0"/>
          </a:p>
        </p:txBody>
      </p:sp>
    </p:spTree>
    <p:extLst>
      <p:ext uri="{BB962C8B-B14F-4D97-AF65-F5344CB8AC3E}">
        <p14:creationId xmlns:p14="http://schemas.microsoft.com/office/powerpoint/2010/main" val="139475624"/>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Le 25.07.2024 à 9h15</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Programme QCM</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r>
              <a:rPr lang="fr-FR" sz="4000" dirty="0"/>
              <a:t>Porte sur ce qui a été vu lors des 3 modules :</a:t>
            </a:r>
          </a:p>
          <a:p>
            <a:pPr marL="1200150" lvl="1" indent="-742950">
              <a:buFont typeface="+mj-lt"/>
              <a:buAutoNum type="arabicPeriod"/>
            </a:pPr>
            <a:r>
              <a:rPr lang="fr-FR" dirty="0"/>
              <a:t>Ingénierie du besoin et analyse de l’existant</a:t>
            </a:r>
          </a:p>
          <a:p>
            <a:pPr marL="1200150" lvl="1" indent="-742950">
              <a:buFont typeface="+mj-lt"/>
              <a:buAutoNum type="arabicPeriod"/>
            </a:pPr>
            <a:r>
              <a:rPr lang="fr-FR" dirty="0"/>
              <a:t>Sécurité des informations et des échanges via le digital</a:t>
            </a:r>
          </a:p>
          <a:p>
            <a:pPr lvl="2"/>
            <a:r>
              <a:rPr lang="fr-FR" dirty="0"/>
              <a:t>Définition SSI, </a:t>
            </a:r>
            <a:r>
              <a:rPr lang="fr-FR" dirty="0" err="1"/>
              <a:t>pentest</a:t>
            </a:r>
            <a:r>
              <a:rPr lang="fr-FR" dirty="0"/>
              <a:t>, CNIL, RGPD</a:t>
            </a:r>
          </a:p>
          <a:p>
            <a:pPr lvl="2"/>
            <a:r>
              <a:rPr lang="fr-FR" dirty="0"/>
              <a:t>Notions des types de données considérés comme « à caractère personnel »</a:t>
            </a:r>
          </a:p>
          <a:p>
            <a:pPr lvl="2"/>
            <a:r>
              <a:rPr lang="fr-FR" dirty="0"/>
              <a:t>Périmètre géographique légal du RGPD (schéma)</a:t>
            </a:r>
          </a:p>
          <a:p>
            <a:pPr lvl="2"/>
            <a:r>
              <a:rPr lang="fr-FR" dirty="0"/>
              <a:t>Mission du RT (Responsable de Traitement)</a:t>
            </a:r>
          </a:p>
          <a:p>
            <a:pPr lvl="2"/>
            <a:r>
              <a:rPr lang="fr-FR" dirty="0"/>
              <a:t>Définition simple et compréhension globale des 4 principales failles vues</a:t>
            </a:r>
          </a:p>
          <a:p>
            <a:pPr marL="1200150" lvl="1" indent="-742950">
              <a:buFont typeface="+mj-lt"/>
              <a:buAutoNum type="arabicPeriod"/>
            </a:pPr>
            <a:r>
              <a:rPr lang="fr-FR" dirty="0"/>
              <a:t>Eco-conception &amp; conception responsable service numériques</a:t>
            </a:r>
          </a:p>
          <a:p>
            <a:pPr lvl="1"/>
            <a:endParaRPr lang="fr-FR" dirty="0"/>
          </a:p>
        </p:txBody>
      </p:sp>
    </p:spTree>
    <p:extLst>
      <p:ext uri="{BB962C8B-B14F-4D97-AF65-F5344CB8AC3E}">
        <p14:creationId xmlns:p14="http://schemas.microsoft.com/office/powerpoint/2010/main" val="2217059558"/>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Le 25.07.2024 à 9h15</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Programme QCM</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r>
              <a:rPr lang="fr-FR" sz="4000" dirty="0"/>
              <a:t>Porte sur ce qui a été vu lors des 3 modules :</a:t>
            </a:r>
          </a:p>
          <a:p>
            <a:pPr marL="1200150" lvl="1" indent="-742950">
              <a:buFont typeface="+mj-lt"/>
              <a:buAutoNum type="arabicPeriod"/>
            </a:pPr>
            <a:r>
              <a:rPr lang="fr-FR" dirty="0"/>
              <a:t>Ingénierie du besoin et analyse de l’existant</a:t>
            </a:r>
          </a:p>
          <a:p>
            <a:pPr marL="1200150" lvl="1" indent="-742950">
              <a:buFont typeface="+mj-lt"/>
              <a:buAutoNum type="arabicPeriod"/>
            </a:pPr>
            <a:r>
              <a:rPr lang="fr-FR" dirty="0"/>
              <a:t>Sécurité des informations et des échanges via le digital</a:t>
            </a:r>
          </a:p>
          <a:p>
            <a:pPr marL="1200150" lvl="1" indent="-742950">
              <a:buFont typeface="+mj-lt"/>
              <a:buAutoNum type="arabicPeriod"/>
            </a:pPr>
            <a:r>
              <a:rPr lang="fr-FR" dirty="0"/>
              <a:t>Eco-conception &amp; conception responsable service numériques</a:t>
            </a:r>
          </a:p>
          <a:p>
            <a:pPr lvl="2"/>
            <a:r>
              <a:rPr lang="fr-FR" dirty="0"/>
              <a:t>Mission (simple) du GIEC et principaux arguments pro-climat / climatosceptiques </a:t>
            </a:r>
          </a:p>
          <a:p>
            <a:pPr lvl="2"/>
            <a:r>
              <a:rPr lang="fr-FR" dirty="0"/>
              <a:t>Définition développement durable, déroulé de RSE, ODD &amp; ACV</a:t>
            </a:r>
          </a:p>
        </p:txBody>
      </p:sp>
    </p:spTree>
    <p:extLst>
      <p:ext uri="{BB962C8B-B14F-4D97-AF65-F5344CB8AC3E}">
        <p14:creationId xmlns:p14="http://schemas.microsoft.com/office/powerpoint/2010/main" val="3977804006"/>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7500" lnSpcReduction="20000"/>
          </a:bodyPr>
          <a:lstStyle/>
          <a:p>
            <a:r>
              <a:rPr lang="fr-FR" dirty="0"/>
              <a:t>2.1.4. Performance environnementale, concepts clés : </a:t>
            </a:r>
            <a:r>
              <a:rPr lang="fr-FR" dirty="0">
                <a:effectLst/>
              </a:rPr>
              <a:t>L’écoconception et l’analyse de cycle de vie</a:t>
            </a:r>
            <a:endParaRPr lang="fr-FR" dirty="0"/>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514350" indent="-514350">
              <a:buAutoNum type="romanLcPeriod"/>
            </a:pPr>
            <a:r>
              <a:rPr lang="fr-FR" sz="2400" b="1" dirty="0">
                <a:effectLst/>
              </a:rPr>
              <a:t>Définition</a:t>
            </a:r>
          </a:p>
          <a:p>
            <a:pPr marL="0" indent="0">
              <a:buNone/>
            </a:pPr>
            <a:r>
              <a:rPr lang="fr-FR" sz="3600" b="1" dirty="0">
                <a:effectLst/>
              </a:rPr>
              <a:t>Écoconception</a:t>
            </a:r>
          </a:p>
          <a:p>
            <a:pPr marL="0" indent="0">
              <a:buNone/>
            </a:pPr>
            <a:r>
              <a:rPr lang="fr-FR" sz="2400" dirty="0">
                <a:effectLst/>
              </a:rPr>
              <a:t>Processus de conception de produits ou de services qui prend en compte leur impact environnemental tout au long de leur cycle de vie, afin de réduire cet impact. L'objectif est de minimiser l'utilisation de ressources et la production de déchets et de polluants dès la phase de conception.</a:t>
            </a:r>
          </a:p>
          <a:p>
            <a:pPr marL="0" indent="0">
              <a:buNone/>
            </a:pPr>
            <a:r>
              <a:rPr lang="fr-FR" sz="3600" b="1" dirty="0">
                <a:effectLst/>
              </a:rPr>
              <a:t>Analyse de Cycle de Vie (ACV)</a:t>
            </a:r>
          </a:p>
          <a:p>
            <a:pPr marL="0" indent="0">
              <a:buNone/>
            </a:pPr>
            <a:r>
              <a:rPr lang="fr-FR" sz="2400" dirty="0">
                <a:effectLst/>
              </a:rPr>
              <a:t>Méthodologie utilisée pour évaluer les impacts environnementaux d'un produit ou d'un service depuis l'extraction des matières premières jusqu'à la fin de vie (déchets ou recyclage). L'ACV comprend généralement les étapes suivantes :</a:t>
            </a:r>
          </a:p>
          <a:p>
            <a:pPr>
              <a:buFont typeface="+mj-lt"/>
              <a:buAutoNum type="arabicPeriod"/>
            </a:pPr>
            <a:r>
              <a:rPr lang="fr-FR" sz="2400" dirty="0">
                <a:effectLst/>
              </a:rPr>
              <a:t>Extraction et traitement des matières premières</a:t>
            </a:r>
          </a:p>
          <a:p>
            <a:pPr>
              <a:buFont typeface="+mj-lt"/>
              <a:buAutoNum type="arabicPeriod"/>
            </a:pPr>
            <a:r>
              <a:rPr lang="fr-FR" sz="2400" dirty="0">
                <a:effectLst/>
              </a:rPr>
              <a:t>Fabrication</a:t>
            </a:r>
            <a:endParaRPr lang="fr-FR" sz="2400" dirty="0"/>
          </a:p>
          <a:p>
            <a:pPr>
              <a:buFont typeface="+mj-lt"/>
              <a:buAutoNum type="arabicPeriod"/>
            </a:pPr>
            <a:r>
              <a:rPr lang="fr-FR" sz="2400" dirty="0">
                <a:effectLst/>
              </a:rPr>
              <a:t>Distribution</a:t>
            </a:r>
            <a:endParaRPr lang="fr-FR" sz="2400" dirty="0"/>
          </a:p>
          <a:p>
            <a:pPr>
              <a:buFont typeface="+mj-lt"/>
              <a:buAutoNum type="arabicPeriod"/>
            </a:pPr>
            <a:r>
              <a:rPr lang="fr-FR" sz="2400" dirty="0">
                <a:effectLst/>
              </a:rPr>
              <a:t>Utilisation</a:t>
            </a:r>
            <a:endParaRPr lang="fr-FR" sz="2400" dirty="0"/>
          </a:p>
          <a:p>
            <a:pPr>
              <a:buFont typeface="+mj-lt"/>
              <a:buAutoNum type="arabicPeriod"/>
            </a:pPr>
            <a:r>
              <a:rPr lang="fr-FR" sz="2400" dirty="0">
                <a:effectLst/>
              </a:rPr>
              <a:t>Fin de vie (recyclage ou élimination)</a:t>
            </a:r>
            <a:endParaRPr lang="fr-FR" sz="2400" dirty="0"/>
          </a:p>
        </p:txBody>
      </p:sp>
    </p:spTree>
    <p:extLst>
      <p:ext uri="{BB962C8B-B14F-4D97-AF65-F5344CB8AC3E}">
        <p14:creationId xmlns:p14="http://schemas.microsoft.com/office/powerpoint/2010/main" val="2007093366"/>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7500" lnSpcReduction="20000"/>
          </a:bodyPr>
          <a:lstStyle/>
          <a:p>
            <a:r>
              <a:rPr lang="fr-FR" dirty="0"/>
              <a:t>2.1.4. Performance environnementale, concepts clés : </a:t>
            </a:r>
            <a:r>
              <a:rPr lang="fr-FR" dirty="0">
                <a:effectLst/>
              </a:rPr>
              <a:t>L’écoconception et l’analyse de cycle de vie</a:t>
            </a:r>
            <a:endParaRPr lang="fr-FR" dirty="0"/>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70000" lnSpcReduction="20000"/>
          </a:bodyPr>
          <a:lstStyle/>
          <a:p>
            <a:pPr marL="0" indent="0">
              <a:buNone/>
            </a:pPr>
            <a:r>
              <a:rPr lang="fr-FR" sz="2400" b="1" dirty="0">
                <a:effectLst/>
              </a:rPr>
              <a:t>Ii. Illustration sur un produit de la vie courante: </a:t>
            </a:r>
            <a:r>
              <a:rPr lang="fr-FR" sz="2400" dirty="0">
                <a:effectLst/>
              </a:rPr>
              <a:t>Étapes de l'ACV d'un jean :</a:t>
            </a:r>
            <a:endParaRPr lang="fr-FR" sz="2400" b="1" dirty="0">
              <a:effectLst/>
            </a:endParaRPr>
          </a:p>
          <a:p>
            <a:pPr marL="0" indent="0">
              <a:buNone/>
            </a:pPr>
            <a:r>
              <a:rPr lang="fr-FR" sz="3600" b="1" dirty="0">
                <a:effectLst/>
              </a:rPr>
              <a:t>Extraction des Matières Premières</a:t>
            </a:r>
            <a:br>
              <a:rPr lang="fr-FR" sz="3600" dirty="0">
                <a:effectLst/>
              </a:rPr>
            </a:br>
            <a:r>
              <a:rPr lang="fr-FR" sz="3600" dirty="0">
                <a:effectLst/>
              </a:rPr>
              <a:t>Coton : Culture du coton (utilisation d'eau, pesticides).</a:t>
            </a:r>
            <a:br>
              <a:rPr lang="fr-FR" sz="3600" dirty="0">
                <a:effectLst/>
              </a:rPr>
            </a:br>
            <a:r>
              <a:rPr lang="fr-FR" sz="3600" dirty="0">
                <a:effectLst/>
              </a:rPr>
              <a:t>Teintures et produits chimiques : Extraction et production.</a:t>
            </a:r>
          </a:p>
          <a:p>
            <a:pPr marL="0" indent="0">
              <a:buNone/>
            </a:pPr>
            <a:r>
              <a:rPr lang="fr-FR" sz="3600" b="1" dirty="0">
                <a:effectLst/>
              </a:rPr>
              <a:t>Fabrication</a:t>
            </a:r>
            <a:br>
              <a:rPr lang="fr-FR" sz="3600" dirty="0">
                <a:effectLst/>
              </a:rPr>
            </a:br>
            <a:r>
              <a:rPr lang="fr-FR" sz="3600" dirty="0">
                <a:effectLst/>
              </a:rPr>
              <a:t>Filature : Transformation du coton en fil.</a:t>
            </a:r>
            <a:br>
              <a:rPr lang="fr-FR" sz="3600" dirty="0">
                <a:effectLst/>
              </a:rPr>
            </a:br>
            <a:r>
              <a:rPr lang="fr-FR" sz="3600" dirty="0">
                <a:effectLst/>
              </a:rPr>
              <a:t>Tissage : Création du tissu denim.</a:t>
            </a:r>
            <a:br>
              <a:rPr lang="fr-FR" sz="3600" dirty="0">
                <a:effectLst/>
              </a:rPr>
            </a:br>
            <a:r>
              <a:rPr lang="fr-FR" sz="3600" dirty="0">
                <a:effectLst/>
              </a:rPr>
              <a:t>Teinture et finition : Teinture du denim, traitement chimique.</a:t>
            </a:r>
          </a:p>
          <a:p>
            <a:pPr marL="0" indent="0">
              <a:buNone/>
            </a:pPr>
            <a:r>
              <a:rPr lang="fr-FR" sz="3600" b="1" dirty="0">
                <a:effectLst/>
              </a:rPr>
              <a:t>Distribution</a:t>
            </a:r>
            <a:br>
              <a:rPr lang="fr-FR" sz="3600" dirty="0">
                <a:effectLst/>
              </a:rPr>
            </a:br>
            <a:r>
              <a:rPr lang="fr-FR" sz="3600" dirty="0">
                <a:effectLst/>
              </a:rPr>
              <a:t>Transport : De l'usine aux points de vente (émissions de CO2).</a:t>
            </a:r>
          </a:p>
          <a:p>
            <a:pPr marL="0" indent="0">
              <a:buNone/>
            </a:pPr>
            <a:r>
              <a:rPr lang="fr-FR" sz="3600" b="1" dirty="0">
                <a:effectLst/>
              </a:rPr>
              <a:t>Utilisation</a:t>
            </a:r>
            <a:br>
              <a:rPr lang="fr-FR" sz="3600" dirty="0">
                <a:effectLst/>
              </a:rPr>
            </a:br>
            <a:r>
              <a:rPr lang="fr-FR" sz="3600" dirty="0">
                <a:effectLst/>
              </a:rPr>
              <a:t>Lavage et entretien : Consommation d'eau et d'énergie pour le lavage.</a:t>
            </a:r>
            <a:br>
              <a:rPr lang="fr-FR" sz="3600" dirty="0">
                <a:effectLst/>
              </a:rPr>
            </a:br>
            <a:r>
              <a:rPr lang="fr-FR" sz="3600" dirty="0">
                <a:effectLst/>
              </a:rPr>
              <a:t>Durée de vie : Usure et remplacement.</a:t>
            </a:r>
          </a:p>
          <a:p>
            <a:pPr marL="0" indent="0">
              <a:buNone/>
            </a:pPr>
            <a:r>
              <a:rPr lang="fr-FR" sz="3600" b="1" dirty="0">
                <a:effectLst/>
              </a:rPr>
              <a:t>Fin de Vie</a:t>
            </a:r>
            <a:br>
              <a:rPr lang="fr-FR" sz="3600" dirty="0">
                <a:effectLst/>
              </a:rPr>
            </a:br>
            <a:r>
              <a:rPr lang="fr-FR" sz="3600" dirty="0">
                <a:effectLst/>
              </a:rPr>
              <a:t>Recyclage : Récupération des matériaux (si possible).</a:t>
            </a:r>
            <a:br>
              <a:rPr lang="fr-FR" sz="3600" dirty="0">
                <a:effectLst/>
              </a:rPr>
            </a:br>
            <a:r>
              <a:rPr lang="fr-FR" sz="3600" dirty="0">
                <a:effectLst/>
              </a:rPr>
              <a:t>Élimination : Décharge ou incinération.</a:t>
            </a:r>
            <a:endParaRPr lang="fr-FR" sz="2400" dirty="0"/>
          </a:p>
        </p:txBody>
      </p:sp>
    </p:spTree>
    <p:extLst>
      <p:ext uri="{BB962C8B-B14F-4D97-AF65-F5344CB8AC3E}">
        <p14:creationId xmlns:p14="http://schemas.microsoft.com/office/powerpoint/2010/main" val="2025947573"/>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498" y="5146749"/>
            <a:ext cx="21971004" cy="7399670"/>
          </a:xfrm>
        </p:spPr>
        <p:txBody>
          <a:bodyPr>
            <a:normAutofit fontScale="90000"/>
          </a:bodyPr>
          <a:lstStyle/>
          <a:p>
            <a:r>
              <a:rPr lang="fr-FR" u="sng" dirty="0">
                <a:effectLst/>
              </a:rPr>
              <a:t>TP2 en classe entière:</a:t>
            </a:r>
            <a:br>
              <a:rPr lang="fr-FR" u="sng" dirty="0">
                <a:effectLst/>
              </a:rPr>
            </a:br>
            <a:br>
              <a:rPr lang="fr-FR" u="sng" dirty="0">
                <a:effectLst/>
              </a:rPr>
            </a:br>
            <a:r>
              <a:rPr lang="fr-FR" dirty="0">
                <a:effectLst/>
              </a:rPr>
              <a:t>Évaluer l'impact énergétique et l'éco-responsabilité d'une requête faite à une AI générative. </a:t>
            </a:r>
            <a:br>
              <a:rPr lang="fr-FR" dirty="0">
                <a:effectLst/>
              </a:rPr>
            </a:br>
            <a:br>
              <a:rPr lang="fr-FR" dirty="0"/>
            </a:br>
            <a:r>
              <a:rPr lang="fr-FR" sz="3600" dirty="0">
                <a:effectLst/>
              </a:rPr>
              <a:t>Définition des limites du système </a:t>
            </a:r>
            <a:br>
              <a:rPr lang="fr-FR" sz="3600" dirty="0"/>
            </a:br>
            <a:r>
              <a:rPr lang="fr-FR" sz="3600" dirty="0">
                <a:effectLst/>
              </a:rPr>
              <a:t>Inventaire des flux énergétiques </a:t>
            </a:r>
            <a:br>
              <a:rPr lang="fr-FR" sz="3600" dirty="0"/>
            </a:br>
            <a:r>
              <a:rPr lang="fr-FR" sz="3600" dirty="0">
                <a:effectLst/>
              </a:rPr>
              <a:t>Évaluation des impacts énergétiques </a:t>
            </a:r>
            <a:br>
              <a:rPr lang="fr-FR" sz="3600" dirty="0"/>
            </a:br>
            <a:r>
              <a:rPr lang="fr-FR" sz="3600" dirty="0">
                <a:effectLst/>
              </a:rPr>
              <a:t>Comparaison des alternatives </a:t>
            </a:r>
            <a:br>
              <a:rPr lang="fr-FR" sz="3600" dirty="0"/>
            </a:br>
            <a:r>
              <a:rPr lang="fr-FR" sz="3600" dirty="0">
                <a:effectLst/>
              </a:rPr>
              <a:t>Impact environnemental global </a:t>
            </a:r>
            <a:br>
              <a:rPr lang="fr-FR" sz="3600" dirty="0"/>
            </a:br>
            <a:r>
              <a:rPr lang="fr-FR" sz="3600" dirty="0">
                <a:effectLst/>
              </a:rPr>
              <a:t>Optimisation et recommandations</a:t>
            </a:r>
            <a:endParaRPr lang="fr-FR" sz="3600" dirty="0"/>
          </a:p>
        </p:txBody>
      </p:sp>
    </p:spTree>
    <p:extLst>
      <p:ext uri="{BB962C8B-B14F-4D97-AF65-F5344CB8AC3E}">
        <p14:creationId xmlns:p14="http://schemas.microsoft.com/office/powerpoint/2010/main" val="2988254725"/>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3.1.a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fontScale="62500" lnSpcReduction="20000"/>
          </a:bodyPr>
          <a:lstStyle/>
          <a:p>
            <a:pPr>
              <a:buAutoNum type="alphaLcPeriod"/>
            </a:pPr>
            <a:r>
              <a:rPr lang="fr-FR" sz="2400" b="1" dirty="0"/>
              <a:t>Comprendre l’empreinte du numérique</a:t>
            </a:r>
          </a:p>
          <a:p>
            <a:pPr marL="514350" indent="-514350">
              <a:buAutoNum type="romanLcPeriod"/>
            </a:pPr>
            <a:r>
              <a:rPr lang="fr-FR" sz="2400" u="sng" dirty="0"/>
              <a:t>Impact global du numérique</a:t>
            </a:r>
          </a:p>
          <a:p>
            <a:pPr marL="0" indent="0">
              <a:buNone/>
            </a:pPr>
            <a:r>
              <a:rPr lang="fr-FR" sz="2400" dirty="0"/>
              <a:t>L'empreinte environnementale du numérique est considérable et croissante. Elle inclut:</a:t>
            </a:r>
          </a:p>
          <a:p>
            <a:r>
              <a:rPr lang="fr-FR" sz="2400" dirty="0"/>
              <a:t>la consommation énergétique</a:t>
            </a:r>
          </a:p>
          <a:p>
            <a:r>
              <a:rPr lang="fr-FR" sz="2400" dirty="0"/>
              <a:t>les émissions de gaz à effet de serre</a:t>
            </a:r>
          </a:p>
          <a:p>
            <a:r>
              <a:rPr lang="fr-FR" sz="2400" dirty="0"/>
              <a:t>la consommation de ressources naturelles rares</a:t>
            </a:r>
          </a:p>
          <a:p>
            <a:r>
              <a:rPr lang="fr-FR" sz="2400" dirty="0"/>
              <a:t>les déchets électroniques.</a:t>
            </a:r>
          </a:p>
          <a:p>
            <a:pPr marL="0" indent="0">
              <a:buNone/>
            </a:pPr>
            <a:r>
              <a:rPr lang="fr-FR" sz="2400" dirty="0"/>
              <a:t>Actuellement, le numérique représente environ</a:t>
            </a:r>
            <a:r>
              <a:rPr lang="fr-FR" sz="2400" b="1" dirty="0"/>
              <a:t> 4% des émissions mondiales de CO2</a:t>
            </a:r>
            <a:r>
              <a:rPr lang="fr-FR" sz="2400" dirty="0"/>
              <a:t>, un chiffre qui pourrait </a:t>
            </a:r>
            <a:r>
              <a:rPr lang="fr-FR" sz="2400" b="1" dirty="0"/>
              <a:t>doubler</a:t>
            </a:r>
            <a:r>
              <a:rPr lang="fr-FR" sz="2400" dirty="0"/>
              <a:t> d'ici 2025. Les principaux contributeurs sont</a:t>
            </a:r>
          </a:p>
          <a:p>
            <a:r>
              <a:rPr lang="fr-FR" sz="2400" dirty="0"/>
              <a:t> les centres de données</a:t>
            </a:r>
          </a:p>
          <a:p>
            <a:r>
              <a:rPr lang="fr-FR" sz="2400" dirty="0"/>
              <a:t>les infrastructures réseau</a:t>
            </a:r>
          </a:p>
          <a:p>
            <a:r>
              <a:rPr lang="fr-FR" sz="2400" dirty="0"/>
              <a:t>les terminaux (ordinateurs, smartphones, etc.).</a:t>
            </a:r>
          </a:p>
        </p:txBody>
      </p:sp>
    </p:spTree>
    <p:extLst>
      <p:ext uri="{BB962C8B-B14F-4D97-AF65-F5344CB8AC3E}">
        <p14:creationId xmlns:p14="http://schemas.microsoft.com/office/powerpoint/2010/main" val="3396916117"/>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3.1.a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Comprendre l’empreinte du numérique</a:t>
            </a:r>
          </a:p>
          <a:p>
            <a:pPr marL="0" indent="0">
              <a:buNone/>
            </a:pPr>
            <a:r>
              <a:rPr lang="fr-FR" sz="2400" u="sng" dirty="0"/>
              <a:t>ii. Impacts par étape du cycle de vie du numérique</a:t>
            </a:r>
          </a:p>
          <a:p>
            <a:r>
              <a:rPr lang="fr-FR" sz="2400" dirty="0"/>
              <a:t>Extraction des ressources : La fabrication des équipements numériques commence par l'extraction de métaux rares et de minéraux, une activité très polluante et énergivore.</a:t>
            </a:r>
          </a:p>
          <a:p>
            <a:r>
              <a:rPr lang="fr-FR" sz="2400" dirty="0"/>
              <a:t>Fabrication : Cette étape inclut la transformation des matières premières et l'assemblage des composants. Elle est responsable de la majeure partie des émissions de CO2 et de la consommation d'eau.</a:t>
            </a:r>
          </a:p>
          <a:p>
            <a:r>
              <a:rPr lang="fr-FR" sz="2400" dirty="0"/>
              <a:t>Transport : Le transport des équipements entre les sites de fabrication et les marchés de consommation contribue aux émissions de gaz à effet de serre.</a:t>
            </a:r>
          </a:p>
          <a:p>
            <a:r>
              <a:rPr lang="fr-FR" sz="2400" dirty="0"/>
              <a:t>Utilisation : Pendant la phase d'utilisation, les équipements consomment de l'énergie, principalement pour leur alimentation et pour le fonctionnement des infrastructures de soutien (centres de données, réseaux).</a:t>
            </a:r>
          </a:p>
          <a:p>
            <a:r>
              <a:rPr lang="fr-FR" sz="2400" dirty="0"/>
              <a:t>Fin de vie : La gestion des déchets électroniques (e-</a:t>
            </a:r>
            <a:r>
              <a:rPr lang="fr-FR" sz="2400" dirty="0" err="1"/>
              <a:t>waste</a:t>
            </a:r>
            <a:r>
              <a:rPr lang="fr-FR" sz="2400" dirty="0"/>
              <a:t>) pose des défis environnementaux majeurs, avec de nombreux composants toxiques qui doivent être correctement recyclés.</a:t>
            </a:r>
          </a:p>
        </p:txBody>
      </p:sp>
    </p:spTree>
    <p:extLst>
      <p:ext uri="{BB962C8B-B14F-4D97-AF65-F5344CB8AC3E}">
        <p14:creationId xmlns:p14="http://schemas.microsoft.com/office/powerpoint/2010/main" val="198760088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846A6-E4F4-5EAE-9009-B436619CE27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2CC9E8B4-22DB-43FF-FCDF-42C5489A4D8F}"/>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marL="742950" indent="-742950">
              <a:buAutoNum type="arabicPeriod"/>
            </a:pPr>
            <a:r>
              <a:rPr lang="fr-FR" dirty="0"/>
              <a:t>Introduction à l’UX</a:t>
            </a:r>
          </a:p>
        </p:txBody>
      </p:sp>
      <p:sp>
        <p:nvSpPr>
          <p:cNvPr id="181" name="Ingénieurie des besoins &amp; Analyse de l’existant">
            <a:extLst>
              <a:ext uri="{FF2B5EF4-FFF2-40B4-BE49-F238E27FC236}">
                <a16:creationId xmlns:a16="http://schemas.microsoft.com/office/drawing/2014/main" id="{F14BDDA3-317B-12BD-F730-0AABDA9EA23B}"/>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3F13C283-B8B2-CFC8-9484-4F7A75D0BAFE}"/>
              </a:ext>
            </a:extLst>
          </p:cNvPr>
          <p:cNvSpPr txBox="1">
            <a:spLocks noGrp="1"/>
          </p:cNvSpPr>
          <p:nvPr>
            <p:ph type="body" idx="1"/>
          </p:nvPr>
        </p:nvSpPr>
        <p:spPr>
          <a:xfrm>
            <a:off x="1206499" y="4248504"/>
            <a:ext cx="21970999" cy="8256012"/>
          </a:xfrm>
          <a:prstGeom prst="rect">
            <a:avLst/>
          </a:prstGeom>
        </p:spPr>
        <p:txBody>
          <a:bodyPr>
            <a:normAutofit/>
          </a:bodyPr>
          <a:lstStyle/>
          <a:p>
            <a:pPr marL="0" indent="0">
              <a:buNone/>
            </a:pPr>
            <a:endParaRPr lang="fr-FR" sz="8000" dirty="0">
              <a:solidFill>
                <a:schemeClr val="tx2"/>
              </a:solidFill>
            </a:endParaRPr>
          </a:p>
          <a:p>
            <a:pPr marL="0" indent="0">
              <a:buNone/>
            </a:pPr>
            <a:r>
              <a:rPr lang="fr-FR" sz="8000" dirty="0">
                <a:solidFill>
                  <a:schemeClr val="tx2"/>
                </a:solidFill>
              </a:rPr>
              <a:t>Se mettre</a:t>
            </a:r>
          </a:p>
          <a:p>
            <a:pPr marL="0" indent="0">
              <a:buNone/>
            </a:pPr>
            <a:r>
              <a:rPr lang="fr-FR" sz="8000" dirty="0">
                <a:solidFill>
                  <a:schemeClr val="tx2"/>
                </a:solidFill>
              </a:rPr>
              <a:t>à la place</a:t>
            </a:r>
          </a:p>
          <a:p>
            <a:pPr marL="0" indent="0">
              <a:buNone/>
            </a:pPr>
            <a:r>
              <a:rPr lang="fr-FR" sz="8000" dirty="0">
                <a:solidFill>
                  <a:schemeClr val="tx2"/>
                </a:solidFill>
              </a:rPr>
              <a:t>des utilisateurs.</a:t>
            </a:r>
            <a:endParaRPr lang="fr-FR" sz="4800" dirty="0">
              <a:solidFill>
                <a:schemeClr val="tx2"/>
              </a:solidFill>
            </a:endParaRPr>
          </a:p>
        </p:txBody>
      </p:sp>
      <p:pic>
        <p:nvPicPr>
          <p:cNvPr id="2" name="Picture 2" descr="L'empathie : une manière d'être non appréciée à sa juste valeur">
            <a:extLst>
              <a:ext uri="{FF2B5EF4-FFF2-40B4-BE49-F238E27FC236}">
                <a16:creationId xmlns:a16="http://schemas.microsoft.com/office/drawing/2014/main" id="{B829A703-F443-9679-2A7F-5F030BE304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6484" y="5773813"/>
            <a:ext cx="8781014" cy="5843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7226062"/>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3.1.a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Comprendre l’empreinte du numérique</a:t>
            </a:r>
          </a:p>
          <a:p>
            <a:pPr marL="0" indent="0">
              <a:buNone/>
            </a:pPr>
            <a:r>
              <a:rPr lang="fr-FR" sz="2400" u="sng" dirty="0"/>
              <a:t>iii. Projections de ces impacts à horizon 2025</a:t>
            </a:r>
          </a:p>
          <a:p>
            <a:pPr marL="0" indent="0">
              <a:buNone/>
            </a:pPr>
            <a:r>
              <a:rPr lang="fr-FR" sz="2400" dirty="0"/>
              <a:t>Les projections indiquent que sans interventions significatives, </a:t>
            </a:r>
            <a:r>
              <a:rPr lang="fr-FR" sz="2400" b="1" dirty="0"/>
              <a:t>l'empreinte carbone du numérique pourrait atteindre 8% des émissions mondiales d'ici 2025</a:t>
            </a:r>
            <a:r>
              <a:rPr lang="fr-FR" sz="2400" dirty="0"/>
              <a:t>. </a:t>
            </a:r>
          </a:p>
          <a:p>
            <a:pPr marL="0" indent="0">
              <a:buNone/>
            </a:pPr>
            <a:r>
              <a:rPr lang="fr-FR" sz="2400" dirty="0"/>
              <a:t>La demande en énergie et en ressources continuera d'augmenter avec l'expansion des services numériques et la multiplication des équipements connectés.</a:t>
            </a:r>
          </a:p>
        </p:txBody>
      </p:sp>
    </p:spTree>
    <p:extLst>
      <p:ext uri="{BB962C8B-B14F-4D97-AF65-F5344CB8AC3E}">
        <p14:creationId xmlns:p14="http://schemas.microsoft.com/office/powerpoint/2010/main" val="998797256"/>
      </p:ext>
    </p:extLst>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3.1.b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Réduire l’empreinte du numérique : comment faire ?</a:t>
            </a:r>
          </a:p>
          <a:p>
            <a:pPr marL="514350" indent="-514350">
              <a:buAutoNum type="romanLcPeriod"/>
            </a:pPr>
            <a:r>
              <a:rPr lang="fr-FR" sz="2400" dirty="0"/>
              <a:t>Leviers clés</a:t>
            </a:r>
          </a:p>
          <a:p>
            <a:r>
              <a:rPr lang="fr-FR" sz="2400" dirty="0"/>
              <a:t>Eco-conception : Intégrer dès la phase de conception des critères pour réduire l'impact environnemental des produits numériques.</a:t>
            </a:r>
          </a:p>
          <a:p>
            <a:r>
              <a:rPr lang="fr-FR" sz="2400" dirty="0"/>
              <a:t>Optimisation énergétique : Améliorer l'efficacité énergétique des équipements et des infrastructures.</a:t>
            </a:r>
          </a:p>
          <a:p>
            <a:r>
              <a:rPr lang="fr-FR" sz="2400" dirty="0"/>
              <a:t>Recyclage : Mettre en place des systèmes efficaces pour la gestion et le recyclage des déchets électroniques.</a:t>
            </a:r>
          </a:p>
          <a:p>
            <a:r>
              <a:rPr lang="fr-FR" sz="2400" dirty="0"/>
              <a:t>Sobriété numérique : Encourager des pratiques de consommation responsables.</a:t>
            </a:r>
          </a:p>
        </p:txBody>
      </p:sp>
    </p:spTree>
    <p:extLst>
      <p:ext uri="{BB962C8B-B14F-4D97-AF65-F5344CB8AC3E}">
        <p14:creationId xmlns:p14="http://schemas.microsoft.com/office/powerpoint/2010/main" val="831695172"/>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3.1.b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Réduire l’empreinte du numérique : comment faire ?</a:t>
            </a:r>
          </a:p>
          <a:p>
            <a:pPr marL="0" indent="0">
              <a:buNone/>
            </a:pPr>
            <a:r>
              <a:rPr lang="fr-FR" sz="2400" dirty="0"/>
              <a:t>ii. Agir à l’échelle de l’utilisateur</a:t>
            </a:r>
          </a:p>
          <a:p>
            <a:r>
              <a:rPr lang="fr-FR" sz="2400" dirty="0"/>
              <a:t>Prolonger la durée de vie des équipements : Réparer plutôt que remplacer, acheter des produits durables.</a:t>
            </a:r>
          </a:p>
          <a:p>
            <a:r>
              <a:rPr lang="fr-FR" sz="2400" dirty="0"/>
              <a:t>Optimiser l’usage des services numériques : Utiliser des logiciels et des services peu gourmands en énergie, limiter le streaming vidéo en haute définition, privilégier le téléchargement.</a:t>
            </a:r>
          </a:p>
        </p:txBody>
      </p:sp>
    </p:spTree>
    <p:extLst>
      <p:ext uri="{BB962C8B-B14F-4D97-AF65-F5344CB8AC3E}">
        <p14:creationId xmlns:p14="http://schemas.microsoft.com/office/powerpoint/2010/main" val="2890668059"/>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3.1.b Environnement et numérique : comprendre le cycle de vie d’un service numérique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Réduire l’empreinte du numérique : comment faire ?</a:t>
            </a:r>
          </a:p>
          <a:p>
            <a:pPr marL="0" indent="0">
              <a:buNone/>
            </a:pPr>
            <a:r>
              <a:rPr lang="fr-FR" sz="2400" dirty="0"/>
              <a:t>iii. Et dans les entreprises ?</a:t>
            </a:r>
          </a:p>
          <a:p>
            <a:r>
              <a:rPr lang="fr-FR" sz="2400" dirty="0"/>
              <a:t>Green IT : Adopter des solutions informatiques écologiquement responsables.</a:t>
            </a:r>
          </a:p>
          <a:p>
            <a:r>
              <a:rPr lang="fr-FR" sz="2400" dirty="0"/>
              <a:t>Politiques de télétravail : Réduire les déplacements et optimiser l'utilisation des équipements.</a:t>
            </a:r>
          </a:p>
          <a:p>
            <a:r>
              <a:rPr lang="fr-FR" sz="2400" dirty="0"/>
              <a:t>Sensibilisation : Former les employés aux pratiques de sobriété numérique et aux impacts environnementaux.</a:t>
            </a:r>
          </a:p>
        </p:txBody>
      </p:sp>
    </p:spTree>
    <p:extLst>
      <p:ext uri="{BB962C8B-B14F-4D97-AF65-F5344CB8AC3E}">
        <p14:creationId xmlns:p14="http://schemas.microsoft.com/office/powerpoint/2010/main" val="1646569907"/>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85000" lnSpcReduction="10000"/>
          </a:bodyPr>
          <a:lstStyle/>
          <a:p>
            <a:r>
              <a:rPr lang="fr-FR" dirty="0"/>
              <a:t>4.a La conception responsable de support numérique : définition &amp; principes d’action</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a:buAutoNum type="alphaLcPeriod"/>
            </a:pPr>
            <a:r>
              <a:rPr lang="fr-FR" sz="2400" b="1" dirty="0"/>
              <a:t>Définition</a:t>
            </a:r>
          </a:p>
          <a:p>
            <a:pPr marL="0" indent="0">
              <a:buNone/>
            </a:pPr>
            <a:r>
              <a:rPr lang="fr-FR" sz="2400" u="sng" dirty="0"/>
              <a:t>i. Différencier IT for Green, Green IT et écoconception</a:t>
            </a:r>
          </a:p>
          <a:p>
            <a:r>
              <a:rPr lang="fr-FR" sz="2400" b="1" dirty="0"/>
              <a:t>IT for Green </a:t>
            </a:r>
            <a:r>
              <a:rPr lang="fr-FR" sz="2400" dirty="0"/>
              <a:t>: Utilisation des technologies de l'information pour aider à réduire l'impact environnemental d'autres secteurs (ex. : gestion intelligente de l'énergie).</a:t>
            </a:r>
          </a:p>
          <a:p>
            <a:r>
              <a:rPr lang="fr-FR" sz="2400" b="1" dirty="0"/>
              <a:t>Green IT </a:t>
            </a:r>
            <a:r>
              <a:rPr lang="fr-FR" sz="2400" dirty="0"/>
              <a:t>: Adoption de pratiques et technologies informatiques respectueuses de l'environnement pour réduire l'empreinte écologique du secteur numérique.</a:t>
            </a:r>
          </a:p>
          <a:p>
            <a:r>
              <a:rPr lang="fr-FR" sz="2400" b="1" dirty="0"/>
              <a:t>Écoconception</a:t>
            </a:r>
            <a:r>
              <a:rPr lang="fr-FR" sz="2400" dirty="0"/>
              <a:t> : Approche de conception qui intègre des critères environnementaux tout au long du cycle de vie d'un produit ou service numérique pour minimiser son impact.</a:t>
            </a:r>
          </a:p>
          <a:p>
            <a:pPr marL="0" indent="0">
              <a:buNone/>
            </a:pPr>
            <a:r>
              <a:rPr lang="fr-FR" sz="2400" u="sng" dirty="0"/>
              <a:t>ii. De l’écoconception à la conception responsable de services numériques</a:t>
            </a:r>
          </a:p>
          <a:p>
            <a:pPr marL="0" indent="0">
              <a:buNone/>
            </a:pPr>
            <a:r>
              <a:rPr lang="fr-FR" sz="2400" dirty="0"/>
              <a:t>La conception responsable élargit l'écoconception en prenant en compte non seulement les impacts environnementaux mais aussi les impacts sociaux et éthiques. Elle vise à créer des services numériques durables, accessibles et équitables.</a:t>
            </a:r>
          </a:p>
        </p:txBody>
      </p:sp>
    </p:spTree>
    <p:extLst>
      <p:ext uri="{BB962C8B-B14F-4D97-AF65-F5344CB8AC3E}">
        <p14:creationId xmlns:p14="http://schemas.microsoft.com/office/powerpoint/2010/main" val="4137223250"/>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85000" lnSpcReduction="10000"/>
          </a:bodyPr>
          <a:lstStyle/>
          <a:p>
            <a:r>
              <a:rPr lang="fr-FR" dirty="0"/>
              <a:t>4.b La conception responsable de support numérique : définition &amp; principes d’action</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Adopter une posture de sobriété numérique</a:t>
            </a:r>
          </a:p>
          <a:p>
            <a:pPr marL="0" indent="0">
              <a:buNone/>
            </a:pPr>
            <a:r>
              <a:rPr lang="fr-FR" sz="2400" u="sng" dirty="0"/>
              <a:t>i. 3 principes clés : sobriété, frugalité, pertinence</a:t>
            </a:r>
          </a:p>
          <a:p>
            <a:pPr>
              <a:buFont typeface="+mj-lt"/>
              <a:buAutoNum type="arabicPeriod"/>
            </a:pPr>
            <a:r>
              <a:rPr lang="fr-FR" sz="2400" dirty="0"/>
              <a:t>Sobriété : Réduire l'utilisation superflue de ressources numériques.</a:t>
            </a:r>
          </a:p>
          <a:p>
            <a:pPr>
              <a:buFont typeface="+mj-lt"/>
              <a:buAutoNum type="arabicPeriod"/>
            </a:pPr>
            <a:r>
              <a:rPr lang="fr-FR" sz="2400" dirty="0"/>
              <a:t>Frugalité : Utiliser les ressources de manière efficace et optimisée.</a:t>
            </a:r>
          </a:p>
          <a:p>
            <a:pPr>
              <a:buFont typeface="+mj-lt"/>
              <a:buAutoNum type="arabicPeriod"/>
            </a:pPr>
            <a:r>
              <a:rPr lang="fr-FR" sz="2400" dirty="0"/>
              <a:t>Pertinence : S'assurer que les services numériques sont adaptés aux besoins réels sans surenchère technologique.</a:t>
            </a:r>
          </a:p>
          <a:p>
            <a:pPr marL="0" indent="0">
              <a:buNone/>
            </a:pPr>
            <a:r>
              <a:rPr lang="fr-FR" sz="2400" u="sng" dirty="0"/>
              <a:t>ii. Comprendre les ressources sur lesquelles agir</a:t>
            </a:r>
          </a:p>
          <a:p>
            <a:pPr marL="0" indent="0">
              <a:buNone/>
            </a:pPr>
            <a:r>
              <a:rPr lang="fr-FR" sz="2400" dirty="0"/>
              <a:t>Il est crucial d'identifier les ressources énergétiques, matérielles et humaines utilisées dans les services numériques pour optimiser leur consommation et réduire les impacts négatifs.</a:t>
            </a:r>
          </a:p>
        </p:txBody>
      </p:sp>
    </p:spTree>
    <p:extLst>
      <p:ext uri="{BB962C8B-B14F-4D97-AF65-F5344CB8AC3E}">
        <p14:creationId xmlns:p14="http://schemas.microsoft.com/office/powerpoint/2010/main" val="116500028"/>
      </p:ext>
    </p:extLst>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7500" lnSpcReduction="20000"/>
          </a:bodyPr>
          <a:lstStyle/>
          <a:p>
            <a:r>
              <a:rPr lang="fr-FR" dirty="0"/>
              <a:t>5. Adopter les bons réflexes en matière de conception fonctionnelle, graphique et technique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Rappel des leviers d’impacts</a:t>
            </a:r>
          </a:p>
          <a:p>
            <a:pPr marL="0" indent="0">
              <a:buNone/>
            </a:pPr>
            <a:r>
              <a:rPr lang="fr-FR" sz="2400" dirty="0"/>
              <a:t>Les leviers d'impact incluent :</a:t>
            </a:r>
          </a:p>
          <a:p>
            <a:r>
              <a:rPr lang="fr-FR" sz="2400" dirty="0"/>
              <a:t>l'optimisation des performances</a:t>
            </a:r>
          </a:p>
          <a:p>
            <a:r>
              <a:rPr lang="fr-FR" sz="2400" dirty="0"/>
              <a:t>la réduction de la complexité des services</a:t>
            </a:r>
          </a:p>
          <a:p>
            <a:r>
              <a:rPr lang="fr-FR" sz="2400" dirty="0"/>
              <a:t>la minimisation de la consommation de ressources.</a:t>
            </a:r>
          </a:p>
        </p:txBody>
      </p:sp>
    </p:spTree>
    <p:extLst>
      <p:ext uri="{BB962C8B-B14F-4D97-AF65-F5344CB8AC3E}">
        <p14:creationId xmlns:p14="http://schemas.microsoft.com/office/powerpoint/2010/main" val="2947302418"/>
      </p:ext>
    </p:extLst>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fontScale="77500" lnSpcReduction="20000"/>
          </a:bodyPr>
          <a:lstStyle/>
          <a:p>
            <a:r>
              <a:rPr lang="fr-FR" dirty="0"/>
              <a:t>5. Adopter les bons réflexes en matière de conception fonctionnelle, graphique et technique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b. Les bonnes pratiques de conception fonctionnelle</a:t>
            </a:r>
          </a:p>
          <a:p>
            <a:pPr marL="0" indent="0">
              <a:buNone/>
            </a:pPr>
            <a:r>
              <a:rPr lang="fr-FR" sz="2400" u="sng" dirty="0"/>
              <a:t>i. Quantifier précisément le besoin</a:t>
            </a:r>
          </a:p>
          <a:p>
            <a:pPr marL="0" indent="0">
              <a:buNone/>
            </a:pPr>
            <a:r>
              <a:rPr lang="fr-FR" sz="2400" dirty="0"/>
              <a:t>Évaluer et définir clairement les besoins pour éviter les fonctionnalités inutiles.</a:t>
            </a:r>
          </a:p>
          <a:p>
            <a:pPr marL="0" indent="0">
              <a:buNone/>
            </a:pPr>
            <a:r>
              <a:rPr lang="fr-FR" sz="2400" u="sng" dirty="0"/>
              <a:t>ii. Simplifier le parcours utilisateur</a:t>
            </a:r>
          </a:p>
          <a:p>
            <a:pPr marL="0" indent="0">
              <a:buNone/>
            </a:pPr>
            <a:r>
              <a:rPr lang="fr-FR" sz="2400" dirty="0"/>
              <a:t>Créer des interfaces intuitives et simples pour réduire le temps et les ressources nécessaires à l'utilisation.</a:t>
            </a:r>
          </a:p>
        </p:txBody>
      </p:sp>
    </p:spTree>
    <p:extLst>
      <p:ext uri="{BB962C8B-B14F-4D97-AF65-F5344CB8AC3E}">
        <p14:creationId xmlns:p14="http://schemas.microsoft.com/office/powerpoint/2010/main" val="861809052"/>
      </p:ext>
    </p:extLst>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fontScale="77500" lnSpcReduction="20000"/>
          </a:bodyPr>
          <a:lstStyle/>
          <a:p>
            <a:r>
              <a:rPr lang="fr-FR" dirty="0"/>
              <a:t>5. Adopter les bons réflexes en matière de conception fonctionnelle, graphique et technique</a:t>
            </a:r>
          </a:p>
          <a:p>
            <a:endParaRPr lang="fr-FR" dirty="0"/>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c. Conception graphique : privilégier le mobile first</a:t>
            </a:r>
          </a:p>
          <a:p>
            <a:pPr marL="0" indent="0">
              <a:buNone/>
            </a:pPr>
            <a:r>
              <a:rPr lang="fr-FR" sz="2400" dirty="0"/>
              <a:t>Concevoir d'abord pour les dispositifs mobiles permet de minimiser la complexité et les ressources nécessaires, car ces dispositifs ont des contraintes énergétiques et de performance plus strictes.</a:t>
            </a:r>
          </a:p>
          <a:p>
            <a:pPr marL="0" indent="0">
              <a:buNone/>
            </a:pPr>
            <a:r>
              <a:rPr lang="fr-FR" sz="2400" b="1" dirty="0"/>
              <a:t>d. Adopter des fonctionnalités d’optimisation de contenu</a:t>
            </a:r>
          </a:p>
          <a:p>
            <a:pPr marL="0" indent="0">
              <a:buNone/>
            </a:pPr>
            <a:r>
              <a:rPr lang="fr-FR" sz="2400" dirty="0"/>
              <a:t>Utiliser des formats de fichiers optimisés, la compression, et d'autres techniques pour réduire la taille des données transférées et stockées.</a:t>
            </a:r>
          </a:p>
          <a:p>
            <a:pPr marL="0" indent="0">
              <a:buNone/>
            </a:pPr>
            <a:r>
              <a:rPr lang="fr-FR" sz="2400" b="1" dirty="0"/>
              <a:t>e. Choisir l’architecture technique adaptée</a:t>
            </a:r>
          </a:p>
          <a:p>
            <a:pPr marL="0" indent="0">
              <a:buNone/>
            </a:pPr>
            <a:r>
              <a:rPr lang="fr-FR" sz="2400" dirty="0"/>
              <a:t>Sélectionner des architectures techniques qui favorisent l'efficacité énergétique et la modularité pour faciliter les mises à jour et l'entretien.</a:t>
            </a:r>
          </a:p>
        </p:txBody>
      </p:sp>
    </p:spTree>
    <p:extLst>
      <p:ext uri="{BB962C8B-B14F-4D97-AF65-F5344CB8AC3E}">
        <p14:creationId xmlns:p14="http://schemas.microsoft.com/office/powerpoint/2010/main" val="1887922901"/>
      </p:ext>
    </p:extLst>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lang="fr-FR" dirty="0"/>
              <a:t>6. Adopter la sobriété en matière d’infrastructure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a:buAutoNum type="alphaLcPeriod"/>
            </a:pPr>
            <a:r>
              <a:rPr lang="fr-FR" sz="2400" b="1" dirty="0"/>
              <a:t>Réduire le volume et la quantité des données</a:t>
            </a:r>
          </a:p>
          <a:p>
            <a:pPr marL="0" indent="0">
              <a:buNone/>
            </a:pPr>
            <a:r>
              <a:rPr lang="fr-FR" sz="2400" dirty="0"/>
              <a:t>Limiter la quantité de données stockées et transférées pour réduire l'empreinte énergétique.</a:t>
            </a:r>
          </a:p>
          <a:p>
            <a:pPr marL="0" indent="0">
              <a:buNone/>
            </a:pPr>
            <a:r>
              <a:rPr lang="fr-FR" sz="2400" b="1" dirty="0"/>
              <a:t>b. Dimensionner au plus juste ses besoins d’hébergement</a:t>
            </a:r>
          </a:p>
          <a:p>
            <a:pPr marL="0" indent="0">
              <a:buNone/>
            </a:pPr>
            <a:r>
              <a:rPr lang="fr-FR" sz="2400" dirty="0"/>
              <a:t>Adapter la capacité d'hébergement aux besoins réels pour éviter les surdimensionnements énergivores.</a:t>
            </a:r>
          </a:p>
          <a:p>
            <a:pPr marL="0" indent="0">
              <a:buNone/>
            </a:pPr>
            <a:r>
              <a:rPr lang="fr-FR" sz="2400" b="1" dirty="0"/>
              <a:t>c. Sélectionner un hébergeur « vert »</a:t>
            </a:r>
          </a:p>
          <a:p>
            <a:pPr marL="0" indent="0">
              <a:buNone/>
            </a:pPr>
            <a:r>
              <a:rPr lang="fr-FR" sz="2400" dirty="0"/>
              <a:t>Choisir des hébergeurs utilisant des énergies renouvelables et ayant des politiques environnementales robustes.</a:t>
            </a:r>
          </a:p>
        </p:txBody>
      </p:sp>
    </p:spTree>
    <p:extLst>
      <p:ext uri="{BB962C8B-B14F-4D97-AF65-F5344CB8AC3E}">
        <p14:creationId xmlns:p14="http://schemas.microsoft.com/office/powerpoint/2010/main" val="18731989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D0288-82AD-FC7C-E264-14552D68E37B}"/>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759857C5-38FE-A298-3D37-558F0AA66DF4}"/>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2. Définition simple</a:t>
            </a:r>
          </a:p>
        </p:txBody>
      </p:sp>
      <p:sp>
        <p:nvSpPr>
          <p:cNvPr id="181" name="Ingénieurie des besoins &amp; Analyse de l’existant">
            <a:extLst>
              <a:ext uri="{FF2B5EF4-FFF2-40B4-BE49-F238E27FC236}">
                <a16:creationId xmlns:a16="http://schemas.microsoft.com/office/drawing/2014/main" id="{C76A67AD-45C0-664A-BC5F-44551C37427D}"/>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A0B8571E-B9E3-77B9-88D1-CE3886FDE2C1}"/>
              </a:ext>
            </a:extLst>
          </p:cNvPr>
          <p:cNvSpPr txBox="1">
            <a:spLocks noGrp="1"/>
          </p:cNvSpPr>
          <p:nvPr>
            <p:ph type="body" idx="1"/>
          </p:nvPr>
        </p:nvSpPr>
        <p:spPr>
          <a:xfrm>
            <a:off x="1206499" y="4248504"/>
            <a:ext cx="21970999" cy="8256012"/>
          </a:xfrm>
          <a:prstGeom prst="rect">
            <a:avLst/>
          </a:prstGeom>
        </p:spPr>
        <p:txBody>
          <a:bodyPr>
            <a:normAutofit fontScale="77500" lnSpcReduction="20000"/>
          </a:bodyPr>
          <a:lstStyle/>
          <a:p>
            <a:pPr marL="0" indent="0">
              <a:buNone/>
            </a:pPr>
            <a:r>
              <a:rPr lang="fr-FR" b="1" dirty="0"/>
              <a:t>L’UX</a:t>
            </a:r>
            <a:r>
              <a:rPr lang="fr-FR" dirty="0"/>
              <a:t> (pour User </a:t>
            </a:r>
            <a:r>
              <a:rPr lang="fr-FR" dirty="0" err="1"/>
              <a:t>eXperience</a:t>
            </a:r>
            <a:r>
              <a:rPr lang="fr-FR" dirty="0"/>
              <a:t>, ou expérience utilisateur) désigne la façon dont une personne vit et ressent l’utilisation d’une application ou d’un site.</a:t>
            </a:r>
          </a:p>
          <a:p>
            <a:pPr marL="0" indent="0">
              <a:buNone/>
            </a:pPr>
            <a:r>
              <a:rPr lang="fr-FR" dirty="0"/>
              <a:t>👉 En développement d’application informatique, cela regroupe tout ce qui influence le confort, la facilité et le plaisir d’utilisation :</a:t>
            </a:r>
          </a:p>
          <a:p>
            <a:r>
              <a:rPr lang="fr-FR" dirty="0"/>
              <a:t>la </a:t>
            </a:r>
            <a:r>
              <a:rPr lang="fr-FR" b="1" dirty="0"/>
              <a:t>simplicité</a:t>
            </a:r>
            <a:r>
              <a:rPr lang="fr-FR" dirty="0"/>
              <a:t> (est-ce que l’appli est facile à comprendre et à utiliser ?)</a:t>
            </a:r>
          </a:p>
          <a:p>
            <a:r>
              <a:rPr lang="fr-FR" dirty="0"/>
              <a:t>la </a:t>
            </a:r>
            <a:r>
              <a:rPr lang="fr-FR" b="1" dirty="0"/>
              <a:t>fluidité</a:t>
            </a:r>
            <a:r>
              <a:rPr lang="fr-FR" dirty="0"/>
              <a:t> (est-ce que les actions sont rapides et cohérentes ?)</a:t>
            </a:r>
          </a:p>
          <a:p>
            <a:r>
              <a:rPr lang="fr-FR" dirty="0"/>
              <a:t>la </a:t>
            </a:r>
            <a:r>
              <a:rPr lang="fr-FR" b="1" dirty="0"/>
              <a:t>pertinence</a:t>
            </a:r>
            <a:r>
              <a:rPr lang="fr-FR" dirty="0"/>
              <a:t> (est-ce que l’appli répond bien aux besoins de l’utilisateur ?)</a:t>
            </a:r>
          </a:p>
          <a:p>
            <a:pPr marL="0" indent="0">
              <a:buNone/>
            </a:pPr>
            <a:endParaRPr lang="fr-FR" dirty="0"/>
          </a:p>
          <a:p>
            <a:pPr marL="0" indent="0">
              <a:buNone/>
            </a:pPr>
            <a:r>
              <a:rPr lang="fr-FR" dirty="0"/>
              <a:t>En résumé : </a:t>
            </a:r>
          </a:p>
          <a:p>
            <a:pPr marL="0" indent="0">
              <a:buNone/>
            </a:pPr>
            <a:r>
              <a:rPr lang="fr-FR" b="1" dirty="0"/>
              <a:t>L’UX, c’est l’art de concevoir une application qui soit utile, agréable et intuitive pour l’utilisateur.</a:t>
            </a:r>
          </a:p>
        </p:txBody>
      </p:sp>
    </p:spTree>
    <p:extLst>
      <p:ext uri="{BB962C8B-B14F-4D97-AF65-F5344CB8AC3E}">
        <p14:creationId xmlns:p14="http://schemas.microsoft.com/office/powerpoint/2010/main" val="1458058982"/>
      </p:ext>
    </p:extLst>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7. Les outils et méthodes pour écoconcevoir un service numérique</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En phase de conception :</a:t>
            </a:r>
          </a:p>
          <a:p>
            <a:pPr marL="0" indent="0">
              <a:buNone/>
            </a:pPr>
            <a:r>
              <a:rPr lang="fr-FR" sz="2400" u="sng" dirty="0"/>
              <a:t>i. Intégration des parties prenantes</a:t>
            </a:r>
          </a:p>
          <a:p>
            <a:pPr marL="0" indent="0">
              <a:buNone/>
            </a:pPr>
            <a:r>
              <a:rPr lang="fr-FR" sz="2400" dirty="0"/>
              <a:t>Inclure toutes les parties prenantes (développeurs, utilisateurs, clients, etc.) dès le début du processus pour s'assurer que toutes les perspectives et besoins sont pris en compte.</a:t>
            </a:r>
          </a:p>
          <a:p>
            <a:pPr marL="0" indent="0">
              <a:buNone/>
            </a:pPr>
            <a:r>
              <a:rPr lang="fr-FR" sz="2400" u="sng" dirty="0"/>
              <a:t>ii. Penser ‘</a:t>
            </a:r>
            <a:r>
              <a:rPr lang="fr-FR" sz="2400" u="sng" dirty="0" err="1"/>
              <a:t>outside</a:t>
            </a:r>
            <a:r>
              <a:rPr lang="fr-FR" sz="2400" u="sng" dirty="0"/>
              <a:t> the box’ : </a:t>
            </a:r>
            <a:r>
              <a:rPr lang="fr-FR" sz="2400" u="sng" dirty="0" err="1"/>
              <a:t>low</a:t>
            </a:r>
            <a:r>
              <a:rPr lang="fr-FR" sz="2400" u="sng" dirty="0"/>
              <a:t>-tech, fonctionnalité…</a:t>
            </a:r>
          </a:p>
          <a:p>
            <a:pPr marL="0" indent="0">
              <a:buNone/>
            </a:pPr>
            <a:r>
              <a:rPr lang="fr-FR" sz="2400" dirty="0"/>
              <a:t>Explorer des solutions </a:t>
            </a:r>
            <a:r>
              <a:rPr lang="fr-FR" sz="2400" dirty="0" err="1"/>
              <a:t>low</a:t>
            </a:r>
            <a:r>
              <a:rPr lang="fr-FR" sz="2400" dirty="0"/>
              <a:t>-tech et fonctionnelles qui peuvent réduire l'empreinte environnementale sans sacrifier la qualité du service.</a:t>
            </a:r>
          </a:p>
          <a:p>
            <a:pPr marL="0" indent="0">
              <a:buNone/>
            </a:pPr>
            <a:r>
              <a:rPr lang="fr-FR" sz="2400" b="1" dirty="0"/>
              <a:t>b. Les outils : labels, checklist &amp; mesure de performance</a:t>
            </a:r>
          </a:p>
          <a:p>
            <a:pPr marL="0" indent="0">
              <a:buNone/>
            </a:pPr>
            <a:r>
              <a:rPr lang="fr-FR" sz="2400" dirty="0"/>
              <a:t>Utiliser des labels environnementaux (ex. : EPEAT, Energy Star), des checklists d'écoconception, et des outils de mesure de performance environnementale pour guider et évaluer les initiatives.</a:t>
            </a:r>
          </a:p>
        </p:txBody>
      </p:sp>
    </p:spTree>
    <p:extLst>
      <p:ext uri="{BB962C8B-B14F-4D97-AF65-F5344CB8AC3E}">
        <p14:creationId xmlns:p14="http://schemas.microsoft.com/office/powerpoint/2010/main" val="1777820684"/>
      </p:ext>
    </p:extLst>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p:txBody>
          <a:bodyPr>
            <a:normAutofit/>
          </a:bodyPr>
          <a:lstStyle/>
          <a:p>
            <a:r>
              <a:rPr lang="fr-FR" dirty="0">
                <a:effectLst/>
              </a:rPr>
              <a:t>Présentation de l’éco-conception</a:t>
            </a:r>
            <a:br>
              <a:rPr lang="fr-FR" dirty="0">
                <a:effectLst/>
              </a:rPr>
            </a:br>
            <a:r>
              <a:rPr lang="fr-FR" dirty="0">
                <a:effectLst/>
              </a:rPr>
              <a:t>by </a:t>
            </a:r>
            <a:r>
              <a:rPr lang="fr-FR" dirty="0" err="1">
                <a:effectLst/>
              </a:rPr>
              <a:t>Wexperience</a:t>
            </a:r>
            <a:r>
              <a:rPr lang="fr-FR" dirty="0">
                <a:effectLst/>
              </a:rPr>
              <a:t> </a:t>
            </a:r>
            <a:endParaRPr lang="fr-FR" dirty="0"/>
          </a:p>
        </p:txBody>
      </p:sp>
    </p:spTree>
    <p:extLst>
      <p:ext uri="{BB962C8B-B14F-4D97-AF65-F5344CB8AC3E}">
        <p14:creationId xmlns:p14="http://schemas.microsoft.com/office/powerpoint/2010/main" val="970131158"/>
      </p:ext>
    </p:extLst>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ormAutofit/>
          </a:bodyPr>
          <a:lstStyle/>
          <a:p>
            <a:r>
              <a:rPr lang="fr-FR" dirty="0"/>
              <a:t>8. Bénéfices de la conception responsable de supports numériques</a:t>
            </a:r>
          </a:p>
        </p:txBody>
      </p:sp>
      <p:sp>
        <p:nvSpPr>
          <p:cNvPr id="181" name="Ingénieurie des besoins &amp; Analyse de l’existant"/>
          <p:cNvSpPr txBox="1">
            <a:spLocks noGrp="1"/>
          </p:cNvSpPr>
          <p:nvPr>
            <p:ph type="title"/>
          </p:nvPr>
        </p:nvSpPr>
        <p:spPr>
          <a:prstGeom prst="rect">
            <a:avLst/>
          </a:prstGeom>
        </p:spPr>
        <p:txBody>
          <a:bodyPr/>
          <a:lstStyle>
            <a:lvl1pPr defTabSz="825500">
              <a:lnSpc>
                <a:spcPct val="100000"/>
              </a:lnSpc>
              <a:defRPr sz="5500" spc="0"/>
            </a:lvl1pPr>
          </a:lstStyle>
          <a:p>
            <a:r>
              <a:rPr lang="fr-FR" dirty="0"/>
              <a:t>Eco-conception &amp; conception responsable service numériques</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sz="2400" b="1" dirty="0"/>
              <a:t>a. Les bénéfices directs</a:t>
            </a:r>
          </a:p>
          <a:p>
            <a:pPr>
              <a:buFont typeface="+mj-lt"/>
              <a:buAutoNum type="arabicPeriod"/>
            </a:pPr>
            <a:r>
              <a:rPr lang="fr-FR" sz="2400" dirty="0"/>
              <a:t>Réduction des coûts : Moins de consommation énergétique et de ressources.</a:t>
            </a:r>
          </a:p>
          <a:p>
            <a:pPr>
              <a:buFont typeface="+mj-lt"/>
              <a:buAutoNum type="arabicPeriod"/>
            </a:pPr>
            <a:r>
              <a:rPr lang="fr-FR" sz="2400" dirty="0"/>
              <a:t>Amélioration de l'efficacité : Services plus performants et mieux optimisés.</a:t>
            </a:r>
          </a:p>
          <a:p>
            <a:pPr>
              <a:buFont typeface="+mj-lt"/>
              <a:buAutoNum type="arabicPeriod"/>
            </a:pPr>
            <a:r>
              <a:rPr lang="fr-FR" sz="2400" dirty="0"/>
              <a:t>Avantage compétitif : Attirer les consommateurs sensibles à l'environnement et se conformer aux réglementations.</a:t>
            </a:r>
          </a:p>
          <a:p>
            <a:pPr marL="0" indent="0">
              <a:buNone/>
            </a:pPr>
            <a:r>
              <a:rPr lang="fr-FR" sz="2400" b="1" dirty="0"/>
              <a:t>b. Les bénéfices induits</a:t>
            </a:r>
          </a:p>
          <a:p>
            <a:pPr>
              <a:buFont typeface="+mj-lt"/>
              <a:buAutoNum type="arabicPeriod"/>
            </a:pPr>
            <a:r>
              <a:rPr lang="fr-FR" sz="2400" dirty="0"/>
              <a:t>Impact environnemental réduit : Moins de pollution et de consommation de ressources.</a:t>
            </a:r>
          </a:p>
          <a:p>
            <a:pPr>
              <a:buFont typeface="+mj-lt"/>
              <a:buAutoNum type="arabicPeriod"/>
            </a:pPr>
            <a:r>
              <a:rPr lang="fr-FR" sz="2400" dirty="0"/>
              <a:t>Satisfaction accrue des utilisateurs : Services plus accessibles, performants et durables.</a:t>
            </a:r>
          </a:p>
          <a:p>
            <a:pPr>
              <a:buFont typeface="+mj-lt"/>
              <a:buAutoNum type="arabicPeriod"/>
            </a:pPr>
            <a:r>
              <a:rPr lang="fr-FR" sz="2400" dirty="0"/>
              <a:t>Innovation durable : Encouragement de nouvelles pratiques et technologies respectueuses de l'environnement.</a:t>
            </a:r>
          </a:p>
        </p:txBody>
      </p:sp>
    </p:spTree>
    <p:extLst>
      <p:ext uri="{BB962C8B-B14F-4D97-AF65-F5344CB8AC3E}">
        <p14:creationId xmlns:p14="http://schemas.microsoft.com/office/powerpoint/2010/main" val="2425626460"/>
      </p:ext>
    </p:extLst>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500" y="2616200"/>
            <a:ext cx="21971004" cy="9873342"/>
          </a:xfrm>
        </p:spPr>
        <p:txBody>
          <a:bodyPr lIns="50800" tIns="50800" rIns="50800" bIns="50800" anchor="b">
            <a:noAutofit/>
          </a:bodyPr>
          <a:lstStyle/>
          <a:p>
            <a:r>
              <a:rPr lang="fr-FR" sz="7200" u="sng" dirty="0">
                <a:effectLst/>
              </a:rPr>
              <a:t>Pour </a:t>
            </a:r>
            <a:r>
              <a:rPr lang="fr-FR" sz="7200" u="sng" dirty="0"/>
              <a:t>le prochain cours </a:t>
            </a:r>
            <a:r>
              <a:rPr lang="fr-FR" sz="7200" u="sng" dirty="0">
                <a:effectLst/>
              </a:rPr>
              <a:t>:</a:t>
            </a:r>
            <a:br>
              <a:rPr lang="fr-FR" sz="7200" u="sng" dirty="0">
                <a:effectLst/>
              </a:rPr>
            </a:br>
            <a:br>
              <a:rPr lang="fr-FR" sz="7200" u="sng" dirty="0"/>
            </a:br>
            <a:r>
              <a:rPr lang="fr-FR" sz="7200" dirty="0"/>
              <a:t>Mise en applications de l'ensemble des recommandations d'UX à votre portfolio.</a:t>
            </a:r>
            <a:br>
              <a:rPr lang="fr-FR" sz="7200" dirty="0"/>
            </a:br>
            <a:br>
              <a:rPr lang="fr-FR" sz="7200" dirty="0"/>
            </a:br>
            <a:r>
              <a:rPr lang="fr-FR" sz="7200" dirty="0"/>
              <a:t>Présentation devant la classe au cours 4.</a:t>
            </a:r>
            <a:br>
              <a:rPr lang="fr-FR" sz="7200" dirty="0"/>
            </a:br>
            <a:br>
              <a:rPr lang="fr-FR" sz="7200" dirty="0"/>
            </a:br>
            <a:r>
              <a:rPr lang="fr-FR" sz="7200" dirty="0"/>
              <a:t>Notation sur les critères suivant :</a:t>
            </a:r>
            <a:br>
              <a:rPr lang="fr-FR" sz="7200" dirty="0"/>
            </a:br>
            <a:r>
              <a:rPr lang="fr-FR" sz="7200" dirty="0"/>
              <a:t>oral (3), réflexion UX (10), Code UX (3), contenu / image / vidéo (2), </a:t>
            </a:r>
            <a:r>
              <a:rPr lang="fr-FR" sz="7200" err="1"/>
              <a:t>testing</a:t>
            </a:r>
            <a:r>
              <a:rPr lang="fr-FR" sz="7200" dirty="0"/>
              <a:t> (2).</a:t>
            </a:r>
            <a:br>
              <a:rPr lang="fr-FR" sz="7200" dirty="0"/>
            </a:br>
            <a:endParaRPr lang="fr-FR" sz="7200"/>
          </a:p>
        </p:txBody>
      </p:sp>
    </p:spTree>
    <p:extLst>
      <p:ext uri="{BB962C8B-B14F-4D97-AF65-F5344CB8AC3E}">
        <p14:creationId xmlns:p14="http://schemas.microsoft.com/office/powerpoint/2010/main" val="1827666944"/>
      </p:ext>
    </p:extLst>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FA36A-E261-5B23-AEDD-8BE195F07B0C}"/>
            </a:ext>
          </a:extLst>
        </p:cNvPr>
        <p:cNvGrpSpPr/>
        <p:nvPr/>
      </p:nvGrpSpPr>
      <p:grpSpPr>
        <a:xfrm>
          <a:off x="0" y="0"/>
          <a:ext cx="0" cy="0"/>
          <a:chOff x="0" y="0"/>
          <a:chExt cx="0" cy="0"/>
        </a:xfrm>
      </p:grpSpPr>
      <p:sp>
        <p:nvSpPr>
          <p:cNvPr id="4" name="Titre 3">
            <a:extLst>
              <a:ext uri="{FF2B5EF4-FFF2-40B4-BE49-F238E27FC236}">
                <a16:creationId xmlns:a16="http://schemas.microsoft.com/office/drawing/2014/main" id="{950257C6-8A93-1276-797A-B6EFC717360F}"/>
              </a:ext>
            </a:extLst>
          </p:cNvPr>
          <p:cNvSpPr>
            <a:spLocks noGrp="1"/>
          </p:cNvSpPr>
          <p:nvPr>
            <p:ph type="title"/>
          </p:nvPr>
        </p:nvSpPr>
        <p:spPr>
          <a:xfrm>
            <a:off x="1206500" y="2616200"/>
            <a:ext cx="21971004" cy="9873342"/>
          </a:xfrm>
        </p:spPr>
        <p:txBody>
          <a:bodyPr lIns="50800" tIns="50800" rIns="50800" bIns="50800" anchor="t">
            <a:noAutofit/>
          </a:bodyPr>
          <a:lstStyle/>
          <a:p>
            <a:r>
              <a:rPr lang="fr-FR" sz="7200" u="sng" dirty="0"/>
              <a:t>Cours 5</a:t>
            </a:r>
            <a:br>
              <a:rPr lang="fr-FR" sz="7200" u="sng" dirty="0">
                <a:effectLst/>
              </a:rPr>
            </a:br>
            <a:br>
              <a:rPr lang="fr-FR" sz="7200" u="sng" dirty="0"/>
            </a:br>
            <a:r>
              <a:rPr lang="fr-FR" sz="7200" dirty="0"/>
              <a:t>Bilan des travaux</a:t>
            </a:r>
            <a:br>
              <a:rPr lang="fr-FR" sz="7200" dirty="0"/>
            </a:br>
            <a:r>
              <a:rPr lang="fr-FR" sz="7200" dirty="0"/>
              <a:t>Rappel des cours</a:t>
            </a:r>
            <a:br>
              <a:rPr lang="fr-FR" sz="7200" dirty="0"/>
            </a:br>
            <a:r>
              <a:rPr lang="fr-FR" sz="7200" dirty="0"/>
              <a:t>QCM</a:t>
            </a:r>
          </a:p>
        </p:txBody>
      </p:sp>
    </p:spTree>
    <p:extLst>
      <p:ext uri="{BB962C8B-B14F-4D97-AF65-F5344CB8AC3E}">
        <p14:creationId xmlns:p14="http://schemas.microsoft.com/office/powerpoint/2010/main" val="3426091382"/>
      </p:ext>
    </p:extLst>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28B8C035-EF49-F0DC-BC0B-8E5D6E7FB44B}"/>
              </a:ext>
            </a:extLst>
          </p:cNvPr>
          <p:cNvSpPr>
            <a:spLocks noGrp="1"/>
          </p:cNvSpPr>
          <p:nvPr>
            <p:ph type="title"/>
          </p:nvPr>
        </p:nvSpPr>
        <p:spPr>
          <a:xfrm>
            <a:off x="1206498" y="5146749"/>
            <a:ext cx="21971004" cy="7399670"/>
          </a:xfrm>
        </p:spPr>
        <p:txBody>
          <a:bodyPr>
            <a:normAutofit fontScale="90000"/>
          </a:bodyPr>
          <a:lstStyle/>
          <a:p>
            <a:r>
              <a:rPr lang="fr-FR" u="sng" dirty="0">
                <a:effectLst/>
              </a:rPr>
              <a:t>TP3 </a:t>
            </a:r>
            <a:r>
              <a:rPr lang="fr-FR" u="sng" dirty="0"/>
              <a:t>individuel:</a:t>
            </a:r>
            <a:br>
              <a:rPr lang="fr-FR" u="sng" dirty="0">
                <a:effectLst/>
              </a:rPr>
            </a:br>
            <a:br>
              <a:rPr lang="fr-FR" u="sng" dirty="0">
                <a:effectLst/>
              </a:rPr>
            </a:br>
            <a:r>
              <a:rPr lang="fr-FR" dirty="0">
                <a:effectLst/>
              </a:rPr>
              <a:t>Réaliser l’audit d’</a:t>
            </a:r>
            <a:r>
              <a:rPr lang="fr-FR" dirty="0" err="1">
                <a:effectLst/>
              </a:rPr>
              <a:t>eco-conception</a:t>
            </a:r>
            <a:r>
              <a:rPr lang="fr-FR" dirty="0">
                <a:effectLst/>
              </a:rPr>
              <a:t> du site internet (et de son environnement) de </a:t>
            </a:r>
            <a:r>
              <a:rPr lang="fr-FR" strike="sngStrike" dirty="0">
                <a:effectLst/>
              </a:rPr>
              <a:t>votre dernière expérience significative</a:t>
            </a:r>
            <a:br>
              <a:rPr lang="fr-FR" dirty="0"/>
            </a:br>
            <a:r>
              <a:rPr lang="fr-FR" dirty="0"/>
              <a:t>site de votre choix</a:t>
            </a:r>
            <a:br>
              <a:rPr lang="fr-FR" dirty="0">
                <a:effectLst/>
              </a:rPr>
            </a:br>
            <a:endParaRPr lang="fr-FR" sz="3600" dirty="0"/>
          </a:p>
        </p:txBody>
      </p:sp>
    </p:spTree>
    <p:extLst>
      <p:ext uri="{BB962C8B-B14F-4D97-AF65-F5344CB8AC3E}">
        <p14:creationId xmlns:p14="http://schemas.microsoft.com/office/powerpoint/2010/main" val="260316032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9EB96-EEB9-9E44-7E80-605E8643554C}"/>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C41B92BE-3EF8-FB7B-A8AE-1A35D6E1F89C}"/>
              </a:ext>
            </a:extLst>
          </p:cNvPr>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3. Références</a:t>
            </a:r>
          </a:p>
        </p:txBody>
      </p:sp>
      <p:sp>
        <p:nvSpPr>
          <p:cNvPr id="181" name="Ingénieurie des besoins &amp; Analyse de l’existant">
            <a:extLst>
              <a:ext uri="{FF2B5EF4-FFF2-40B4-BE49-F238E27FC236}">
                <a16:creationId xmlns:a16="http://schemas.microsoft.com/office/drawing/2014/main" id="{F93B6184-6C60-0F78-1873-DDA32C0D7FEA}"/>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0B0226FA-FAA8-CE88-CF54-BBBF51BAF4BC}"/>
              </a:ext>
            </a:extLst>
          </p:cNvPr>
          <p:cNvSpPr txBox="1">
            <a:spLocks noGrp="1"/>
          </p:cNvSpPr>
          <p:nvPr>
            <p:ph type="body" idx="1"/>
          </p:nvPr>
        </p:nvSpPr>
        <p:spPr>
          <a:xfrm>
            <a:off x="1206499" y="4248504"/>
            <a:ext cx="21970999" cy="8256012"/>
          </a:xfrm>
          <a:prstGeom prst="rect">
            <a:avLst/>
          </a:prstGeom>
        </p:spPr>
        <p:txBody>
          <a:bodyPr lIns="50800" tIns="50800" rIns="50800" bIns="50800" anchor="t">
            <a:normAutofit/>
          </a:bodyPr>
          <a:lstStyle/>
          <a:p>
            <a:pPr marL="0" indent="0">
              <a:buNone/>
            </a:pPr>
            <a:r>
              <a:rPr lang="fr-FR" dirty="0"/>
              <a:t>Les WCAG : </a:t>
            </a:r>
            <a:r>
              <a:rPr lang="fr-FR" dirty="0">
                <a:hlinkClick r:id="rId3"/>
              </a:rPr>
              <a:t>https://www.w3.org/WAI/standards-guidelines/wcag/fr</a:t>
            </a:r>
            <a:endParaRPr lang="fr-FR" dirty="0"/>
          </a:p>
          <a:p>
            <a:pPr marL="0" indent="0">
              <a:buNone/>
            </a:pPr>
            <a:r>
              <a:rPr lang="fr-FR" dirty="0"/>
              <a:t>Les CTA « Call To Action » : des boutons, images, liens…</a:t>
            </a:r>
          </a:p>
          <a:p>
            <a:pPr marL="0" indent="0">
              <a:buNone/>
            </a:pPr>
            <a:r>
              <a:rPr lang="fr-FR" dirty="0"/>
              <a:t>Amélie Boucher : livre ci-contre</a:t>
            </a:r>
          </a:p>
          <a:p>
            <a:pPr marL="0" indent="0">
              <a:buNone/>
            </a:pPr>
            <a:r>
              <a:rPr lang="fr-FR" dirty="0"/>
              <a:t>Olivier Sauvage alias « Capitaine commerce »</a:t>
            </a:r>
            <a:br>
              <a:rPr lang="fr-FR" dirty="0"/>
            </a:br>
            <a:r>
              <a:rPr lang="fr-FR" dirty="0"/>
              <a:t>et son livre blanc "éco-conception"</a:t>
            </a:r>
          </a:p>
        </p:txBody>
      </p:sp>
      <p:pic>
        <p:nvPicPr>
          <p:cNvPr id="1026" name="Picture 2" descr="Ergonomie web et ux design, 4e édition - Amélie Boucher - 4ème... -  Librairie Eyrolles">
            <a:extLst>
              <a:ext uri="{FF2B5EF4-FFF2-40B4-BE49-F238E27FC236}">
                <a16:creationId xmlns:a16="http://schemas.microsoft.com/office/drawing/2014/main" id="{C11E2F34-1ADF-BC79-5B5D-4407558754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608056" y="3873499"/>
            <a:ext cx="7089037" cy="81017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0648390"/>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A6CD3-2E73-C41D-67D3-CF545465A395}"/>
            </a:ext>
          </a:extLst>
        </p:cNvPr>
        <p:cNvGrpSpPr/>
        <p:nvPr/>
      </p:nvGrpSpPr>
      <p:grpSpPr>
        <a:xfrm>
          <a:off x="0" y="0"/>
          <a:ext cx="0" cy="0"/>
          <a:chOff x="0" y="0"/>
          <a:chExt cx="0" cy="0"/>
        </a:xfrm>
      </p:grpSpPr>
      <p:sp>
        <p:nvSpPr>
          <p:cNvPr id="180" name="0.1. Programme de ces 3 jours">
            <a:extLst>
              <a:ext uri="{FF2B5EF4-FFF2-40B4-BE49-F238E27FC236}">
                <a16:creationId xmlns:a16="http://schemas.microsoft.com/office/drawing/2014/main" id="{C37EAD57-2598-370A-96DA-766D8D05BAA9}"/>
              </a:ext>
            </a:extLst>
          </p:cNvPr>
          <p:cNvSpPr txBox="1">
            <a:spLocks noGrp="1"/>
          </p:cNvSpPr>
          <p:nvPr>
            <p:ph type="body" idx="21"/>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r>
              <a:rPr lang="fr-FR" dirty="0"/>
              <a:t>Ateliers « design graphique » et « design d’interface »</a:t>
            </a:r>
          </a:p>
        </p:txBody>
      </p:sp>
      <p:sp>
        <p:nvSpPr>
          <p:cNvPr id="181" name="Ingénieurie des besoins &amp; Analyse de l’existant">
            <a:extLst>
              <a:ext uri="{FF2B5EF4-FFF2-40B4-BE49-F238E27FC236}">
                <a16:creationId xmlns:a16="http://schemas.microsoft.com/office/drawing/2014/main" id="{F3D57ADA-5F4D-011D-036B-87C6980FF3B8}"/>
              </a:ext>
            </a:extLst>
          </p:cNvPr>
          <p:cNvSpPr txBox="1">
            <a:spLocks noGrp="1"/>
          </p:cNvSpPr>
          <p:nvPr>
            <p:ph type="title"/>
          </p:nvPr>
        </p:nvSpPr>
        <p:spPr>
          <a:prstGeom prst="rect">
            <a:avLst/>
          </a:prstGeom>
        </p:spPr>
        <p:txBody>
          <a:bodyPr/>
          <a:lstStyle>
            <a:lvl1pPr defTabSz="825500">
              <a:lnSpc>
                <a:spcPct val="100000"/>
              </a:lnSpc>
              <a:defRPr sz="5500" spc="0"/>
            </a:lvl1pPr>
          </a:lstStyle>
          <a:p>
            <a:r>
              <a:rPr lang="fr-FR" dirty="0"/>
              <a:t>UX</a:t>
            </a:r>
          </a:p>
        </p:txBody>
      </p:sp>
      <p:sp>
        <p:nvSpPr>
          <p:cNvPr id="182" name="Jour 1 : Recueillir le besoin…">
            <a:extLst>
              <a:ext uri="{FF2B5EF4-FFF2-40B4-BE49-F238E27FC236}">
                <a16:creationId xmlns:a16="http://schemas.microsoft.com/office/drawing/2014/main" id="{184670F9-2A42-41C3-4A77-16B268213F3A}"/>
              </a:ext>
            </a:extLst>
          </p:cNvPr>
          <p:cNvSpPr txBox="1">
            <a:spLocks noGrp="1"/>
          </p:cNvSpPr>
          <p:nvPr>
            <p:ph type="body" idx="1"/>
          </p:nvPr>
        </p:nvSpPr>
        <p:spPr>
          <a:xfrm>
            <a:off x="1206499" y="4248504"/>
            <a:ext cx="21970999" cy="8256012"/>
          </a:xfrm>
          <a:prstGeom prst="rect">
            <a:avLst/>
          </a:prstGeom>
        </p:spPr>
        <p:txBody>
          <a:bodyPr lIns="50800" tIns="50800" rIns="50800" bIns="50800" anchor="t">
            <a:normAutofit/>
          </a:bodyPr>
          <a:lstStyle/>
          <a:p>
            <a:pPr marL="0" indent="0">
              <a:buNone/>
            </a:pPr>
            <a:r>
              <a:rPr lang="fr-FR" dirty="0">
                <a:solidFill>
                  <a:schemeClr val="tx2"/>
                </a:solidFill>
              </a:rPr>
              <a:t>Présentation de Adobe Photoshop </a:t>
            </a:r>
          </a:p>
          <a:p>
            <a:pPr marL="0" indent="0">
              <a:buNone/>
            </a:pPr>
            <a:r>
              <a:rPr lang="fr-FR" dirty="0">
                <a:solidFill>
                  <a:schemeClr val="tx2"/>
                </a:solidFill>
              </a:rPr>
              <a:t>Présentation de Canva.com</a:t>
            </a:r>
          </a:p>
          <a:p>
            <a:pPr marL="0" indent="0">
              <a:buNone/>
            </a:pPr>
            <a:r>
              <a:rPr lang="fr-FR" b="1" dirty="0">
                <a:solidFill>
                  <a:schemeClr val="tx2"/>
                </a:solidFill>
              </a:rPr>
              <a:t>Exercice : réaliser une maquette de page web de votre portfolio qui incite à vous contacter</a:t>
            </a:r>
          </a:p>
        </p:txBody>
      </p:sp>
    </p:spTree>
    <p:extLst>
      <p:ext uri="{BB962C8B-B14F-4D97-AF65-F5344CB8AC3E}">
        <p14:creationId xmlns:p14="http://schemas.microsoft.com/office/powerpoint/2010/main" val="124480383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0" name="0.1. Programme de ces 3 jour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lang="fr-FR" dirty="0"/>
              <a:t>4. Exploration de l’UX</a:t>
            </a:r>
          </a:p>
        </p:txBody>
      </p:sp>
      <p:sp>
        <p:nvSpPr>
          <p:cNvPr id="181" name="Ingénieurie des besoins &amp; Analyse de l’existant"/>
          <p:cNvSpPr txBox="1">
            <a:spLocks noGrp="1"/>
          </p:cNvSpPr>
          <p:nvPr>
            <p:ph type="title"/>
          </p:nvPr>
        </p:nvSpPr>
        <p:spPr>
          <a:prstGeom prst="rect">
            <a:avLst/>
          </a:prstGeom>
        </p:spPr>
        <p:txBody>
          <a:bodyPr lIns="50800" tIns="50800" rIns="50800" bIns="50800" anchor="t">
            <a:normAutofit/>
          </a:bodyPr>
          <a:lstStyle>
            <a:lvl1pPr defTabSz="825500">
              <a:lnSpc>
                <a:spcPct val="100000"/>
              </a:lnSpc>
              <a:defRPr sz="5500" spc="0"/>
            </a:lvl1pPr>
          </a:lstStyle>
          <a:p>
            <a:r>
              <a:rPr lang="fr-FR" dirty="0"/>
              <a:t>UX – Cours 2</a:t>
            </a:r>
          </a:p>
        </p:txBody>
      </p:sp>
      <p:sp>
        <p:nvSpPr>
          <p:cNvPr id="182" name="Jour 1 : Recueillir le besoin…"/>
          <p:cNvSpPr txBox="1">
            <a:spLocks noGrp="1"/>
          </p:cNvSpPr>
          <p:nvPr>
            <p:ph type="body" idx="1"/>
          </p:nvPr>
        </p:nvSpPr>
        <p:spPr>
          <a:xfrm>
            <a:off x="1206499" y="4248504"/>
            <a:ext cx="21970999" cy="8256012"/>
          </a:xfrm>
          <a:prstGeom prst="rect">
            <a:avLst/>
          </a:prstGeom>
        </p:spPr>
        <p:txBody>
          <a:bodyPr>
            <a:normAutofit/>
          </a:bodyPr>
          <a:lstStyle/>
          <a:p>
            <a:pPr marL="0" indent="0">
              <a:buNone/>
            </a:pPr>
            <a:r>
              <a:rPr lang="fr-FR" dirty="0">
                <a:solidFill>
                  <a:schemeClr val="tx2"/>
                </a:solidFill>
              </a:rPr>
              <a:t>Importance de l'Analytics (Rappel de Google Analytics, les tags) : </a:t>
            </a:r>
            <a:r>
              <a:rPr lang="fr-FR" dirty="0">
                <a:solidFill>
                  <a:schemeClr val="tx2"/>
                </a:solidFill>
                <a:hlinkClick r:id="rId3"/>
              </a:rPr>
              <a:t>https://support.google.com/analytics/answer/6367342?hl=fr</a:t>
            </a:r>
            <a:endParaRPr lang="fr-FR" dirty="0">
              <a:solidFill>
                <a:schemeClr val="tx2"/>
              </a:solidFill>
            </a:endParaRPr>
          </a:p>
          <a:p>
            <a:pPr marL="0" indent="0">
              <a:buNone/>
            </a:pPr>
            <a:r>
              <a:rPr lang="fr-FR" dirty="0">
                <a:solidFill>
                  <a:schemeClr val="tx2"/>
                </a:solidFill>
              </a:rPr>
              <a:t>Approches ergonomiques : Bottom-Up, Top-Down</a:t>
            </a:r>
          </a:p>
          <a:p>
            <a:pPr marL="0" indent="0">
              <a:buNone/>
            </a:pPr>
            <a:r>
              <a:rPr lang="fr-FR" dirty="0">
                <a:solidFill>
                  <a:schemeClr val="tx2"/>
                </a:solidFill>
              </a:rPr>
              <a:t>Etudes de terrain quantitatives/qualitatives : entretiens, focus groupe, interviews</a:t>
            </a:r>
          </a:p>
          <a:p>
            <a:pPr marL="0" indent="0">
              <a:buNone/>
            </a:pPr>
            <a:r>
              <a:rPr lang="fr-FR" dirty="0">
                <a:solidFill>
                  <a:schemeClr val="tx2"/>
                </a:solidFill>
              </a:rPr>
              <a:t>Etudes indirectes : analyse contextuelle, critères heuristiques universels</a:t>
            </a:r>
          </a:p>
          <a:p>
            <a:pPr marL="0" indent="0">
              <a:buNone/>
            </a:pPr>
            <a:r>
              <a:rPr lang="fr-FR" dirty="0">
                <a:solidFill>
                  <a:schemeClr val="tx2"/>
                </a:solidFill>
              </a:rPr>
              <a:t>Modélisation des utilisateurs : persona</a:t>
            </a:r>
          </a:p>
          <a:p>
            <a:pPr marL="0" indent="0">
              <a:buNone/>
            </a:pPr>
            <a:r>
              <a:rPr lang="fr-FR" dirty="0">
                <a:solidFill>
                  <a:schemeClr val="tx2"/>
                </a:solidFill>
              </a:rPr>
              <a:t>Modélisation de la tâche : arbre des tâches, MAD, cartes mentales</a:t>
            </a:r>
          </a:p>
        </p:txBody>
      </p:sp>
    </p:spTree>
    <p:extLst>
      <p:ext uri="{BB962C8B-B14F-4D97-AF65-F5344CB8AC3E}">
        <p14:creationId xmlns:p14="http://schemas.microsoft.com/office/powerpoint/2010/main" val="1803158615"/>
      </p:ext>
    </p:extLst>
  </p:cSld>
  <p:clrMapOvr>
    <a:masterClrMapping/>
  </p:clrMapOvr>
  <p:transition spd="med"/>
</p:sld>
</file>

<file path=ppt/theme/theme1.xml><?xml version="1.0" encoding="utf-8"?>
<a:theme xmlns:a="http://schemas.openxmlformats.org/drawingml/2006/main" name="38_MinimalistLight">
  <a:themeElements>
    <a:clrScheme name="38_MinimalistLight">
      <a:dk1>
        <a:srgbClr val="53585F"/>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8_MinimalistLight">
  <a:themeElements>
    <a:clrScheme name="38_MinimalistLight">
      <a:dk1>
        <a:srgbClr val="000000"/>
      </a:dk1>
      <a:lt1>
        <a:srgbClr val="FFFFFF"/>
      </a:lt1>
      <a:dk2>
        <a:srgbClr val="53585F"/>
      </a:dk2>
      <a:lt2>
        <a:srgbClr val="D5D5D5"/>
      </a:lt2>
      <a:accent1>
        <a:srgbClr val="9FAABA"/>
      </a:accent1>
      <a:accent2>
        <a:srgbClr val="88A7B2"/>
      </a:accent2>
      <a:accent3>
        <a:srgbClr val="94B9A3"/>
      </a:accent3>
      <a:accent4>
        <a:srgbClr val="F0BE5E"/>
      </a:accent4>
      <a:accent5>
        <a:srgbClr val="D5B7B7"/>
      </a:accent5>
      <a:accent6>
        <a:srgbClr val="B894B1"/>
      </a:accent6>
      <a:hlink>
        <a:srgbClr val="0000FF"/>
      </a:hlink>
      <a:folHlink>
        <a:srgbClr val="FF00FF"/>
      </a:folHlink>
    </a:clrScheme>
    <a:fontScheme name="38_MinimalistLight">
      <a:majorFont>
        <a:latin typeface="Produkt Extralight"/>
        <a:ea typeface="Produkt Extralight"/>
        <a:cs typeface="Produkt Extralight"/>
      </a:majorFont>
      <a:minorFont>
        <a:latin typeface="Produkt Extralight"/>
        <a:ea typeface="Produkt Extralight"/>
        <a:cs typeface="Produkt Extralight"/>
      </a:minorFont>
    </a:fontScheme>
    <a:fmtScheme name="38_Minimalist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9155"/>
            <a:lumOff val="-32673"/>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atOff val="-9155"/>
              <a:lumOff val="-32673"/>
            </a:schemeClr>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355600" rtl="0" fontAlgn="auto" latinLnBrk="0" hangingPunct="0">
          <a:lnSpc>
            <a:spcPct val="100000"/>
          </a:lnSpc>
          <a:spcBef>
            <a:spcPts val="4700"/>
          </a:spcBef>
          <a:spcAft>
            <a:spcPts val="0"/>
          </a:spcAft>
          <a:buClrTx/>
          <a:buSzTx/>
          <a:buFontTx/>
          <a:buNone/>
          <a:tabLst/>
          <a:defRPr kumimoji="0" sz="4000" b="0" i="0" u="none" strike="noStrike" cap="none" spc="0" normalizeH="0" baseline="0">
            <a:ln>
              <a:noFill/>
            </a:ln>
            <a:solidFill>
              <a:schemeClr val="accent1">
                <a:satOff val="-9155"/>
                <a:lumOff val="-32673"/>
              </a:schemeClr>
            </a:solidFill>
            <a:effectLst/>
            <a:uFillTx/>
            <a:latin typeface="Avenir Next Regular"/>
            <a:ea typeface="Avenir Next Regular"/>
            <a:cs typeface="Avenir Next Regular"/>
            <a:sym typeface="Avenir Nex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26159</TotalTime>
  <Words>7246</Words>
  <Application>Microsoft Office PowerPoint</Application>
  <PresentationFormat>Personnalisé</PresentationFormat>
  <Paragraphs>508</Paragraphs>
  <Slides>65</Slides>
  <Notes>18</Notes>
  <HiddenSlides>8</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65</vt:i4>
      </vt:variant>
    </vt:vector>
  </HeadingPairs>
  <TitlesOfParts>
    <vt:vector size="71" baseType="lpstr">
      <vt:lpstr>Arial</vt:lpstr>
      <vt:lpstr>Avenir Next Regular</vt:lpstr>
      <vt:lpstr>Helvetica Neue</vt:lpstr>
      <vt:lpstr>Produkt Extralight</vt:lpstr>
      <vt:lpstr>Produkt Light</vt:lpstr>
      <vt:lpstr>38_MinimalistLight</vt:lpstr>
      <vt:lpstr>Socle numérique 2ème année</vt:lpstr>
      <vt:lpstr>UX</vt:lpstr>
      <vt:lpstr>UX</vt:lpstr>
      <vt:lpstr>UX</vt:lpstr>
      <vt:lpstr>UX</vt:lpstr>
      <vt:lpstr>UX</vt:lpstr>
      <vt:lpstr>UX</vt:lpstr>
      <vt:lpstr>UX</vt:lpstr>
      <vt:lpstr>UX – Cours 2</vt:lpstr>
      <vt:lpstr>UX</vt:lpstr>
      <vt:lpstr>UX</vt:lpstr>
      <vt:lpstr>UX</vt:lpstr>
      <vt:lpstr>UX</vt:lpstr>
      <vt:lpstr>UX</vt:lpstr>
      <vt:lpstr>UX</vt:lpstr>
      <vt:lpstr>UX</vt:lpstr>
      <vt:lpstr>UX</vt:lpstr>
      <vt:lpstr>UX</vt:lpstr>
      <vt:lpstr>UX – Cours 3</vt:lpstr>
      <vt:lpstr>Eco-conception &amp; conception responsable service numériques</vt:lpstr>
      <vt:lpstr>Présentation PowerPoint</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1. Développement durable, repères &amp; contexte</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2. Performance environnementale, concepts clés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TP1 classe inversée par petit groupe : Rédiger un essai Sur un sujet de ce cours qui vous tiens à cœur Le présenter</vt:lpstr>
      <vt:lpstr>Programme QCM</vt:lpstr>
      <vt:lpstr>Programme QCM</vt:lpstr>
      <vt:lpstr>Programme QCM</vt:lpstr>
      <vt:lpstr>Eco-conception &amp; conception responsable service numériques</vt:lpstr>
      <vt:lpstr>Eco-conception &amp; conception responsable service numériques</vt:lpstr>
      <vt:lpstr>TP2 en classe entière:  Évaluer l'impact énergétique et l'éco-responsabilité d'une requête faite à une AI générative.   Définition des limites du système  Inventaire des flux énergétiques  Évaluation des impacts énergétiques  Comparaison des alternatives  Impact environnemental global  Optimisation et recommandations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Eco-conception &amp; conception responsable service numériques</vt:lpstr>
      <vt:lpstr>Présentation de l’éco-conception by Wexperience </vt:lpstr>
      <vt:lpstr>Eco-conception &amp; conception responsable service numériques</vt:lpstr>
      <vt:lpstr>Pour le prochain cours :  Mise en applications de l'ensemble des recommandations d'UX à votre portfolio.  Présentation devant la classe au cours 4.  Notation sur les critères suivant : oral (3), réflexion UX (10), Code UX (3), contenu / image / vidéo (2), testing (2). </vt:lpstr>
      <vt:lpstr>Cours 5  Bilan des travaux Rappel des cours QCM</vt:lpstr>
      <vt:lpstr>TP3 individuel:  Réaliser l’audit d’eco-conception du site internet (et de son environnement) de votre dernière expérience significative site de votre choix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VINCHENT Thibault</dc:creator>
  <cp:lastModifiedBy>VINCHENT Thibault</cp:lastModifiedBy>
  <cp:revision>91</cp:revision>
  <dcterms:modified xsi:type="dcterms:W3CDTF">2025-09-29T10:16:16Z</dcterms:modified>
</cp:coreProperties>
</file>