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56" r:id="rId2"/>
    <p:sldId id="258" r:id="rId3"/>
    <p:sldId id="264"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92" r:id="rId22"/>
    <p:sldId id="286" r:id="rId23"/>
    <p:sldId id="287" r:id="rId24"/>
    <p:sldId id="293" r:id="rId25"/>
    <p:sldId id="288" r:id="rId26"/>
    <p:sldId id="289" r:id="rId27"/>
    <p:sldId id="290" r:id="rId28"/>
    <p:sldId id="291" r:id="rId29"/>
    <p:sldId id="296" r:id="rId30"/>
    <p:sldId id="297" r:id="rId31"/>
    <p:sldId id="298" r:id="rId32"/>
    <p:sldId id="299" r:id="rId33"/>
    <p:sldId id="300" r:id="rId34"/>
    <p:sldId id="305" r:id="rId35"/>
    <p:sldId id="301" r:id="rId36"/>
    <p:sldId id="302" r:id="rId37"/>
    <p:sldId id="304" r:id="rId38"/>
    <p:sldId id="303" r:id="rId3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1pPr>
    <a:lvl2pPr marL="0" marR="0" indent="457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2pPr>
    <a:lvl3pPr marL="0" marR="0" indent="914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3pPr>
    <a:lvl4pPr marL="0" marR="0" indent="1371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4pPr>
    <a:lvl5pPr marL="0" marR="0" indent="18288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5pPr>
    <a:lvl6pPr marL="0" marR="0" indent="22860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6pPr>
    <a:lvl7pPr marL="0" marR="0" indent="2743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7pPr>
    <a:lvl8pPr marL="0" marR="0" indent="3200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8pPr>
    <a:lvl9pPr marL="0" marR="0" indent="3657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Row>
  </a:tblStyle>
  <a:tblStyle styleId="{C7B018BB-80A7-4F77-B60F-C8B233D01FF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2">
              <a:hueOff val="-357243"/>
              <a:satOff val="7293"/>
              <a:lumOff val="8906"/>
            </a:schemeClr>
          </a:solidFill>
        </a:fill>
      </a:tcStyle>
    </a:firstRow>
  </a:tblStyle>
  <a:tblStyle styleId="{EEE7283C-3CF3-47DC-8721-378D4A62B22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3">
              <a:satOff val="1412"/>
              <a:lumOff val="16412"/>
            </a:schemeClr>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atOff val="1412"/>
                  <a:lumOff val="16412"/>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6E937E"/>
          </a:solidFill>
        </a:fill>
      </a:tcStyle>
    </a:firstRow>
  </a:tblStyle>
  <a:tblStyle styleId="{CF821DB8-F4EB-4A41-A1BA-3FCAFE7338EE}"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wholeTbl>
    <a:band2H>
      <a:tcTxStyle/>
      <a:tcStyle>
        <a:tcBdr/>
        <a:fill>
          <a:solidFill>
            <a:srgbClr val="FFF171"/>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A51B"/>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E1A84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4">
              <a:hueOff val="103425"/>
              <a:satOff val="-7243"/>
              <a:lumOff val="9921"/>
            </a:schemeClr>
          </a:solidFill>
        </a:fill>
      </a:tcStyle>
    </a:firstRow>
  </a:tblStyle>
  <a:tblStyle styleId="{33BA23B1-9221-436E-865A-0063620EA4FD}"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chemeClr val="accent5"/>
          </a:solidFill>
        </a:fill>
      </a:tcStyle>
    </a:band2H>
    <a:firstCol>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lumOff val="-14283"/>
            </a:schemeClr>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5">
                  <a:lumOff val="-14283"/>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satOff val="-6299"/>
              <a:lumOff val="-32309"/>
            </a:schemeClr>
          </a:solidFill>
        </a:fill>
      </a:tcStyle>
    </a:firstRow>
  </a:tblStyle>
  <a:tblStyle styleId="{2708684C-4D16-4618-839F-0558EEFCDFE6}"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EDEEEE"/>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5D5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89673" autoAdjust="0"/>
  </p:normalViewPr>
  <p:slideViewPr>
    <p:cSldViewPr snapToGrid="0">
      <p:cViewPr varScale="1">
        <p:scale>
          <a:sx n="50" d="100"/>
          <a:sy n="50" d="100"/>
        </p:scale>
        <p:origin x="100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NCHENT Thibault" userId="b919e929-cfef-445e-a456-a3c1568e08ff" providerId="ADAL" clId="{36B71888-F94F-46F8-A2D5-05449A1979BA}"/>
    <pc:docChg chg="undo custSel addSld modSld sldOrd">
      <pc:chgData name="VINCHENT Thibault" userId="b919e929-cfef-445e-a456-a3c1568e08ff" providerId="ADAL" clId="{36B71888-F94F-46F8-A2D5-05449A1979BA}" dt="2025-10-27T10:11:20.275" v="1326" actId="729"/>
      <pc:docMkLst>
        <pc:docMk/>
      </pc:docMkLst>
      <pc:sldChg chg="mod modShow">
        <pc:chgData name="VINCHENT Thibault" userId="b919e929-cfef-445e-a456-a3c1568e08ff" providerId="ADAL" clId="{36B71888-F94F-46F8-A2D5-05449A1979BA}" dt="2025-10-27T10:11:20.275" v="1326" actId="729"/>
        <pc:sldMkLst>
          <pc:docMk/>
          <pc:sldMk cId="1711080050" sldId="274"/>
        </pc:sldMkLst>
      </pc:sldChg>
      <pc:sldChg chg="addSp modSp add mod">
        <pc:chgData name="VINCHENT Thibault" userId="b919e929-cfef-445e-a456-a3c1568e08ff" providerId="ADAL" clId="{36B71888-F94F-46F8-A2D5-05449A1979BA}" dt="2025-08-28T12:54:40.180" v="992" actId="1076"/>
        <pc:sldMkLst>
          <pc:docMk/>
          <pc:sldMk cId="2605613140" sldId="299"/>
        </pc:sldMkLst>
        <pc:spChg chg="add mod">
          <ac:chgData name="VINCHENT Thibault" userId="b919e929-cfef-445e-a456-a3c1568e08ff" providerId="ADAL" clId="{36B71888-F94F-46F8-A2D5-05449A1979BA}" dt="2025-08-28T12:54:40.180" v="992" actId="1076"/>
          <ac:spMkLst>
            <pc:docMk/>
            <pc:sldMk cId="2605613140" sldId="299"/>
            <ac:spMk id="2" creationId="{4985B491-920F-08F7-857D-557A1A477477}"/>
          </ac:spMkLst>
        </pc:spChg>
        <pc:spChg chg="add mod">
          <ac:chgData name="VINCHENT Thibault" userId="b919e929-cfef-445e-a456-a3c1568e08ff" providerId="ADAL" clId="{36B71888-F94F-46F8-A2D5-05449A1979BA}" dt="2025-08-28T12:54:40.180" v="992" actId="1076"/>
          <ac:spMkLst>
            <pc:docMk/>
            <pc:sldMk cId="2605613140" sldId="299"/>
            <ac:spMk id="3" creationId="{16B5FD9D-2ED4-D9C6-7BEC-3C94BC345AC9}"/>
          </ac:spMkLst>
        </pc:spChg>
        <pc:spChg chg="mod">
          <ac:chgData name="VINCHENT Thibault" userId="b919e929-cfef-445e-a456-a3c1568e08ff" providerId="ADAL" clId="{36B71888-F94F-46F8-A2D5-05449A1979BA}" dt="2025-08-25T10:07:25.095" v="6" actId="6549"/>
          <ac:spMkLst>
            <pc:docMk/>
            <pc:sldMk cId="2605613140" sldId="299"/>
            <ac:spMk id="4" creationId="{CFA19B52-8735-70C0-0409-E6FBF8B4B0E7}"/>
          </ac:spMkLst>
        </pc:spChg>
        <pc:picChg chg="add mod">
          <ac:chgData name="VINCHENT Thibault" userId="b919e929-cfef-445e-a456-a3c1568e08ff" providerId="ADAL" clId="{36B71888-F94F-46F8-A2D5-05449A1979BA}" dt="2025-08-28T09:13:00.316" v="717" actId="1076"/>
          <ac:picMkLst>
            <pc:docMk/>
            <pc:sldMk cId="2605613140" sldId="299"/>
            <ac:picMk id="1026" creationId="{11394384-528A-593C-B8EC-811E0338D28A}"/>
          </ac:picMkLst>
        </pc:picChg>
      </pc:sldChg>
      <pc:sldChg chg="modSp add mod modNotesTx">
        <pc:chgData name="VINCHENT Thibault" userId="b919e929-cfef-445e-a456-a3c1568e08ff" providerId="ADAL" clId="{36B71888-F94F-46F8-A2D5-05449A1979BA}" dt="2025-08-28T12:53:57.419" v="985" actId="113"/>
        <pc:sldMkLst>
          <pc:docMk/>
          <pc:sldMk cId="1866613125" sldId="300"/>
        </pc:sldMkLst>
        <pc:spChg chg="mod">
          <ac:chgData name="VINCHENT Thibault" userId="b919e929-cfef-445e-a456-a3c1568e08ff" providerId="ADAL" clId="{36B71888-F94F-46F8-A2D5-05449A1979BA}" dt="2025-08-28T09:14:52.529" v="734" actId="14100"/>
          <ac:spMkLst>
            <pc:docMk/>
            <pc:sldMk cId="1866613125" sldId="300"/>
            <ac:spMk id="180" creationId="{860A75C0-8B97-F0EA-CEE7-0FC251B93BEC}"/>
          </ac:spMkLst>
        </pc:spChg>
        <pc:spChg chg="mod">
          <ac:chgData name="VINCHENT Thibault" userId="b919e929-cfef-445e-a456-a3c1568e08ff" providerId="ADAL" clId="{36B71888-F94F-46F8-A2D5-05449A1979BA}" dt="2025-08-28T12:53:57.419" v="985" actId="113"/>
          <ac:spMkLst>
            <pc:docMk/>
            <pc:sldMk cId="1866613125" sldId="300"/>
            <ac:spMk id="181" creationId="{8B58E483-ADD4-C2FE-DE34-C7590BC115DA}"/>
          </ac:spMkLst>
        </pc:spChg>
        <pc:spChg chg="mod">
          <ac:chgData name="VINCHENT Thibault" userId="b919e929-cfef-445e-a456-a3c1568e08ff" providerId="ADAL" clId="{36B71888-F94F-46F8-A2D5-05449A1979BA}" dt="2025-08-28T12:51:32.520" v="976" actId="20577"/>
          <ac:spMkLst>
            <pc:docMk/>
            <pc:sldMk cId="1866613125" sldId="300"/>
            <ac:spMk id="182" creationId="{39F3E956-6928-5203-7700-EE9CBEEAB004}"/>
          </ac:spMkLst>
        </pc:spChg>
      </pc:sldChg>
      <pc:sldChg chg="modSp add mod modNotesTx">
        <pc:chgData name="VINCHENT Thibault" userId="b919e929-cfef-445e-a456-a3c1568e08ff" providerId="ADAL" clId="{36B71888-F94F-46F8-A2D5-05449A1979BA}" dt="2025-08-28T12:54:10.618" v="987"/>
        <pc:sldMkLst>
          <pc:docMk/>
          <pc:sldMk cId="1143076684" sldId="301"/>
        </pc:sldMkLst>
        <pc:spChg chg="mod">
          <ac:chgData name="VINCHENT Thibault" userId="b919e929-cfef-445e-a456-a3c1568e08ff" providerId="ADAL" clId="{36B71888-F94F-46F8-A2D5-05449A1979BA}" dt="2025-08-26T08:24:49.214" v="121" actId="20577"/>
          <ac:spMkLst>
            <pc:docMk/>
            <pc:sldMk cId="1143076684" sldId="301"/>
            <ac:spMk id="180" creationId="{51DFEF56-FEA6-3055-8AF3-8A4E98D32C77}"/>
          </ac:spMkLst>
        </pc:spChg>
        <pc:spChg chg="mod">
          <ac:chgData name="VINCHENT Thibault" userId="b919e929-cfef-445e-a456-a3c1568e08ff" providerId="ADAL" clId="{36B71888-F94F-46F8-A2D5-05449A1979BA}" dt="2025-08-28T12:54:10.618" v="987"/>
          <ac:spMkLst>
            <pc:docMk/>
            <pc:sldMk cId="1143076684" sldId="301"/>
            <ac:spMk id="181" creationId="{7B1A955D-9651-CEB0-AC2B-F1D1F63E4A7E}"/>
          </ac:spMkLst>
        </pc:spChg>
        <pc:spChg chg="mod">
          <ac:chgData name="VINCHENT Thibault" userId="b919e929-cfef-445e-a456-a3c1568e08ff" providerId="ADAL" clId="{36B71888-F94F-46F8-A2D5-05449A1979BA}" dt="2025-08-26T08:58:25.699" v="480" actId="20577"/>
          <ac:spMkLst>
            <pc:docMk/>
            <pc:sldMk cId="1143076684" sldId="301"/>
            <ac:spMk id="182" creationId="{4201017A-91E3-83CC-E657-11728839D648}"/>
          </ac:spMkLst>
        </pc:spChg>
      </pc:sldChg>
      <pc:sldChg chg="modSp add mod ord modNotesTx">
        <pc:chgData name="VINCHENT Thibault" userId="b919e929-cfef-445e-a456-a3c1568e08ff" providerId="ADAL" clId="{36B71888-F94F-46F8-A2D5-05449A1979BA}" dt="2025-08-29T13:21:03.700" v="1260" actId="27636"/>
        <pc:sldMkLst>
          <pc:docMk/>
          <pc:sldMk cId="2681434558" sldId="302"/>
        </pc:sldMkLst>
        <pc:spChg chg="mod">
          <ac:chgData name="VINCHENT Thibault" userId="b919e929-cfef-445e-a456-a3c1568e08ff" providerId="ADAL" clId="{36B71888-F94F-46F8-A2D5-05449A1979BA}" dt="2025-08-28T09:13:31.887" v="727"/>
          <ac:spMkLst>
            <pc:docMk/>
            <pc:sldMk cId="2681434558" sldId="302"/>
            <ac:spMk id="180" creationId="{C815790D-810B-CE0F-93D4-C955AAE3959B}"/>
          </ac:spMkLst>
        </pc:spChg>
        <pc:spChg chg="mod">
          <ac:chgData name="VINCHENT Thibault" userId="b919e929-cfef-445e-a456-a3c1568e08ff" providerId="ADAL" clId="{36B71888-F94F-46F8-A2D5-05449A1979BA}" dt="2025-08-28T12:54:13.268" v="988"/>
          <ac:spMkLst>
            <pc:docMk/>
            <pc:sldMk cId="2681434558" sldId="302"/>
            <ac:spMk id="181" creationId="{8C1F7EB1-37D9-035E-5EFA-88C3AB97CB69}"/>
          </ac:spMkLst>
        </pc:spChg>
        <pc:spChg chg="mod">
          <ac:chgData name="VINCHENT Thibault" userId="b919e929-cfef-445e-a456-a3c1568e08ff" providerId="ADAL" clId="{36B71888-F94F-46F8-A2D5-05449A1979BA}" dt="2025-08-29T13:21:03.700" v="1260" actId="27636"/>
          <ac:spMkLst>
            <pc:docMk/>
            <pc:sldMk cId="2681434558" sldId="302"/>
            <ac:spMk id="182" creationId="{658C65E3-995A-5B69-1BAB-22A1AA3DDC3A}"/>
          </ac:spMkLst>
        </pc:spChg>
      </pc:sldChg>
      <pc:sldChg chg="modSp add mod ord modNotesTx">
        <pc:chgData name="VINCHENT Thibault" userId="b919e929-cfef-445e-a456-a3c1568e08ff" providerId="ADAL" clId="{36B71888-F94F-46F8-A2D5-05449A1979BA}" dt="2025-08-29T07:37:14.931" v="1130" actId="12"/>
        <pc:sldMkLst>
          <pc:docMk/>
          <pc:sldMk cId="3394348105" sldId="303"/>
        </pc:sldMkLst>
        <pc:spChg chg="mod">
          <ac:chgData name="VINCHENT Thibault" userId="b919e929-cfef-445e-a456-a3c1568e08ff" providerId="ADAL" clId="{36B71888-F94F-46F8-A2D5-05449A1979BA}" dt="2025-08-28T09:13:43.243" v="729"/>
          <ac:spMkLst>
            <pc:docMk/>
            <pc:sldMk cId="3394348105" sldId="303"/>
            <ac:spMk id="180" creationId="{518EB49A-9BBF-662D-8938-7FCAD286C8F2}"/>
          </ac:spMkLst>
        </pc:spChg>
        <pc:spChg chg="mod">
          <ac:chgData name="VINCHENT Thibault" userId="b919e929-cfef-445e-a456-a3c1568e08ff" providerId="ADAL" clId="{36B71888-F94F-46F8-A2D5-05449A1979BA}" dt="2025-08-28T12:54:20.928" v="990"/>
          <ac:spMkLst>
            <pc:docMk/>
            <pc:sldMk cId="3394348105" sldId="303"/>
            <ac:spMk id="181" creationId="{2CB3DB17-7EF5-9D00-E4FE-23C553BED690}"/>
          </ac:spMkLst>
        </pc:spChg>
        <pc:spChg chg="mod">
          <ac:chgData name="VINCHENT Thibault" userId="b919e929-cfef-445e-a456-a3c1568e08ff" providerId="ADAL" clId="{36B71888-F94F-46F8-A2D5-05449A1979BA}" dt="2025-08-29T07:37:14.931" v="1130" actId="12"/>
          <ac:spMkLst>
            <pc:docMk/>
            <pc:sldMk cId="3394348105" sldId="303"/>
            <ac:spMk id="182" creationId="{B55BB46F-1006-59D6-2F5A-845A28DB9F44}"/>
          </ac:spMkLst>
        </pc:spChg>
      </pc:sldChg>
      <pc:sldChg chg="addSp delSp modSp add mod">
        <pc:chgData name="VINCHENT Thibault" userId="b919e929-cfef-445e-a456-a3c1568e08ff" providerId="ADAL" clId="{36B71888-F94F-46F8-A2D5-05449A1979BA}" dt="2025-08-29T13:22:24.226" v="1271" actId="478"/>
        <pc:sldMkLst>
          <pc:docMk/>
          <pc:sldMk cId="1244740359" sldId="304"/>
        </pc:sldMkLst>
        <pc:spChg chg="mod">
          <ac:chgData name="VINCHENT Thibault" userId="b919e929-cfef-445e-a456-a3c1568e08ff" providerId="ADAL" clId="{36B71888-F94F-46F8-A2D5-05449A1979BA}" dt="2025-08-28T09:22:42.726" v="845" actId="20577"/>
          <ac:spMkLst>
            <pc:docMk/>
            <pc:sldMk cId="1244740359" sldId="304"/>
            <ac:spMk id="180" creationId="{C0299EC1-5D6C-25F4-CCBF-03113DA0B489}"/>
          </ac:spMkLst>
        </pc:spChg>
        <pc:spChg chg="mod">
          <ac:chgData name="VINCHENT Thibault" userId="b919e929-cfef-445e-a456-a3c1568e08ff" providerId="ADAL" clId="{36B71888-F94F-46F8-A2D5-05449A1979BA}" dt="2025-08-28T12:54:17.752" v="989"/>
          <ac:spMkLst>
            <pc:docMk/>
            <pc:sldMk cId="1244740359" sldId="304"/>
            <ac:spMk id="181" creationId="{ECD7D698-F425-D12E-3080-D23D9851085F}"/>
          </ac:spMkLst>
        </pc:spChg>
        <pc:spChg chg="mod">
          <ac:chgData name="VINCHENT Thibault" userId="b919e929-cfef-445e-a456-a3c1568e08ff" providerId="ADAL" clId="{36B71888-F94F-46F8-A2D5-05449A1979BA}" dt="2025-08-28T09:23:37.498" v="873" actId="6549"/>
          <ac:spMkLst>
            <pc:docMk/>
            <pc:sldMk cId="1244740359" sldId="304"/>
            <ac:spMk id="182" creationId="{1FCE7BCA-819D-ADBE-E26E-5F531E9A9F30}"/>
          </ac:spMkLst>
        </pc:spChg>
      </pc:sldChg>
      <pc:sldChg chg="modSp add mod modNotesTx">
        <pc:chgData name="VINCHENT Thibault" userId="b919e929-cfef-445e-a456-a3c1568e08ff" providerId="ADAL" clId="{36B71888-F94F-46F8-A2D5-05449A1979BA}" dt="2025-08-29T13:47:36.333" v="1325" actId="20577"/>
        <pc:sldMkLst>
          <pc:docMk/>
          <pc:sldMk cId="2717158974" sldId="305"/>
        </pc:sldMkLst>
        <pc:spChg chg="mod">
          <ac:chgData name="VINCHENT Thibault" userId="b919e929-cfef-445e-a456-a3c1568e08ff" providerId="ADAL" clId="{36B71888-F94F-46F8-A2D5-05449A1979BA}" dt="2025-08-28T12:54:07.379" v="986"/>
          <ac:spMkLst>
            <pc:docMk/>
            <pc:sldMk cId="2717158974" sldId="305"/>
            <ac:spMk id="181" creationId="{C7FBDD1B-D581-7E91-C054-E939B066CD16}"/>
          </ac:spMkLst>
        </pc:spChg>
        <pc:spChg chg="mod">
          <ac:chgData name="VINCHENT Thibault" userId="b919e929-cfef-445e-a456-a3c1568e08ff" providerId="ADAL" clId="{36B71888-F94F-46F8-A2D5-05449A1979BA}" dt="2025-08-29T13:21:16.311" v="1267" actId="20577"/>
          <ac:spMkLst>
            <pc:docMk/>
            <pc:sldMk cId="2717158974" sldId="305"/>
            <ac:spMk id="182" creationId="{E417BD1C-7065-2C6F-0511-94C953154F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b="1" dirty="0"/>
              <a:t>1. Instagram</a:t>
            </a:r>
          </a:p>
          <a:p>
            <a:pPr>
              <a:buFont typeface="Arial" panose="020B0604020202020204" pitchFamily="34" charset="0"/>
              <a:buChar char="•"/>
            </a:pPr>
            <a:r>
              <a:rPr lang="fr-FR" b="1" dirty="0"/>
              <a:t>Optimisation des performances</a:t>
            </a:r>
            <a:r>
              <a:rPr lang="fr-FR" dirty="0"/>
              <a:t> : Instagram gère efficacement un grand volume d'images et de vidéos, optimisant le chargement progressif et la compression des fichiers pour réduire la latence et minimiser la consommation de données.</a:t>
            </a:r>
          </a:p>
          <a:p>
            <a:pPr>
              <a:buFont typeface="Arial" panose="020B0604020202020204" pitchFamily="34" charset="0"/>
              <a:buChar char="•"/>
            </a:pPr>
            <a:r>
              <a:rPr lang="fr-FR" b="1" dirty="0"/>
              <a:t>Adaptation aux contraintes des appareils</a:t>
            </a:r>
            <a:r>
              <a:rPr lang="fr-FR" dirty="0"/>
              <a:t> : L'application est conçue pour s’adapter à différentes tailles d'écran et résolutions. Elle utilise également la mise en cache pour améliorer la vitesse d'accès à des contenus fréquemment consultés.</a:t>
            </a:r>
          </a:p>
          <a:p>
            <a:r>
              <a:rPr lang="fr-FR" b="1" dirty="0"/>
              <a:t>2. </a:t>
            </a:r>
            <a:r>
              <a:rPr lang="fr-FR" b="1" dirty="0" err="1"/>
              <a:t>TikTok</a:t>
            </a:r>
            <a:endParaRPr lang="fr-FR" b="1" dirty="0"/>
          </a:p>
          <a:p>
            <a:pPr>
              <a:buFont typeface="Arial" panose="020B0604020202020204" pitchFamily="34" charset="0"/>
              <a:buChar char="•"/>
            </a:pPr>
            <a:r>
              <a:rPr lang="fr-FR" b="1" dirty="0"/>
              <a:t>Optimisation des performances</a:t>
            </a:r>
            <a:r>
              <a:rPr lang="fr-FR" dirty="0"/>
              <a:t> : </a:t>
            </a:r>
            <a:r>
              <a:rPr lang="fr-FR" dirty="0" err="1"/>
              <a:t>TikTok</a:t>
            </a:r>
            <a:r>
              <a:rPr lang="fr-FR" dirty="0"/>
              <a:t> utilise des algorithmes sophistiqués pour diffuser des vidéos en continu sans interrompre l'expérience de l'utilisateur, même avec des connexions internet plus lentes. La technologie de streaming adaptatif permet une lecture fluide.</a:t>
            </a:r>
          </a:p>
          <a:p>
            <a:pPr>
              <a:buFont typeface="Arial" panose="020B0604020202020204" pitchFamily="34" charset="0"/>
              <a:buChar char="•"/>
            </a:pPr>
            <a:r>
              <a:rPr lang="fr-FR" b="1" dirty="0"/>
              <a:t>Adaptation aux contraintes des appareils</a:t>
            </a:r>
            <a:r>
              <a:rPr lang="fr-FR" dirty="0"/>
              <a:t> : </a:t>
            </a:r>
            <a:r>
              <a:rPr lang="fr-FR" dirty="0" err="1"/>
              <a:t>TikTok</a:t>
            </a:r>
            <a:r>
              <a:rPr lang="fr-FR" dirty="0"/>
              <a:t> s'adapte bien à divers modèles de smartphones, en ajustant automatiquement la qualité vidéo en fonction de la puissance de l'appareil et de la connexion réseau disponible.</a:t>
            </a:r>
          </a:p>
          <a:p>
            <a:r>
              <a:rPr lang="fr-FR" b="1" dirty="0"/>
              <a:t>3. Uber</a:t>
            </a:r>
          </a:p>
          <a:p>
            <a:pPr>
              <a:buFont typeface="Arial" panose="020B0604020202020204" pitchFamily="34" charset="0"/>
              <a:buChar char="•"/>
            </a:pPr>
            <a:r>
              <a:rPr lang="fr-FR" b="1" dirty="0"/>
              <a:t>Optimisation des performances</a:t>
            </a:r>
            <a:r>
              <a:rPr lang="fr-FR" dirty="0"/>
              <a:t> : Uber intègre un système de mise à jour en temps réel des positions des véhicules et des utilisateurs tout en utilisant des techniques d’optimisation pour minimiser la consommation de batterie, notamment avec la gestion des GPS.</a:t>
            </a:r>
          </a:p>
          <a:p>
            <a:pPr>
              <a:buFont typeface="Arial" panose="020B0604020202020204" pitchFamily="34" charset="0"/>
              <a:buChar char="•"/>
            </a:pPr>
            <a:r>
              <a:rPr lang="fr-FR" b="1" dirty="0"/>
              <a:t>Adaptation aux contraintes des appareils</a:t>
            </a:r>
            <a:r>
              <a:rPr lang="fr-FR" dirty="0"/>
              <a:t> : L’application fonctionne sur une large gamme d'appareils, de différentes capacités matérielles, et s'adapte à des connexions réseau variables, garantissant ainsi que même les utilisateurs avec de vieux appareils peuvent avoir une expérience fluide.</a:t>
            </a:r>
          </a:p>
          <a:p>
            <a:r>
              <a:rPr lang="fr-FR" b="1" dirty="0"/>
              <a:t>4. WhatsApp</a:t>
            </a:r>
          </a:p>
          <a:p>
            <a:pPr>
              <a:buFont typeface="Arial" panose="020B0604020202020204" pitchFamily="34" charset="0"/>
              <a:buChar char="•"/>
            </a:pPr>
            <a:r>
              <a:rPr lang="fr-FR" b="1" dirty="0"/>
              <a:t>Optimisation des performances</a:t>
            </a:r>
            <a:r>
              <a:rPr lang="fr-FR" dirty="0"/>
              <a:t> : WhatsApp se distingue par sa capacité à fonctionner de manière fluide même sur des appareils à faible puissance ou avec une connexion internet limitée. Les messages sont envoyés et reçus en utilisant une bande passante minimale, grâce à une compression efficace des données.</a:t>
            </a:r>
          </a:p>
          <a:p>
            <a:pPr>
              <a:buFont typeface="Arial" panose="020B0604020202020204" pitchFamily="34" charset="0"/>
              <a:buChar char="•"/>
            </a:pPr>
            <a:r>
              <a:rPr lang="fr-FR" b="1" dirty="0"/>
              <a:t>Adaptation aux contraintes des appareils</a:t>
            </a:r>
            <a:r>
              <a:rPr lang="fr-FR" dirty="0"/>
              <a:t> : WhatsApp utilise des notifications push légères et optimise les ressources pour fonctionner en arrière-plan sans impacter les performances globales du téléphone. Il est compatible avec presque tous les types de smartphones.</a:t>
            </a:r>
          </a:p>
          <a:p>
            <a:r>
              <a:rPr lang="fr-FR" b="1" dirty="0"/>
              <a:t>5. Spotify</a:t>
            </a:r>
          </a:p>
          <a:p>
            <a:pPr>
              <a:buFont typeface="Arial" panose="020B0604020202020204" pitchFamily="34" charset="0"/>
              <a:buChar char="•"/>
            </a:pPr>
            <a:r>
              <a:rPr lang="fr-FR" b="1" dirty="0"/>
              <a:t>Optimisation des performances</a:t>
            </a:r>
            <a:r>
              <a:rPr lang="fr-FR" dirty="0"/>
              <a:t> : Spotify utilise un système de mise en cache intelligent pour assurer une lecture sans interruption des morceaux, même lorsque la connexion internet est instable ou que la bande passante est faible.</a:t>
            </a:r>
          </a:p>
          <a:p>
            <a:pPr>
              <a:buFont typeface="Arial" panose="020B0604020202020204" pitchFamily="34" charset="0"/>
              <a:buChar char="•"/>
            </a:pPr>
            <a:r>
              <a:rPr lang="fr-FR" b="1" dirty="0"/>
              <a:t>Adaptation aux contraintes des appareils</a:t>
            </a:r>
            <a:r>
              <a:rPr lang="fr-FR" dirty="0"/>
              <a:t> : L'application ajuste la qualité du son en fonction de la connexion réseau et permet aux utilisateurs de télécharger des morceaux pour une écoute hors ligne, optimisant ainsi la consommation de données mobiles.</a:t>
            </a:r>
          </a:p>
          <a:p>
            <a:r>
              <a:rPr lang="fr-FR" b="1" dirty="0"/>
              <a:t>6. Google </a:t>
            </a:r>
            <a:r>
              <a:rPr lang="fr-FR" b="1" dirty="0" err="1"/>
              <a:t>Maps</a:t>
            </a:r>
            <a:endParaRPr lang="fr-FR" b="1" dirty="0"/>
          </a:p>
          <a:p>
            <a:pPr>
              <a:buFont typeface="Arial" panose="020B0604020202020204" pitchFamily="34" charset="0"/>
              <a:buChar char="•"/>
            </a:pPr>
            <a:r>
              <a:rPr lang="fr-FR" b="1" dirty="0"/>
              <a:t>Optimisation des performances</a:t>
            </a:r>
            <a:r>
              <a:rPr lang="fr-FR" dirty="0"/>
              <a:t> : Google </a:t>
            </a:r>
            <a:r>
              <a:rPr lang="fr-FR" dirty="0" err="1"/>
              <a:t>Maps</a:t>
            </a:r>
            <a:r>
              <a:rPr lang="fr-FR" dirty="0"/>
              <a:t> met en œuvre un système de chargement dynamique des cartes, de sorte que seules les zones pertinentes pour l'utilisateur sont chargées en détail, économisant ainsi la mémoire et les données.</a:t>
            </a:r>
          </a:p>
          <a:p>
            <a:pPr>
              <a:buFont typeface="Arial" panose="020B0604020202020204" pitchFamily="34" charset="0"/>
              <a:buChar char="•"/>
            </a:pPr>
            <a:r>
              <a:rPr lang="fr-FR" b="1" dirty="0"/>
              <a:t>Adaptation aux contraintes des appareils</a:t>
            </a:r>
            <a:r>
              <a:rPr lang="fr-FR" dirty="0"/>
              <a:t> : L'application fonctionne bien sur une variété d'appareils, avec une interface utilisateur qui s’adapte à la taille de l'écran. Elle propose aussi des cartes hors ligne pour les utilisateurs avec une connexion réseau limitée.</a:t>
            </a:r>
          </a:p>
          <a:p>
            <a:r>
              <a:rPr lang="fr-FR" dirty="0"/>
              <a:t>Ces applications montrent comment une combinaison d'optimisation de la gestion des ressources (CPU, RAM, batterie) et une capacité à s'adapter aux différentes configurations matérielles permet de créer une expérience utilisateur fluide et efficace sur mobile.</a:t>
            </a:r>
          </a:p>
        </p:txBody>
      </p:sp>
    </p:spTree>
    <p:extLst>
      <p:ext uri="{BB962C8B-B14F-4D97-AF65-F5344CB8AC3E}">
        <p14:creationId xmlns:p14="http://schemas.microsoft.com/office/powerpoint/2010/main" val="1184583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en-US" dirty="0">
                <a:effectLst/>
              </a:rPr>
              <a:t>Hello sailor! </a:t>
            </a:r>
            <a:endParaRPr lang="en-US" dirty="0"/>
          </a:p>
          <a:p>
            <a:r>
              <a:rPr lang="en-US" dirty="0">
                <a:effectLst/>
              </a:rPr>
              <a:t>Of gold and silver, of delights of all kinds, my treasure is the greatest in </a:t>
            </a:r>
            <a:r>
              <a:rPr lang="en-US" dirty="0" err="1">
                <a:effectLst/>
              </a:rPr>
              <a:t>l’île</a:t>
            </a:r>
            <a:r>
              <a:rPr lang="en-US" dirty="0">
                <a:effectLst/>
              </a:rPr>
              <a:t>. </a:t>
            </a:r>
            <a:endParaRPr lang="en-US" dirty="0"/>
          </a:p>
          <a:p>
            <a:r>
              <a:rPr lang="en-US" dirty="0">
                <a:effectLst/>
              </a:rPr>
              <a:t>But I am a very old </a:t>
            </a:r>
            <a:r>
              <a:rPr lang="en-US" dirty="0" err="1">
                <a:effectLst/>
              </a:rPr>
              <a:t>pirat</a:t>
            </a:r>
            <a:r>
              <a:rPr lang="en-US" dirty="0">
                <a:effectLst/>
              </a:rPr>
              <a:t> from the future, I am mute, and I have forgotten even my own name. </a:t>
            </a:r>
            <a:endParaRPr lang="en-US" dirty="0"/>
          </a:p>
          <a:p>
            <a:r>
              <a:rPr lang="en-US" dirty="0">
                <a:effectLst/>
              </a:rPr>
              <a:t>Of English origin, I have gambling debts. Everyone knows that here. It will help you find me. Otherwise, you can get help from my friends at </a:t>
            </a:r>
            <a:r>
              <a:rPr lang="en-US" dirty="0" err="1">
                <a:effectLst/>
              </a:rPr>
              <a:t>Epsi</a:t>
            </a:r>
            <a:r>
              <a:rPr lang="en-US" dirty="0">
                <a:effectLst/>
              </a:rPr>
              <a:t>. </a:t>
            </a:r>
            <a:endParaRPr lang="en-US" dirty="0"/>
          </a:p>
          <a:p>
            <a:r>
              <a:rPr lang="en-US" dirty="0">
                <a:effectLst/>
              </a:rPr>
              <a:t>And it is because of my debts that I lost my treasure.. </a:t>
            </a:r>
            <a:endParaRPr lang="en-US" dirty="0"/>
          </a:p>
          <a:p>
            <a:r>
              <a:rPr lang="en-US" dirty="0">
                <a:effectLst/>
              </a:rPr>
              <a:t>The guard does not know it but I kept my smartphone,.. without messaging and without a camera application… But my message reached you.. Oh yes.. I only send messages from my smartphone, not from those of others, yuck! </a:t>
            </a:r>
            <a:endParaRPr lang="en-US" dirty="0"/>
          </a:p>
          <a:p>
            <a:r>
              <a:rPr lang="en-US" dirty="0">
                <a:effectLst/>
              </a:rPr>
              <a:t>Mute, maniac, with a phone that is almost unusable, I am therefore limited.. But if you find me and give me the means to download your application, I could send you my second message. If your app allows that of course.. </a:t>
            </a:r>
            <a:endParaRPr lang="en-US" dirty="0"/>
          </a:p>
          <a:p>
            <a:r>
              <a:rPr lang="en-US" dirty="0">
                <a:effectLst/>
              </a:rPr>
              <a:t>PS: If you find me, make me download your app, </a:t>
            </a:r>
            <a:endParaRPr lang="en-US" dirty="0"/>
          </a:p>
          <a:p>
            <a:r>
              <a:rPr lang="en-US" dirty="0">
                <a:effectLst/>
              </a:rPr>
              <a:t>PPS: I can only say « </a:t>
            </a:r>
            <a:r>
              <a:rPr lang="en-US" dirty="0" err="1">
                <a:effectLst/>
              </a:rPr>
              <a:t>télécharger</a:t>
            </a:r>
            <a:r>
              <a:rPr lang="en-US" dirty="0">
                <a:effectLst/>
              </a:rPr>
              <a:t> </a:t>
            </a:r>
            <a:r>
              <a:rPr lang="en-US" dirty="0" err="1">
                <a:effectLst/>
              </a:rPr>
              <a:t>appli</a:t>
            </a:r>
            <a:r>
              <a:rPr lang="en-US" dirty="0">
                <a:effectLst/>
              </a:rPr>
              <a:t> » and « </a:t>
            </a:r>
            <a:r>
              <a:rPr lang="en-US" dirty="0" err="1">
                <a:effectLst/>
              </a:rPr>
              <a:t>ouste</a:t>
            </a:r>
            <a:r>
              <a:rPr lang="en-US" dirty="0">
                <a:effectLst/>
              </a:rPr>
              <a:t> ». And when I say « </a:t>
            </a:r>
            <a:r>
              <a:rPr lang="en-US" dirty="0" err="1">
                <a:effectLst/>
              </a:rPr>
              <a:t>ouste</a:t>
            </a:r>
            <a:r>
              <a:rPr lang="en-US" dirty="0">
                <a:effectLst/>
              </a:rPr>
              <a:t> », GO OUT!!</a:t>
            </a:r>
            <a:endParaRPr lang="en-US" dirty="0"/>
          </a:p>
          <a:p>
            <a:endParaRPr lang="fr-FR" dirty="0"/>
          </a:p>
        </p:txBody>
      </p:sp>
    </p:spTree>
    <p:extLst>
      <p:ext uri="{BB962C8B-B14F-4D97-AF65-F5344CB8AC3E}">
        <p14:creationId xmlns:p14="http://schemas.microsoft.com/office/powerpoint/2010/main" val="4112861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dirty="0">
                <a:effectLst/>
              </a:rPr>
              <a:t>3. L'application ne s'émule pas sur l'émulateur par défaut mais cela fonctionne lorsque je choisis le "Pixel 8 pro API 35" // faire votre propre rapport selon votre propre expérience (pas de copié collé avec le mien)</a:t>
            </a:r>
            <a:endParaRPr lang="fr-FR" dirty="0"/>
          </a:p>
          <a:p>
            <a:endParaRPr lang="fr-FR" dirty="0"/>
          </a:p>
          <a:p>
            <a:pPr marL="0" marR="0" lvl="0" indent="0" defTabSz="457200" eaLnBrk="1" fontAlgn="auto" latinLnBrk="0" hangingPunct="1">
              <a:lnSpc>
                <a:spcPct val="117999"/>
              </a:lnSpc>
              <a:spcBef>
                <a:spcPts val="0"/>
              </a:spcBef>
              <a:spcAft>
                <a:spcPts val="0"/>
              </a:spcAft>
              <a:buClrTx/>
              <a:buSzTx/>
              <a:buFontTx/>
              <a:buNone/>
              <a:tabLst/>
              <a:defRPr/>
            </a:pPr>
            <a:r>
              <a:rPr lang="fr-FR" dirty="0"/>
              <a:t>4. </a:t>
            </a:r>
            <a:r>
              <a:rPr lang="fr-FR" dirty="0">
                <a:effectLst/>
              </a:rPr>
              <a:t>Trouvez un moyen de prendre connaissance des bases de l’</a:t>
            </a:r>
            <a:r>
              <a:rPr lang="fr-FR" dirty="0" err="1">
                <a:effectLst/>
              </a:rPr>
              <a:t>arbo</a:t>
            </a:r>
            <a:r>
              <a:rPr lang="fr-FR" dirty="0">
                <a:effectLst/>
              </a:rPr>
              <a:t> et du code qui a été généré automatiquement par Android Studio // 1. Développer les dossiers, ouvrir les fichiers qui vous semblent les points d'entrée de l'application 2. Demander à l'IA de générer une explication de la structure (!! et demander des précisions lorsqu'elle utilise des termes ou des formules que vous ne comprenez pas, bref : bien la lire!!)</a:t>
            </a:r>
            <a:endParaRPr lang="fr-FR" dirty="0"/>
          </a:p>
          <a:p>
            <a:pPr marL="0" marR="0" lvl="0" indent="0" defTabSz="457200" eaLnBrk="1" fontAlgn="auto" latinLnBrk="0" hangingPunct="1">
              <a:lnSpc>
                <a:spcPct val="117999"/>
              </a:lnSpc>
              <a:spcBef>
                <a:spcPts val="0"/>
              </a:spcBef>
              <a:spcAft>
                <a:spcPts val="0"/>
              </a:spcAft>
              <a:buClrTx/>
              <a:buSzTx/>
              <a:buFontTx/>
              <a:buNone/>
              <a:tabLst/>
              <a:defRPr/>
            </a:pPr>
            <a:r>
              <a:rPr lang="fr-FR" dirty="0">
                <a:effectLst/>
              </a:rPr>
              <a:t>Trouver le dossier n'est pas évident : C:\Users\&lt;VotreNom&gt;\AndroidStudioProjects</a:t>
            </a:r>
            <a:endParaRPr lang="fr-FR" dirty="0"/>
          </a:p>
          <a:p>
            <a:endParaRPr lang="fr-FR" dirty="0"/>
          </a:p>
        </p:txBody>
      </p:sp>
    </p:spTree>
    <p:extLst>
      <p:ext uri="{BB962C8B-B14F-4D97-AF65-F5344CB8AC3E}">
        <p14:creationId xmlns:p14="http://schemas.microsoft.com/office/powerpoint/2010/main" val="3447006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365A8-D2FC-549F-2E09-CEC7E4046D4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196E51D-3D8F-E782-DCBC-DE0EAF86C967}"/>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099046E5-D696-1F66-FED8-FFC0E51C3807}"/>
              </a:ext>
            </a:extLst>
          </p:cNvPr>
          <p:cNvSpPr>
            <a:spLocks noGrp="1"/>
          </p:cNvSpPr>
          <p:nvPr>
            <p:ph type="body" idx="1"/>
          </p:nvPr>
        </p:nvSpPr>
        <p:spPr/>
        <p:txBody>
          <a:bodyPr/>
          <a:lstStyle/>
          <a:p>
            <a:r>
              <a:rPr lang="fr-FR" dirty="0">
                <a:effectLst/>
              </a:rPr>
              <a:t>2. Se familiariser avec ce nouvel IDE</a:t>
            </a:r>
          </a:p>
          <a:p>
            <a:endParaRPr lang="fr-FR" dirty="0">
              <a:effectLst/>
            </a:endParaRPr>
          </a:p>
          <a:p>
            <a:r>
              <a:rPr lang="fr-FR" dirty="0">
                <a:effectLst/>
              </a:rPr>
              <a:t>3. L'application ne s'émule pas sur l'émulateur par défaut mais cela fonctionne lorsque je choisis le "Pixel 8 pro API 35" // faire votre propre rapport selon votre propre expérience (pas de copié collé avec le mien)</a:t>
            </a:r>
          </a:p>
          <a:p>
            <a:r>
              <a:rPr lang="fr-FR" dirty="0">
                <a:effectLst/>
              </a:rPr>
              <a:t>BONUS : activer le mode développeur en </a:t>
            </a:r>
            <a:r>
              <a:rPr lang="fr-FR" dirty="0" err="1">
                <a:effectLst/>
              </a:rPr>
              <a:t>tappant</a:t>
            </a:r>
            <a:r>
              <a:rPr lang="fr-FR">
                <a:effectLst/>
              </a:rPr>
              <a:t> 7 fois</a:t>
            </a:r>
            <a:endParaRPr lang="fr-FR" dirty="0"/>
          </a:p>
          <a:p>
            <a:endParaRPr lang="fr-FR" dirty="0"/>
          </a:p>
          <a:p>
            <a:pPr marL="0" marR="0" lvl="0" indent="0" defTabSz="457200" eaLnBrk="1" fontAlgn="auto" latinLnBrk="0" hangingPunct="1">
              <a:lnSpc>
                <a:spcPct val="117999"/>
              </a:lnSpc>
              <a:spcBef>
                <a:spcPts val="0"/>
              </a:spcBef>
              <a:spcAft>
                <a:spcPts val="0"/>
              </a:spcAft>
              <a:buClrTx/>
              <a:buSzTx/>
              <a:buFontTx/>
              <a:buNone/>
              <a:tabLst/>
              <a:defRPr/>
            </a:pPr>
            <a:r>
              <a:rPr lang="fr-FR" dirty="0"/>
              <a:t>4. </a:t>
            </a:r>
            <a:r>
              <a:rPr lang="fr-FR" dirty="0">
                <a:effectLst/>
              </a:rPr>
              <a:t>Trouvez un moyen de prendre connaissance des bases de l’</a:t>
            </a:r>
            <a:r>
              <a:rPr lang="fr-FR" dirty="0" err="1">
                <a:effectLst/>
              </a:rPr>
              <a:t>arbo</a:t>
            </a:r>
            <a:r>
              <a:rPr lang="fr-FR" dirty="0">
                <a:effectLst/>
              </a:rPr>
              <a:t> et du code qui a été généré automatiquement par Android Studio // 1. Développer les dossiers, ouvrir les fichiers qui vous semblent les points d'entrée de l'application 2. Demander à l'IA de générer une explication de la structure (!! et demander des précisions lorsqu'elle utilise des termes ou des formules que vous ne comprenez pas, bref : bien la lire!!)</a:t>
            </a:r>
            <a:endParaRPr lang="fr-FR" dirty="0"/>
          </a:p>
          <a:p>
            <a:pPr marL="0" marR="0" lvl="0" indent="0" defTabSz="457200" eaLnBrk="1" fontAlgn="auto" latinLnBrk="0" hangingPunct="1">
              <a:lnSpc>
                <a:spcPct val="117999"/>
              </a:lnSpc>
              <a:spcBef>
                <a:spcPts val="0"/>
              </a:spcBef>
              <a:spcAft>
                <a:spcPts val="0"/>
              </a:spcAft>
              <a:buClrTx/>
              <a:buSzTx/>
              <a:buFontTx/>
              <a:buNone/>
              <a:tabLst/>
              <a:defRPr/>
            </a:pPr>
            <a:r>
              <a:rPr lang="fr-FR" dirty="0">
                <a:effectLst/>
              </a:rPr>
              <a:t>Trouver le dossier n'est pas évident : C:\Users\&lt;VotreNom&gt;\AndroidStudioProjects</a:t>
            </a:r>
            <a:endParaRPr lang="fr-FR" dirty="0"/>
          </a:p>
          <a:p>
            <a:endParaRPr lang="fr-FR" dirty="0"/>
          </a:p>
        </p:txBody>
      </p:sp>
    </p:spTree>
    <p:extLst>
      <p:ext uri="{BB962C8B-B14F-4D97-AF65-F5344CB8AC3E}">
        <p14:creationId xmlns:p14="http://schemas.microsoft.com/office/powerpoint/2010/main" val="2257772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E0ECB-9F79-789C-8ECD-FB5B3207E60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7EF911C-0072-A24A-46D7-06F19F55E324}"/>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8F2A6EE3-061C-2114-6F1E-29809402DCDE}"/>
              </a:ext>
            </a:extLst>
          </p:cNvPr>
          <p:cNvSpPr>
            <a:spLocks noGrp="1"/>
          </p:cNvSpPr>
          <p:nvPr>
            <p:ph type="body" idx="1"/>
          </p:nvPr>
        </p:nvSpPr>
        <p:spPr/>
        <p:txBody>
          <a:bodyPr/>
          <a:lstStyle/>
          <a:p>
            <a:r>
              <a:rPr lang="fr-FR" dirty="0"/>
              <a:t>Cf doc </a:t>
            </a:r>
            <a:r>
              <a:rPr lang="fr-FR" dirty="0" err="1"/>
              <a:t>pdf</a:t>
            </a:r>
            <a:endParaRPr lang="fr-FR" dirty="0"/>
          </a:p>
        </p:txBody>
      </p:sp>
    </p:spTree>
    <p:extLst>
      <p:ext uri="{BB962C8B-B14F-4D97-AF65-F5344CB8AC3E}">
        <p14:creationId xmlns:p14="http://schemas.microsoft.com/office/powerpoint/2010/main" val="287081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52347-DBA5-163A-0F52-646836558E2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BF4AFF7-B140-3DFC-A70A-A3C0DC42D970}"/>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9D16DB05-2D1E-097A-BCEC-8C0EDCB444D6}"/>
              </a:ext>
            </a:extLst>
          </p:cNvPr>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fr-FR" dirty="0">
                <a:effectLst/>
              </a:rPr>
              <a:t>Correction : le dossier « main » dans app/src</a:t>
            </a:r>
          </a:p>
          <a:p>
            <a:pPr marL="0" marR="0" lvl="0" indent="0" defTabSz="457200" eaLnBrk="1" fontAlgn="auto" latinLnBrk="0" hangingPunct="1">
              <a:lnSpc>
                <a:spcPct val="117999"/>
              </a:lnSpc>
              <a:spcBef>
                <a:spcPts val="0"/>
              </a:spcBef>
              <a:spcAft>
                <a:spcPts val="0"/>
              </a:spcAft>
              <a:buClrTx/>
              <a:buSzTx/>
              <a:buFontTx/>
              <a:buNone/>
              <a:tabLst/>
              <a:defRPr/>
            </a:pPr>
            <a:endParaRPr lang="fr-FR" dirty="0">
              <a:effectLst/>
            </a:endParaRPr>
          </a:p>
          <a:p>
            <a:pPr marL="0" marR="0" lvl="0" indent="0" defTabSz="457200" eaLnBrk="1" fontAlgn="auto" latinLnBrk="0" hangingPunct="1">
              <a:lnSpc>
                <a:spcPct val="117999"/>
              </a:lnSpc>
              <a:spcBef>
                <a:spcPts val="0"/>
              </a:spcBef>
              <a:spcAft>
                <a:spcPts val="0"/>
              </a:spcAft>
              <a:buClrTx/>
              <a:buSzTx/>
              <a:buFontTx/>
              <a:buNone/>
              <a:tabLst/>
              <a:defRPr/>
            </a:pPr>
            <a:r>
              <a:rPr lang="fr-FR" dirty="0"/>
              <a:t>4.3</a:t>
            </a:r>
          </a:p>
          <a:p>
            <a:pPr marL="0" marR="0" lvl="0" indent="0" defTabSz="457200" eaLnBrk="1" fontAlgn="auto" latinLnBrk="0" hangingPunct="1">
              <a:lnSpc>
                <a:spcPct val="117999"/>
              </a:lnSpc>
              <a:spcBef>
                <a:spcPts val="0"/>
              </a:spcBef>
              <a:spcAft>
                <a:spcPts val="0"/>
              </a:spcAft>
              <a:buClrTx/>
              <a:buSzTx/>
              <a:buFontTx/>
              <a:buNone/>
              <a:tabLst/>
              <a:defRPr/>
            </a:pPr>
            <a:r>
              <a:rPr lang="fr-FR" dirty="0">
                <a:effectLst/>
              </a:rPr>
              <a:t>Repères de compréhension du code : Variables typée. Val comme </a:t>
            </a:r>
            <a:r>
              <a:rPr lang="fr-FR" dirty="0" err="1">
                <a:effectLst/>
              </a:rPr>
              <a:t>const</a:t>
            </a:r>
            <a:r>
              <a:rPr lang="fr-FR" dirty="0">
                <a:effectLst/>
              </a:rPr>
              <a:t> en </a:t>
            </a:r>
            <a:r>
              <a:rPr lang="fr-FR" dirty="0" err="1">
                <a:effectLst/>
              </a:rPr>
              <a:t>js</a:t>
            </a:r>
            <a:r>
              <a:rPr lang="fr-FR" dirty="0">
                <a:effectLst/>
              </a:rPr>
              <a:t>, Var comme let en </a:t>
            </a:r>
            <a:r>
              <a:rPr lang="fr-FR" dirty="0" err="1">
                <a:effectLst/>
              </a:rPr>
              <a:t>js</a:t>
            </a:r>
            <a:r>
              <a:rPr lang="fr-FR" dirty="0">
                <a:effectLst/>
              </a:rPr>
              <a:t>, Pas d’opérateur ternaire, Fonction avec fun.</a:t>
            </a:r>
          </a:p>
          <a:p>
            <a:pPr marL="0" marR="0" lvl="0" indent="0" defTabSz="457200" eaLnBrk="1" fontAlgn="auto" latinLnBrk="0" hangingPunct="1">
              <a:lnSpc>
                <a:spcPct val="117999"/>
              </a:lnSpc>
              <a:spcBef>
                <a:spcPts val="0"/>
              </a:spcBef>
              <a:spcAft>
                <a:spcPts val="0"/>
              </a:spcAft>
              <a:buClrTx/>
              <a:buSzTx/>
              <a:buFontTx/>
              <a:buNone/>
              <a:tabLst/>
              <a:defRPr/>
            </a:pPr>
            <a:r>
              <a:rPr lang="fr-FR" dirty="0">
                <a:effectLst/>
              </a:rPr>
              <a:t>Si nécessaire : java</a:t>
            </a:r>
            <a:endParaRPr lang="fr-FR" dirty="0"/>
          </a:p>
          <a:p>
            <a:pPr marL="0" marR="0" lvl="0" indent="0" defTabSz="457200" eaLnBrk="1" fontAlgn="auto" latinLnBrk="0" hangingPunct="1">
              <a:lnSpc>
                <a:spcPct val="117999"/>
              </a:lnSpc>
              <a:spcBef>
                <a:spcPts val="0"/>
              </a:spcBef>
              <a:spcAft>
                <a:spcPts val="0"/>
              </a:spcAft>
              <a:buClrTx/>
              <a:buSzTx/>
              <a:buFontTx/>
              <a:buNone/>
              <a:tabLst/>
              <a:defRPr/>
            </a:pPr>
            <a:endParaRPr lang="fr-FR" dirty="0">
              <a:effectLst/>
            </a:endParaRPr>
          </a:p>
          <a:p>
            <a:endParaRPr lang="fr-FR" dirty="0"/>
          </a:p>
        </p:txBody>
      </p:sp>
    </p:spTree>
    <p:extLst>
      <p:ext uri="{BB962C8B-B14F-4D97-AF65-F5344CB8AC3E}">
        <p14:creationId xmlns:p14="http://schemas.microsoft.com/office/powerpoint/2010/main" val="3787857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1B94A-AEA6-5A56-4387-D038D57CAA5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D13694C-9871-A192-FEF9-D001D9696E48}"/>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49DC1964-C5B8-0927-65A2-62D85F1C46BD}"/>
              </a:ext>
            </a:extLst>
          </p:cNvPr>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endParaRPr lang="fr-FR" dirty="0">
              <a:effectLst/>
            </a:endParaRPr>
          </a:p>
          <a:p>
            <a:endParaRPr lang="fr-FR" dirty="0"/>
          </a:p>
        </p:txBody>
      </p:sp>
    </p:spTree>
    <p:extLst>
      <p:ext uri="{BB962C8B-B14F-4D97-AF65-F5344CB8AC3E}">
        <p14:creationId xmlns:p14="http://schemas.microsoft.com/office/powerpoint/2010/main" val="1647887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D5559-9452-31F3-2CC1-D72D55404E7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E028C20-9531-2AF6-8239-CB7B104455B8}"/>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41496391-FB4D-5543-3C37-64A29F76E5EE}"/>
              </a:ext>
            </a:extLst>
          </p:cNvPr>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endParaRPr lang="fr-FR" dirty="0">
              <a:effectLst/>
            </a:endParaRPr>
          </a:p>
          <a:p>
            <a:endParaRPr lang="fr-FR" dirty="0"/>
          </a:p>
        </p:txBody>
      </p:sp>
    </p:spTree>
    <p:extLst>
      <p:ext uri="{BB962C8B-B14F-4D97-AF65-F5344CB8AC3E}">
        <p14:creationId xmlns:p14="http://schemas.microsoft.com/office/powerpoint/2010/main" val="1967847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1206500" y="12268950"/>
            <a:ext cx="21971000" cy="660401"/>
          </a:xfrm>
          <a:prstGeom prst="rect">
            <a:avLst/>
          </a:prstGeom>
        </p:spPr>
        <p:txBody>
          <a:bodyPr lIns="45719" tIns="45719" rIns="45719" bIns="45719" anchor="b"/>
          <a:lstStyle>
            <a:lvl1pPr marL="0" indent="0" defTabSz="825500">
              <a:spcBef>
                <a:spcPts val="0"/>
              </a:spcBef>
              <a:buSzTx/>
              <a:buNone/>
              <a:defRPr sz="3300">
                <a:latin typeface="Produkt Light"/>
                <a:ea typeface="Produkt Light"/>
                <a:cs typeface="Produkt Light"/>
                <a:sym typeface="Produkt Light"/>
              </a:defRPr>
            </a:lvl1pPr>
          </a:lstStyle>
          <a:p>
            <a:r>
              <a:t>Auteur et date</a:t>
            </a:r>
          </a:p>
        </p:txBody>
      </p:sp>
      <p:sp>
        <p:nvSpPr>
          <p:cNvPr id="12" name="Texte niveau 1…"/>
          <p:cNvSpPr txBox="1">
            <a:spLocks noGrp="1"/>
          </p:cNvSpPr>
          <p:nvPr>
            <p:ph type="body" sz="quarter" idx="1" hasCustomPrompt="1"/>
          </p:nvPr>
        </p:nvSpPr>
        <p:spPr>
          <a:xfrm>
            <a:off x="1206500" y="7353300"/>
            <a:ext cx="21971000" cy="2006600"/>
          </a:xfrm>
          <a:prstGeom prst="rect">
            <a:avLst/>
          </a:prstGeom>
        </p:spPr>
        <p:txBody>
          <a:bodyPr/>
          <a:lstStyle>
            <a:lvl1pPr marL="0" indent="0" defTabSz="825500">
              <a:spcBef>
                <a:spcPts val="0"/>
              </a:spcBef>
              <a:buSzTx/>
              <a:buNone/>
              <a:defRPr sz="5500">
                <a:latin typeface="+mn-lt"/>
                <a:ea typeface="+mn-ea"/>
                <a:cs typeface="+mn-cs"/>
                <a:sym typeface="Produkt Extralight"/>
              </a:defRPr>
            </a:lvl1pPr>
            <a:lvl2pPr marL="0" indent="457200" defTabSz="825500">
              <a:spcBef>
                <a:spcPts val="0"/>
              </a:spcBef>
              <a:buSzTx/>
              <a:buNone/>
              <a:defRPr sz="5500">
                <a:latin typeface="+mn-lt"/>
                <a:ea typeface="+mn-ea"/>
                <a:cs typeface="+mn-cs"/>
                <a:sym typeface="Produkt Extralight"/>
              </a:defRPr>
            </a:lvl2pPr>
            <a:lvl3pPr marL="0" indent="914400" defTabSz="825500">
              <a:spcBef>
                <a:spcPts val="0"/>
              </a:spcBef>
              <a:buSzTx/>
              <a:buNone/>
              <a:defRPr sz="5500">
                <a:latin typeface="+mn-lt"/>
                <a:ea typeface="+mn-ea"/>
                <a:cs typeface="+mn-cs"/>
                <a:sym typeface="Produkt Extralight"/>
              </a:defRPr>
            </a:lvl3pPr>
            <a:lvl4pPr marL="0" indent="1371600" defTabSz="825500">
              <a:spcBef>
                <a:spcPts val="0"/>
              </a:spcBef>
              <a:buSzTx/>
              <a:buNone/>
              <a:defRPr sz="5500">
                <a:latin typeface="+mn-lt"/>
                <a:ea typeface="+mn-ea"/>
                <a:cs typeface="+mn-cs"/>
                <a:sym typeface="Produkt Extralight"/>
              </a:defRPr>
            </a:lvl4pPr>
            <a:lvl5pPr marL="0" indent="1828800" defTabSz="825500">
              <a:spcBef>
                <a:spcPts val="0"/>
              </a:spcBef>
              <a:buSzTx/>
              <a:buNone/>
              <a:defRPr sz="5500">
                <a:latin typeface="+mn-lt"/>
                <a:ea typeface="+mn-ea"/>
                <a:cs typeface="+mn-cs"/>
                <a:sym typeface="Produkt Extralight"/>
              </a:defRPr>
            </a:lvl5pPr>
          </a:lstStyle>
          <a:p>
            <a:r>
              <a:t>Sous-titre de la présentation</a:t>
            </a:r>
          </a:p>
          <a:p>
            <a:pPr lvl="1"/>
            <a:endParaRPr/>
          </a:p>
          <a:p>
            <a:pPr lvl="2"/>
            <a:endParaRPr/>
          </a:p>
          <a:p>
            <a:pPr lvl="3"/>
            <a:endParaRPr/>
          </a:p>
          <a:p>
            <a:pPr lvl="4"/>
            <a:endParaRPr/>
          </a:p>
        </p:txBody>
      </p:sp>
      <p:sp>
        <p:nvSpPr>
          <p:cNvPr id="13" name="Titre de la présentation"/>
          <p:cNvSpPr txBox="1">
            <a:spLocks noGrp="1"/>
          </p:cNvSpPr>
          <p:nvPr>
            <p:ph type="title" hasCustomPrompt="1"/>
          </p:nvPr>
        </p:nvSpPr>
        <p:spPr>
          <a:xfrm>
            <a:off x="1206500" y="2616200"/>
            <a:ext cx="21971004" cy="4648200"/>
          </a:xfrm>
          <a:prstGeom prst="rect">
            <a:avLst/>
          </a:prstGeom>
        </p:spPr>
        <p:txBody>
          <a:bodyPr anchor="b"/>
          <a:lstStyle>
            <a:lvl1pPr defTabSz="355600">
              <a:defRPr sz="12000" spc="-119"/>
            </a:lvl1pPr>
          </a:lstStyle>
          <a:p>
            <a:r>
              <a:t>Titre de la présentation</a:t>
            </a: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52"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puces, vidéo direct, petit">
    <p:spTree>
      <p:nvGrpSpPr>
        <p:cNvPr id="1" name=""/>
        <p:cNvGrpSpPr/>
        <p:nvPr/>
      </p:nvGrpSpPr>
      <p:grpSpPr>
        <a:xfrm>
          <a:off x="0" y="0"/>
          <a:ext cx="0" cy="0"/>
          <a:chOff x="0" y="0"/>
          <a:chExt cx="0" cy="0"/>
        </a:xfrm>
      </p:grpSpPr>
      <p:sp>
        <p:nvSpPr>
          <p:cNvPr id="71"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72" name="Titre de diapositive"/>
          <p:cNvSpPr txBox="1">
            <a:spLocks noGrp="1"/>
          </p:cNvSpPr>
          <p:nvPr>
            <p:ph type="title" hasCustomPrompt="1"/>
          </p:nvPr>
        </p:nvSpPr>
        <p:spPr>
          <a:prstGeom prst="rect">
            <a:avLst/>
          </a:prstGeom>
        </p:spPr>
        <p:txBody>
          <a:bodyPr/>
          <a:lstStyle/>
          <a:p>
            <a:r>
              <a:t>Titre de diapositive</a:t>
            </a:r>
          </a:p>
        </p:txBody>
      </p:sp>
      <p:sp>
        <p:nvSpPr>
          <p:cNvPr id="7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7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re, puces, vidéo direct, grand">
    <p:spTree>
      <p:nvGrpSpPr>
        <p:cNvPr id="1" name=""/>
        <p:cNvGrpSpPr/>
        <p:nvPr/>
      </p:nvGrpSpPr>
      <p:grpSpPr>
        <a:xfrm>
          <a:off x="0" y="0"/>
          <a:ext cx="0" cy="0"/>
          <a:chOff x="0" y="0"/>
          <a:chExt cx="0" cy="0"/>
        </a:xfrm>
      </p:grpSpPr>
      <p:sp>
        <p:nvSpPr>
          <p:cNvPr id="81" name="Sous-titre de diapositive"/>
          <p:cNvSpPr txBox="1">
            <a:spLocks noGrp="1"/>
          </p:cNvSpPr>
          <p:nvPr>
            <p:ph type="body" sz="quarter" idx="21" hasCustomPrompt="1"/>
          </p:nvPr>
        </p:nvSpPr>
        <p:spPr>
          <a:xfrm>
            <a:off x="1206500" y="2324100"/>
            <a:ext cx="9779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82" name="Titre de diapositive"/>
          <p:cNvSpPr txBox="1">
            <a:spLocks noGrp="1"/>
          </p:cNvSpPr>
          <p:nvPr>
            <p:ph type="title" hasCustomPrompt="1"/>
          </p:nvPr>
        </p:nvSpPr>
        <p:spPr>
          <a:xfrm>
            <a:off x="1206500" y="635000"/>
            <a:ext cx="9779000" cy="1689100"/>
          </a:xfrm>
          <a:prstGeom prst="rect">
            <a:avLst/>
          </a:prstGeom>
        </p:spPr>
        <p:txBody>
          <a:bodyPr/>
          <a:lstStyle/>
          <a:p>
            <a:r>
              <a:t>Titre de diapositive</a:t>
            </a:r>
          </a:p>
        </p:txBody>
      </p:sp>
      <p:sp>
        <p:nvSpPr>
          <p:cNvPr id="8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8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99"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100" name="Titre de diapositive"/>
          <p:cNvSpPr txBox="1">
            <a:spLocks noGrp="1"/>
          </p:cNvSpPr>
          <p:nvPr>
            <p:ph type="title" hasCustomPrompt="1"/>
          </p:nvPr>
        </p:nvSpPr>
        <p:spPr>
          <a:prstGeom prst="rect">
            <a:avLst/>
          </a:prstGeom>
        </p:spPr>
        <p:txBody>
          <a:bodyPr/>
          <a:lstStyle/>
          <a:p>
            <a:r>
              <a:t>Titre de diapositive</a:t>
            </a:r>
          </a:p>
        </p:txBody>
      </p:sp>
      <p:sp>
        <p:nvSpPr>
          <p:cNvPr id="10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re de diapositive"/>
          <p:cNvSpPr txBox="1">
            <a:spLocks noGrp="1"/>
          </p:cNvSpPr>
          <p:nvPr>
            <p:ph type="title" hasCustomPrompt="1"/>
          </p:nvPr>
        </p:nvSpPr>
        <p:spPr>
          <a:xfrm>
            <a:off x="1206500" y="635000"/>
            <a:ext cx="21971000" cy="1689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Titre de diapositive</a:t>
            </a:r>
          </a:p>
        </p:txBody>
      </p:sp>
      <p:sp>
        <p:nvSpPr>
          <p:cNvPr id="3" name="Texte niveau 1…"/>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4" name="Numéro de diapositive"/>
          <p:cNvSpPr txBox="1">
            <a:spLocks noGrp="1"/>
          </p:cNvSpPr>
          <p:nvPr>
            <p:ph type="sldNum" sz="quarter" idx="2"/>
          </p:nvPr>
        </p:nvSpPr>
        <p:spPr>
          <a:xfrm>
            <a:off x="23538179" y="12443459"/>
            <a:ext cx="408941" cy="444501"/>
          </a:xfrm>
          <a:prstGeom prst="rect">
            <a:avLst/>
          </a:prstGeom>
          <a:ln w="12700">
            <a:miter lim="400000"/>
          </a:ln>
        </p:spPr>
        <p:txBody>
          <a:bodyPr wrap="none" lIns="50800" tIns="50800" rIns="50800" bIns="50800" anchor="b">
            <a:spAutoFit/>
          </a:bodyPr>
          <a:lstStyle>
            <a:lvl1pPr algn="r" defTabSz="584200">
              <a:spcBef>
                <a:spcPts val="0"/>
              </a:spcBef>
              <a:defRPr sz="20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5" r:id="rId3"/>
    <p:sldLayoutId id="2147483656" r:id="rId4"/>
    <p:sldLayoutId id="2147483658" r:id="rId5"/>
  </p:sldLayoutIdLst>
  <p:transition spd="med"/>
  <p:txStyles>
    <p:titleStyle>
      <a:lvl1pPr marL="0" marR="0" indent="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1pPr>
      <a:lvl2pPr marL="0" marR="0" indent="457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2pPr>
      <a:lvl3pPr marL="0" marR="0" indent="914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3pPr>
      <a:lvl4pPr marL="0" marR="0" indent="1371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4pPr>
      <a:lvl5pPr marL="0" marR="0" indent="18288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5pPr>
      <a:lvl6pPr marL="0" marR="0" indent="22860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6pPr>
      <a:lvl7pPr marL="0" marR="0" indent="2743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7pPr>
      <a:lvl8pPr marL="0" marR="0" indent="3200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8pPr>
      <a:lvl9pPr marL="0" marR="0" indent="3657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9pPr>
    </p:titleStyle>
    <p:bodyStyle>
      <a:lvl1pPr marL="457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1pPr>
      <a:lvl2pPr marL="914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2pPr>
      <a:lvl3pPr marL="1371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3pPr>
      <a:lvl4pPr marL="1828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4pPr>
      <a:lvl5pPr marL="22860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5pPr>
      <a:lvl6pPr marL="2743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6pPr>
      <a:lvl7pPr marL="3200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7pPr>
      <a:lvl8pPr marL="3657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8pPr>
      <a:lvl9pPr marL="4114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9pPr>
    </p:bodyStyle>
    <p:otherStyle>
      <a:lvl1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1pPr>
      <a:lvl2pPr marL="0" marR="0" indent="457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2pPr>
      <a:lvl3pPr marL="0" marR="0" indent="914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3pPr>
      <a:lvl4pPr marL="0" marR="0" indent="1371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4pPr>
      <a:lvl5pPr marL="0" marR="0" indent="18288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5pPr>
      <a:lvl6pPr marL="0" marR="0" indent="22860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6pPr>
      <a:lvl7pPr marL="0" marR="0" indent="2743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7pPr>
      <a:lvl8pPr marL="0" marR="0" indent="3200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8pPr>
      <a:lvl9pPr marL="0" marR="0" indent="3657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hyperlink" Target="https://forms.cloud.microsoft/e/9vznbPcL84"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hibault Vinchent - lundi 24 juin au mercredi 26 juin 2024"/>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Thibault </a:t>
            </a:r>
            <a:r>
              <a:rPr dirty="0" err="1"/>
              <a:t>Vinchen</a:t>
            </a:r>
            <a:r>
              <a:rPr lang="fr-FR" dirty="0"/>
              <a:t>t</a:t>
            </a:r>
            <a:endParaRPr dirty="0"/>
          </a:p>
        </p:txBody>
      </p:sp>
      <p:sp>
        <p:nvSpPr>
          <p:cNvPr id="172" name="Ingénieurie des besoins &amp; Analyse de l’existant"/>
          <p:cNvSpPr txBox="1">
            <a:spLocks noGrp="1"/>
          </p:cNvSpPr>
          <p:nvPr>
            <p:ph type="subTitle" sz="quarter" idx="1"/>
          </p:nvPr>
        </p:nvSpPr>
        <p:spPr>
          <a:xfrm>
            <a:off x="1206498" y="8832850"/>
            <a:ext cx="21971001" cy="2006600"/>
          </a:xfrm>
          <a:prstGeom prst="rect">
            <a:avLst/>
          </a:prstGeom>
        </p:spPr>
        <p:txBody>
          <a:bodyPr/>
          <a:lstStyle/>
          <a:p>
            <a:r>
              <a:rPr lang="fr-FR" dirty="0" err="1"/>
              <a:t>Bachelor</a:t>
            </a:r>
            <a:r>
              <a:rPr lang="fr-FR" dirty="0"/>
              <a:t> 3</a:t>
            </a:r>
            <a:r>
              <a:rPr lang="fr-FR" baseline="30000" dirty="0"/>
              <a:t>ème</a:t>
            </a:r>
            <a:r>
              <a:rPr lang="fr-FR" dirty="0"/>
              <a:t> année</a:t>
            </a:r>
            <a:endParaRPr dirty="0"/>
          </a:p>
        </p:txBody>
      </p:sp>
      <p:sp>
        <p:nvSpPr>
          <p:cNvPr id="173" name="Consultante…"/>
          <p:cNvSpPr txBox="1">
            <a:spLocks noGrp="1"/>
          </p:cNvSpPr>
          <p:nvPr>
            <p:ph type="ctrTitle"/>
          </p:nvPr>
        </p:nvSpPr>
        <p:spPr>
          <a:xfrm>
            <a:off x="1206498" y="3567422"/>
            <a:ext cx="21971004" cy="5176528"/>
          </a:xfrm>
          <a:prstGeom prst="rect">
            <a:avLst/>
          </a:prstGeom>
        </p:spPr>
        <p:txBody>
          <a:bodyPr/>
          <a:lstStyle/>
          <a:p>
            <a:pPr defTabSz="184911">
              <a:defRPr sz="10971" spc="-109"/>
            </a:pPr>
            <a:r>
              <a:rPr lang="fr-FR" dirty="0"/>
              <a:t>Développement mobile</a:t>
            </a:r>
            <a:endParaRPr dirty="0"/>
          </a:p>
        </p:txBody>
      </p:sp>
      <p:pic>
        <p:nvPicPr>
          <p:cNvPr id="174" name="EPSI_POS_RVB.png" descr="EPSI_POS_RVB.png"/>
          <p:cNvPicPr>
            <a:picLocks noChangeAspect="1"/>
          </p:cNvPicPr>
          <p:nvPr/>
        </p:nvPicPr>
        <p:blipFill>
          <a:blip r:embed="rId2"/>
          <a:stretch>
            <a:fillRect/>
          </a:stretch>
        </p:blipFill>
        <p:spPr>
          <a:xfrm>
            <a:off x="1284452" y="858098"/>
            <a:ext cx="4873212" cy="180956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t>Concevoir</a:t>
            </a:r>
            <a:br>
              <a:rPr lang="fr-FR" dirty="0"/>
            </a:br>
            <a:r>
              <a:rPr lang="fr-FR" dirty="0"/>
              <a:t>des applications mobiles</a:t>
            </a:r>
          </a:p>
        </p:txBody>
      </p:sp>
    </p:spTree>
    <p:extLst>
      <p:ext uri="{BB962C8B-B14F-4D97-AF65-F5344CB8AC3E}">
        <p14:creationId xmlns:p14="http://schemas.microsoft.com/office/powerpoint/2010/main" val="80227773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L</a:t>
            </a:r>
            <a:r>
              <a:rPr lang="fr-FR" dirty="0">
                <a:effectLst/>
              </a:rPr>
              <a:t>a démarche centrée utilisateur </a:t>
            </a:r>
            <a:endParaRPr lang="fr-FR" dirty="0"/>
          </a:p>
          <a:p>
            <a:pPr>
              <a:buFont typeface="Arial" panose="020B0604020202020204" pitchFamily="34" charset="0"/>
              <a:buChar char="•"/>
            </a:pPr>
            <a:r>
              <a:rPr lang="fr-FR" dirty="0">
                <a:effectLst/>
              </a:rPr>
              <a:t>Importance du DCU dans la création d'applications mobiles, différences entre DCU et d'autres approches de design.* </a:t>
            </a:r>
            <a:endParaRPr lang="fr-FR" dirty="0"/>
          </a:p>
          <a:p>
            <a:pPr>
              <a:buFont typeface="Arial" panose="020B0604020202020204" pitchFamily="34" charset="0"/>
              <a:buChar char="•"/>
            </a:pPr>
            <a:r>
              <a:rPr lang="fr-FR" dirty="0">
                <a:effectLst/>
              </a:rPr>
              <a:t>Comprendre les utilisateurs : Techniques de recherche utilisateur, création de </a:t>
            </a:r>
            <a:r>
              <a:rPr lang="fr-FR" dirty="0" err="1">
                <a:effectLst/>
              </a:rPr>
              <a:t>personas</a:t>
            </a:r>
            <a:r>
              <a:rPr lang="fr-FR" dirty="0">
                <a:effectLst/>
              </a:rPr>
              <a:t>, cartographie des parcours utilisateurs. </a:t>
            </a:r>
            <a:endParaRPr lang="fr-FR" dirty="0"/>
          </a:p>
          <a:p>
            <a:pPr>
              <a:buFont typeface="Arial" panose="020B0604020202020204" pitchFamily="34" charset="0"/>
              <a:buChar char="•"/>
            </a:pPr>
            <a:r>
              <a:rPr lang="fr-FR" dirty="0">
                <a:effectLst/>
              </a:rPr>
              <a:t>Définition des besoins utilisateur : Analyse des données recueillies lors de la recherche utilisateur, définition des problèmes à résoudre.</a:t>
            </a:r>
            <a:endParaRPr lang="fr-FR" dirty="0"/>
          </a:p>
        </p:txBody>
      </p:sp>
    </p:spTree>
    <p:extLst>
      <p:ext uri="{BB962C8B-B14F-4D97-AF65-F5344CB8AC3E}">
        <p14:creationId xmlns:p14="http://schemas.microsoft.com/office/powerpoint/2010/main" val="179320711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Le mobile first : </a:t>
            </a:r>
            <a:r>
              <a:rPr lang="fr-FR" dirty="0"/>
              <a:t>approche de conception où le développement d'un site web ou d'une application commence par optimiser l'expérience utilisateur pour les appareils mobiles, puis s'étend aux écrans plus grands comme les tablettes et les ordinateurs. </a:t>
            </a:r>
          </a:p>
          <a:p>
            <a:r>
              <a:rPr lang="fr-FR" dirty="0"/>
              <a:t>Cela garantit une performance et une interface adaptées aux contraintes des petits écrans</a:t>
            </a:r>
          </a:p>
          <a:p>
            <a:r>
              <a:rPr lang="fr-FR" dirty="0"/>
              <a:t>Avec une priorité donnée à la simplicité, la rapidité et l'accessibilité.</a:t>
            </a:r>
            <a:endParaRPr lang="fr-FR" dirty="0">
              <a:effectLst/>
            </a:endParaRPr>
          </a:p>
          <a:p>
            <a:r>
              <a:rPr lang="fr-FR" dirty="0"/>
              <a:t>D</a:t>
            </a:r>
            <a:r>
              <a:rPr lang="fr-FR" dirty="0">
                <a:effectLst/>
              </a:rPr>
              <a:t>émarche privilégiée dans un environnement multi plateforme</a:t>
            </a:r>
            <a:endParaRPr lang="fr-FR" dirty="0"/>
          </a:p>
        </p:txBody>
      </p:sp>
    </p:spTree>
    <p:extLst>
      <p:ext uri="{BB962C8B-B14F-4D97-AF65-F5344CB8AC3E}">
        <p14:creationId xmlns:p14="http://schemas.microsoft.com/office/powerpoint/2010/main" val="185643213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Les étapes : </a:t>
            </a:r>
          </a:p>
          <a:p>
            <a:pPr marL="0" indent="0">
              <a:buNone/>
            </a:pPr>
            <a:r>
              <a:rPr lang="fr-FR" dirty="0">
                <a:effectLst/>
              </a:rPr>
              <a:t>La charte graphique </a:t>
            </a:r>
            <a:endParaRPr lang="fr-FR" dirty="0"/>
          </a:p>
          <a:p>
            <a:pPr marL="0" indent="0">
              <a:buNone/>
            </a:pPr>
            <a:r>
              <a:rPr lang="fr-FR" i="1" dirty="0">
                <a:effectLst/>
              </a:rPr>
              <a:t>Le zoning </a:t>
            </a:r>
            <a:endParaRPr lang="fr-FR" dirty="0"/>
          </a:p>
          <a:p>
            <a:pPr marL="0" indent="0">
              <a:buNone/>
            </a:pPr>
            <a:r>
              <a:rPr lang="fr-FR" i="1" dirty="0">
                <a:effectLst/>
              </a:rPr>
              <a:t>Le </a:t>
            </a:r>
            <a:r>
              <a:rPr lang="fr-FR" i="1" dirty="0" err="1">
                <a:effectLst/>
              </a:rPr>
              <a:t>wireframing</a:t>
            </a:r>
            <a:r>
              <a:rPr lang="fr-FR" i="1" dirty="0">
                <a:effectLst/>
              </a:rPr>
              <a:t> </a:t>
            </a:r>
            <a:endParaRPr lang="fr-FR" dirty="0"/>
          </a:p>
          <a:p>
            <a:pPr marL="0" indent="0">
              <a:buNone/>
            </a:pPr>
            <a:r>
              <a:rPr lang="fr-FR" i="1" dirty="0">
                <a:effectLst/>
              </a:rPr>
              <a:t>Le prototypage </a:t>
            </a:r>
            <a:endParaRPr lang="fr-FR" dirty="0"/>
          </a:p>
          <a:p>
            <a:pPr marL="0" indent="0">
              <a:buNone/>
            </a:pPr>
            <a:r>
              <a:rPr lang="fr-FR" i="1" dirty="0">
                <a:effectLst/>
              </a:rPr>
              <a:t>Le maquettage </a:t>
            </a:r>
            <a:endParaRPr lang="fr-FR" dirty="0"/>
          </a:p>
          <a:p>
            <a:pPr marL="0" indent="0">
              <a:buNone/>
            </a:pPr>
            <a:r>
              <a:rPr lang="fr-FR" dirty="0">
                <a:effectLst/>
              </a:rPr>
              <a:t>Les outils</a:t>
            </a:r>
            <a:endParaRPr lang="fr-FR" dirty="0"/>
          </a:p>
        </p:txBody>
      </p:sp>
    </p:spTree>
    <p:extLst>
      <p:ext uri="{BB962C8B-B14F-4D97-AF65-F5344CB8AC3E}">
        <p14:creationId xmlns:p14="http://schemas.microsoft.com/office/powerpoint/2010/main" val="174546784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La charte graphique</a:t>
            </a:r>
            <a:endParaRPr lang="fr-FR" dirty="0"/>
          </a:p>
        </p:txBody>
      </p:sp>
      <p:pic>
        <p:nvPicPr>
          <p:cNvPr id="3074" name="Picture 2" descr="Identité visuelle pour appli mobile : logo, charte graphique, mascotte...">
            <a:extLst>
              <a:ext uri="{FF2B5EF4-FFF2-40B4-BE49-F238E27FC236}">
                <a16:creationId xmlns:a16="http://schemas.microsoft.com/office/drawing/2014/main" id="{4CDDF1D3-FFD4-EA62-7D99-96BB7EFD77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1998" y="3521541"/>
            <a:ext cx="10074571" cy="529727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harte graphique : qu'est-ce que c'est ?">
            <a:extLst>
              <a:ext uri="{FF2B5EF4-FFF2-40B4-BE49-F238E27FC236}">
                <a16:creationId xmlns:a16="http://schemas.microsoft.com/office/drawing/2014/main" id="{3BA007E7-611F-B8FE-C29E-C5945795C7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449" y="7885998"/>
            <a:ext cx="11247819" cy="4618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6950628"/>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8617985" cy="8256012"/>
          </a:xfrm>
          <a:prstGeom prst="rect">
            <a:avLst/>
          </a:prstGeom>
        </p:spPr>
        <p:txBody>
          <a:bodyPr>
            <a:normAutofit/>
          </a:bodyPr>
          <a:lstStyle/>
          <a:p>
            <a:r>
              <a:rPr lang="fr-FR" dirty="0">
                <a:effectLst/>
              </a:rPr>
              <a:t>Le zoning</a:t>
            </a:r>
          </a:p>
          <a:p>
            <a:pPr marL="0" indent="0">
              <a:buNone/>
            </a:pPr>
            <a:r>
              <a:rPr lang="fr-FR" dirty="0">
                <a:effectLst/>
              </a:rPr>
              <a:t>C’est la toute première étape de conception d'une application. Le zoning consiste à définir la structure globale d’une interface en identifiant les grandes zones (header, </a:t>
            </a:r>
            <a:r>
              <a:rPr lang="fr-FR" dirty="0" err="1">
                <a:effectLst/>
              </a:rPr>
              <a:t>footer</a:t>
            </a:r>
            <a:r>
              <a:rPr lang="fr-FR" dirty="0">
                <a:effectLst/>
              </a:rPr>
              <a:t>, barre de navigation, contenu principal, etc.). Il s'agit d'un schéma très basique qui ne montre que la répartition de l'espace et la disposition des éléments sans détailler leur apparence.</a:t>
            </a:r>
            <a:endParaRPr lang="fr-FR" dirty="0"/>
          </a:p>
          <a:p>
            <a:endParaRPr lang="fr-FR" dirty="0"/>
          </a:p>
        </p:txBody>
      </p:sp>
      <p:pic>
        <p:nvPicPr>
          <p:cNvPr id="7170" name="Picture 2" descr="Réalisez le zoning et le wireframe d'un site web - Gérez un projet digital  avec une méthodologie en cascade - OpenClassrooms">
            <a:extLst>
              <a:ext uri="{FF2B5EF4-FFF2-40B4-BE49-F238E27FC236}">
                <a16:creationId xmlns:a16="http://schemas.microsoft.com/office/drawing/2014/main" id="{974F8653-61D8-56E7-FCF4-C9BA58E241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07386" y="4494360"/>
            <a:ext cx="8951839" cy="8189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720041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8617985" cy="8256012"/>
          </a:xfrm>
          <a:prstGeom prst="rect">
            <a:avLst/>
          </a:prstGeom>
        </p:spPr>
        <p:txBody>
          <a:bodyPr>
            <a:normAutofit/>
          </a:bodyPr>
          <a:lstStyle/>
          <a:p>
            <a:r>
              <a:rPr lang="fr-FR" dirty="0">
                <a:effectLst/>
              </a:rPr>
              <a:t>Le wireframe</a:t>
            </a:r>
          </a:p>
          <a:p>
            <a:pPr marL="0" indent="0">
              <a:buNone/>
            </a:pPr>
            <a:r>
              <a:rPr lang="fr-FR" dirty="0">
                <a:effectLst/>
              </a:rPr>
              <a:t>Le wireframe est une version plus avancée du zoning. Il s'agit d'un croquis plus détaillé de l'interface utilisateur qui montre non seulement les zones, mais aussi la disposition des éléments interactifs (boutons, formulaires, icônes). Les wireframes ne se concentrent pas sur l'esthétique, mais plutôt sur l'organisation des éléments et le parcours de l'utilisateur dans l'application.</a:t>
            </a:r>
            <a:endParaRPr lang="fr-FR" dirty="0"/>
          </a:p>
          <a:p>
            <a:endParaRPr lang="fr-FR" dirty="0"/>
          </a:p>
        </p:txBody>
      </p:sp>
      <p:pic>
        <p:nvPicPr>
          <p:cNvPr id="9218" name="Picture 2" descr="Creating Wireframes for Mobile Lesson | Uxcel">
            <a:extLst>
              <a:ext uri="{FF2B5EF4-FFF2-40B4-BE49-F238E27FC236}">
                <a16:creationId xmlns:a16="http://schemas.microsoft.com/office/drawing/2014/main" id="{09C149B6-11B7-66B2-8D63-D2D9391B32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6556" y="4601985"/>
            <a:ext cx="12679769" cy="7902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892722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8362803" cy="8256012"/>
          </a:xfrm>
          <a:prstGeom prst="rect">
            <a:avLst/>
          </a:prstGeom>
        </p:spPr>
        <p:txBody>
          <a:bodyPr>
            <a:normAutofit/>
          </a:bodyPr>
          <a:lstStyle/>
          <a:p>
            <a:r>
              <a:rPr lang="fr-FR" dirty="0">
                <a:effectLst/>
              </a:rPr>
              <a:t>Le prototypage</a:t>
            </a:r>
          </a:p>
          <a:p>
            <a:pPr marL="0" indent="0">
              <a:buNone/>
            </a:pPr>
            <a:r>
              <a:rPr lang="fr-FR" dirty="0">
                <a:effectLst/>
              </a:rPr>
              <a:t>Le prototypage consiste à créer un modèle interactif de l'application. Ce prototype simule certaines interactions et permet de tester le flux de l'utilisateur, les transitions entre les écrans, et de valider l'expérience utilisateur (UX) avant de passer à une phase de développement plus coûteuse. Ce prototype peut être animé pour donner un aperçu du produit final.</a:t>
            </a:r>
            <a:endParaRPr lang="fr-FR" dirty="0"/>
          </a:p>
          <a:p>
            <a:endParaRPr lang="fr-FR" dirty="0"/>
          </a:p>
        </p:txBody>
      </p:sp>
      <p:pic>
        <p:nvPicPr>
          <p:cNvPr id="10242" name="Picture 2" descr="Pourquoi faire un prototype avant de développer votre application mobile ?  - Bemobee : Agence UX Design et développement application mobile">
            <a:extLst>
              <a:ext uri="{FF2B5EF4-FFF2-40B4-BE49-F238E27FC236}">
                <a16:creationId xmlns:a16="http://schemas.microsoft.com/office/drawing/2014/main" id="{7E3E61A4-3A50-04BE-D68D-CC4F3AFD16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0846" y="4804812"/>
            <a:ext cx="14286792" cy="714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070958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Concevoir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7964347" cy="8256012"/>
          </a:xfrm>
          <a:prstGeom prst="rect">
            <a:avLst/>
          </a:prstGeom>
        </p:spPr>
        <p:txBody>
          <a:bodyPr>
            <a:normAutofit/>
          </a:bodyPr>
          <a:lstStyle/>
          <a:p>
            <a:r>
              <a:rPr lang="fr-FR" dirty="0">
                <a:effectLst/>
              </a:rPr>
              <a:t>Le maquettage</a:t>
            </a:r>
          </a:p>
          <a:p>
            <a:pPr marL="0" indent="0">
              <a:buNone/>
            </a:pPr>
            <a:r>
              <a:rPr lang="fr-FR" dirty="0">
                <a:effectLst/>
              </a:rPr>
              <a:t>Cette étape correspond à la conception visuelle finale de l'application. Le maquettage reprend les wireframes et leur applique une couche de design visuel détaillé, avec les couleurs, les typographies, les images, etc. Il s'agit de la version esthétique et fidèle à l’apparence finale de l'application.</a:t>
            </a:r>
            <a:endParaRPr lang="fr-FR" dirty="0"/>
          </a:p>
          <a:p>
            <a:endParaRPr lang="fr-FR" dirty="0"/>
          </a:p>
        </p:txBody>
      </p:sp>
      <p:pic>
        <p:nvPicPr>
          <p:cNvPr id="11266" name="Picture 2" descr="Maquette application mobile : 10 astuces pour la réussir - Graphiste Blog">
            <a:extLst>
              <a:ext uri="{FF2B5EF4-FFF2-40B4-BE49-F238E27FC236}">
                <a16:creationId xmlns:a16="http://schemas.microsoft.com/office/drawing/2014/main" id="{677C2877-3DC8-677E-6706-3845F63E2E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4967" y="4248504"/>
            <a:ext cx="13165322" cy="8783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401125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t>Développer</a:t>
            </a:r>
            <a:br>
              <a:rPr lang="fr-FR" dirty="0"/>
            </a:br>
            <a:r>
              <a:rPr lang="fr-FR" dirty="0"/>
              <a:t>des applications mobiles</a:t>
            </a:r>
          </a:p>
        </p:txBody>
      </p:sp>
    </p:spTree>
    <p:extLst>
      <p:ext uri="{BB962C8B-B14F-4D97-AF65-F5344CB8AC3E}">
        <p14:creationId xmlns:p14="http://schemas.microsoft.com/office/powerpoint/2010/main" val="158513860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err="1"/>
              <a:t>Programme</a:t>
            </a:r>
            <a:r>
              <a:rPr dirty="0"/>
              <a:t> de </a:t>
            </a:r>
            <a:r>
              <a:rPr dirty="0" err="1"/>
              <a:t>ces</a:t>
            </a:r>
            <a:r>
              <a:rPr dirty="0"/>
              <a:t> </a:t>
            </a:r>
            <a:r>
              <a:rPr lang="fr-FR" dirty="0"/>
              <a:t>3 jours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b="1" dirty="0">
                <a:effectLst/>
              </a:rPr>
              <a:t>Présentation de l'environnement mobile</a:t>
            </a:r>
            <a:r>
              <a:rPr lang="fr-FR" dirty="0">
                <a:effectLst/>
              </a:rPr>
              <a:t> </a:t>
            </a:r>
            <a:endParaRPr lang="fr-FR" dirty="0"/>
          </a:p>
          <a:p>
            <a:r>
              <a:rPr lang="fr-FR" b="1" dirty="0">
                <a:effectLst/>
              </a:rPr>
              <a:t>Concevoir des applications mobiles</a:t>
            </a:r>
          </a:p>
          <a:p>
            <a:r>
              <a:rPr lang="fr-FR" b="1" dirty="0">
                <a:effectLst/>
              </a:rPr>
              <a:t>Développer des applications mobiles</a:t>
            </a:r>
            <a:endParaRPr lang="fr-FR" dirty="0"/>
          </a:p>
          <a:p>
            <a:pPr marL="0" indent="0">
              <a:buNone/>
            </a:pPr>
            <a:endParaRPr lang="fr-FR" b="1" dirty="0">
              <a:effectLst/>
            </a:endParaRPr>
          </a:p>
          <a:p>
            <a:pPr lvl="1"/>
            <a:endParaRPr lang="fr-FR" dirty="0"/>
          </a:p>
          <a:p>
            <a:pPr lvl="1"/>
            <a:endParaRPr lang="fr-FR" dirty="0">
              <a:effectLst/>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Le choix de la technologie: hybride ou natif </a:t>
            </a:r>
            <a:endParaRPr lang="fr-FR" dirty="0"/>
          </a:p>
          <a:p>
            <a:pPr>
              <a:buFont typeface="Arial" panose="020B0604020202020204" pitchFamily="34" charset="0"/>
              <a:buChar char="•"/>
            </a:pPr>
            <a:r>
              <a:rPr lang="fr-FR" dirty="0">
                <a:effectLst/>
              </a:rPr>
              <a:t>Avantages </a:t>
            </a:r>
            <a:endParaRPr lang="fr-FR" dirty="0"/>
          </a:p>
          <a:p>
            <a:pPr>
              <a:buFont typeface="Arial" panose="020B0604020202020204" pitchFamily="34" charset="0"/>
              <a:buChar char="•"/>
            </a:pPr>
            <a:r>
              <a:rPr lang="fr-FR" dirty="0">
                <a:effectLst/>
              </a:rPr>
              <a:t>Inconvénients </a:t>
            </a:r>
            <a:endParaRPr lang="fr-FR" dirty="0"/>
          </a:p>
          <a:p>
            <a:pPr>
              <a:buFont typeface="Arial" panose="020B0604020202020204" pitchFamily="34" charset="0"/>
              <a:buChar char="•"/>
            </a:pPr>
            <a:r>
              <a:rPr lang="fr-FR" dirty="0">
                <a:effectLst/>
              </a:rPr>
              <a:t>Les langages associés en natif </a:t>
            </a:r>
            <a:endParaRPr lang="fr-FR" dirty="0"/>
          </a:p>
          <a:p>
            <a:pPr>
              <a:buFont typeface="Arial" panose="020B0604020202020204" pitchFamily="34" charset="0"/>
              <a:buChar char="•"/>
            </a:pPr>
            <a:r>
              <a:rPr lang="fr-FR" dirty="0">
                <a:effectLst/>
              </a:rPr>
              <a:t>Les langages associés en hybride : Cordova, Flutter, </a:t>
            </a:r>
            <a:r>
              <a:rPr lang="fr-FR" dirty="0" err="1">
                <a:effectLst/>
              </a:rPr>
              <a:t>React</a:t>
            </a:r>
            <a:r>
              <a:rPr lang="fr-FR" dirty="0">
                <a:effectLst/>
              </a:rPr>
              <a:t> Native</a:t>
            </a:r>
            <a:endParaRPr lang="fr-FR" dirty="0"/>
          </a:p>
        </p:txBody>
      </p:sp>
    </p:spTree>
    <p:extLst>
      <p:ext uri="{BB962C8B-B14F-4D97-AF65-F5344CB8AC3E}">
        <p14:creationId xmlns:p14="http://schemas.microsoft.com/office/powerpoint/2010/main" val="195688100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Le choix de la technologie: natif </a:t>
            </a:r>
            <a:endParaRPr lang="fr-FR" dirty="0"/>
          </a:p>
          <a:p>
            <a:pPr>
              <a:buFont typeface="Arial" panose="020B0604020202020204" pitchFamily="34" charset="0"/>
              <a:buChar char="•"/>
            </a:pPr>
            <a:r>
              <a:rPr lang="fr-FR" dirty="0">
                <a:effectLst/>
              </a:rPr>
              <a:t>iOS : </a:t>
            </a:r>
            <a:r>
              <a:rPr lang="fr-FR" dirty="0"/>
              <a:t>S</a:t>
            </a:r>
            <a:r>
              <a:rPr lang="fr-FR" dirty="0">
                <a:effectLst/>
              </a:rPr>
              <a:t>wift et anciennement Objective C</a:t>
            </a:r>
          </a:p>
          <a:p>
            <a:pPr>
              <a:buFont typeface="Arial" panose="020B0604020202020204" pitchFamily="34" charset="0"/>
              <a:buChar char="•"/>
            </a:pPr>
            <a:r>
              <a:rPr lang="fr-FR" dirty="0"/>
              <a:t>Android : </a:t>
            </a:r>
            <a:r>
              <a:rPr lang="fr-FR" dirty="0" err="1"/>
              <a:t>Kotlin</a:t>
            </a:r>
            <a:r>
              <a:rPr lang="fr-FR" dirty="0"/>
              <a:t> et anciennement Java / J2ME</a:t>
            </a:r>
          </a:p>
          <a:p>
            <a:pPr marL="0" indent="0">
              <a:buNone/>
            </a:pPr>
            <a:r>
              <a:rPr lang="fr-FR" dirty="0"/>
              <a:t>Ou plus bas niveau :</a:t>
            </a:r>
          </a:p>
          <a:p>
            <a:r>
              <a:rPr lang="fr-FR" dirty="0"/>
              <a:t>C / C#</a:t>
            </a:r>
          </a:p>
          <a:p>
            <a:r>
              <a:rPr lang="fr-FR" dirty="0"/>
              <a:t>Assembleur</a:t>
            </a:r>
          </a:p>
        </p:txBody>
      </p:sp>
    </p:spTree>
    <p:extLst>
      <p:ext uri="{BB962C8B-B14F-4D97-AF65-F5344CB8AC3E}">
        <p14:creationId xmlns:p14="http://schemas.microsoft.com/office/powerpoint/2010/main" val="243670433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Mise en place de l'environnement pour une application hybride sous Android </a:t>
            </a:r>
            <a:endParaRPr lang="fr-FR" dirty="0"/>
          </a:p>
          <a:p>
            <a:pPr>
              <a:buFont typeface="Arial" panose="020B0604020202020204" pitchFamily="34" charset="0"/>
              <a:buChar char="•"/>
            </a:pPr>
            <a:r>
              <a:rPr lang="fr-FR" dirty="0">
                <a:effectLst/>
              </a:rPr>
              <a:t>Eclipse ou </a:t>
            </a:r>
            <a:r>
              <a:rPr lang="fr-FR" dirty="0" err="1">
                <a:effectLst/>
              </a:rPr>
              <a:t>VSCode</a:t>
            </a:r>
            <a:endParaRPr lang="fr-FR" dirty="0"/>
          </a:p>
          <a:p>
            <a:pPr>
              <a:buFont typeface="Arial" panose="020B0604020202020204" pitchFamily="34" charset="0"/>
              <a:buChar char="•"/>
            </a:pPr>
            <a:r>
              <a:rPr lang="fr-FR" dirty="0">
                <a:effectLst/>
              </a:rPr>
              <a:t>Android studio :</a:t>
            </a:r>
          </a:p>
          <a:p>
            <a:pPr lvl="1">
              <a:buFont typeface="Arial" panose="020B0604020202020204" pitchFamily="34" charset="0"/>
              <a:buChar char="•"/>
            </a:pPr>
            <a:r>
              <a:rPr lang="fr-FR" dirty="0">
                <a:effectLst/>
              </a:rPr>
              <a:t>SDK </a:t>
            </a:r>
            <a:endParaRPr lang="fr-FR" dirty="0"/>
          </a:p>
          <a:p>
            <a:pPr lvl="1">
              <a:buFont typeface="Arial" panose="020B0604020202020204" pitchFamily="34" charset="0"/>
              <a:buChar char="•"/>
            </a:pPr>
            <a:r>
              <a:rPr lang="fr-FR" dirty="0">
                <a:effectLst/>
              </a:rPr>
              <a:t>le simulateur</a:t>
            </a:r>
            <a:endParaRPr lang="fr-FR" dirty="0"/>
          </a:p>
        </p:txBody>
      </p:sp>
    </p:spTree>
    <p:extLst>
      <p:ext uri="{BB962C8B-B14F-4D97-AF65-F5344CB8AC3E}">
        <p14:creationId xmlns:p14="http://schemas.microsoft.com/office/powerpoint/2010/main" val="390377782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Atelier développement :</a:t>
            </a:r>
          </a:p>
          <a:p>
            <a:r>
              <a:rPr lang="fr-FR" dirty="0">
                <a:effectLst/>
              </a:rPr>
              <a:t>Hello world dans la console </a:t>
            </a:r>
            <a:endParaRPr lang="fr-FR" dirty="0"/>
          </a:p>
          <a:p>
            <a:r>
              <a:rPr lang="fr-FR" dirty="0">
                <a:effectLst/>
              </a:rPr>
              <a:t>Création de la première application </a:t>
            </a:r>
            <a:endParaRPr lang="fr-FR" dirty="0"/>
          </a:p>
          <a:p>
            <a:r>
              <a:rPr lang="fr-FR" dirty="0">
                <a:effectLst/>
              </a:rPr>
              <a:t>Implémentation d'une fonctionnalité mobile : la notification (ou </a:t>
            </a:r>
            <a:r>
              <a:rPr lang="fr-FR" dirty="0" err="1">
                <a:effectLst/>
              </a:rPr>
              <a:t>géoloc</a:t>
            </a:r>
            <a:r>
              <a:rPr lang="fr-FR" dirty="0">
                <a:effectLst/>
              </a:rPr>
              <a:t>)</a:t>
            </a:r>
            <a:endParaRPr lang="fr-FR" dirty="0"/>
          </a:p>
        </p:txBody>
      </p:sp>
    </p:spTree>
    <p:extLst>
      <p:ext uri="{BB962C8B-B14F-4D97-AF65-F5344CB8AC3E}">
        <p14:creationId xmlns:p14="http://schemas.microsoft.com/office/powerpoint/2010/main" val="248803851"/>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t>2</a:t>
            </a:r>
            <a:r>
              <a:rPr lang="fr-FR" baseline="30000" dirty="0"/>
              <a:t>ème</a:t>
            </a:r>
            <a:r>
              <a:rPr lang="fr-FR" dirty="0"/>
              <a:t> partie</a:t>
            </a:r>
          </a:p>
        </p:txBody>
      </p:sp>
    </p:spTree>
    <p:extLst>
      <p:ext uri="{BB962C8B-B14F-4D97-AF65-F5344CB8AC3E}">
        <p14:creationId xmlns:p14="http://schemas.microsoft.com/office/powerpoint/2010/main" val="258611921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Atelier développement :</a:t>
            </a:r>
            <a:r>
              <a:rPr lang="fr-FR" dirty="0"/>
              <a:t> </a:t>
            </a:r>
            <a:r>
              <a:rPr lang="fr-FR" dirty="0" err="1"/>
              <a:t>pré-requis</a:t>
            </a:r>
            <a:endParaRPr lang="fr-FR" dirty="0"/>
          </a:p>
          <a:p>
            <a:r>
              <a:rPr lang="fr-FR" dirty="0"/>
              <a:t>Node.js (pour gérer les dépendances)</a:t>
            </a:r>
          </a:p>
          <a:p>
            <a:r>
              <a:rPr lang="fr-FR" dirty="0"/>
              <a:t>Expo ou Flutter</a:t>
            </a:r>
          </a:p>
          <a:p>
            <a:r>
              <a:rPr lang="fr-FR" dirty="0"/>
              <a:t>Android Studio (si tu veux déployer sur Android) ou </a:t>
            </a:r>
            <a:r>
              <a:rPr lang="fr-FR" dirty="0" err="1"/>
              <a:t>Xcode</a:t>
            </a:r>
            <a:r>
              <a:rPr lang="fr-FR" dirty="0"/>
              <a:t> (pour iOS)</a:t>
            </a:r>
          </a:p>
        </p:txBody>
      </p:sp>
    </p:spTree>
    <p:extLst>
      <p:ext uri="{BB962C8B-B14F-4D97-AF65-F5344CB8AC3E}">
        <p14:creationId xmlns:p14="http://schemas.microsoft.com/office/powerpoint/2010/main" val="3862680941"/>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Préparation de l’atelier « </a:t>
            </a:r>
            <a:r>
              <a:rPr lang="fr-FR" dirty="0">
                <a:effectLst/>
              </a:rPr>
              <a:t> jeux de chasse au trésor »</a:t>
            </a:r>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Création d’une base commune :</a:t>
            </a:r>
          </a:p>
          <a:p>
            <a:r>
              <a:rPr lang="fr-FR" dirty="0">
                <a:effectLst/>
              </a:rPr>
              <a:t>Hello world,</a:t>
            </a:r>
          </a:p>
          <a:p>
            <a:r>
              <a:rPr lang="fr-FR" dirty="0" err="1"/>
              <a:t>F</a:t>
            </a:r>
            <a:r>
              <a:rPr lang="fr-FR" dirty="0" err="1">
                <a:effectLst/>
              </a:rPr>
              <a:t>orm</a:t>
            </a:r>
            <a:r>
              <a:rPr lang="fr-FR" dirty="0">
                <a:effectLst/>
              </a:rPr>
              <a:t>,</a:t>
            </a:r>
          </a:p>
          <a:p>
            <a:r>
              <a:rPr lang="fr-FR" dirty="0"/>
              <a:t>Sauvegarde de </a:t>
            </a:r>
            <a:r>
              <a:rPr lang="fr-FR" dirty="0">
                <a:effectLst/>
              </a:rPr>
              <a:t>donnée du formulaire,</a:t>
            </a:r>
          </a:p>
          <a:p>
            <a:r>
              <a:rPr lang="fr-FR" dirty="0" err="1"/>
              <a:t>A</a:t>
            </a:r>
            <a:r>
              <a:rPr lang="fr-FR" dirty="0" err="1">
                <a:effectLst/>
              </a:rPr>
              <a:t>uth</a:t>
            </a:r>
            <a:r>
              <a:rPr lang="fr-FR" dirty="0">
                <a:effectLst/>
              </a:rPr>
              <a:t>,</a:t>
            </a:r>
          </a:p>
          <a:p>
            <a:r>
              <a:rPr lang="fr-FR" dirty="0"/>
              <a:t>Bonus (à présenter en classe inversée si réussi) : </a:t>
            </a:r>
            <a:r>
              <a:rPr lang="fr-FR" dirty="0" err="1"/>
              <a:t>W</a:t>
            </a:r>
            <a:r>
              <a:rPr lang="fr-FR" dirty="0" err="1">
                <a:effectLst/>
              </a:rPr>
              <a:t>ebsocket</a:t>
            </a:r>
            <a:r>
              <a:rPr lang="fr-FR" dirty="0">
                <a:effectLst/>
              </a:rPr>
              <a:t>,</a:t>
            </a:r>
            <a:endParaRPr lang="fr-FR" dirty="0"/>
          </a:p>
        </p:txBody>
      </p:sp>
    </p:spTree>
    <p:extLst>
      <p:ext uri="{BB962C8B-B14F-4D97-AF65-F5344CB8AC3E}">
        <p14:creationId xmlns:p14="http://schemas.microsoft.com/office/powerpoint/2010/main" val="2787171310"/>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Préparation de l’atelier « </a:t>
            </a:r>
            <a:r>
              <a:rPr lang="fr-FR" dirty="0">
                <a:effectLst/>
              </a:rPr>
              <a:t> jeux de chasse au trésor »</a:t>
            </a:r>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Création d’application spécifiques au </a:t>
            </a:r>
            <a:r>
              <a:rPr lang="fr-FR" dirty="0">
                <a:effectLst/>
              </a:rPr>
              <a:t>mobile : </a:t>
            </a:r>
          </a:p>
          <a:p>
            <a:pPr marL="742950" indent="-742950">
              <a:buFont typeface="+mj-lt"/>
              <a:buAutoNum type="arabicPeriod"/>
            </a:pPr>
            <a:r>
              <a:rPr lang="fr-FR" dirty="0">
                <a:effectLst/>
              </a:rPr>
              <a:t>offline statut vert / rouge</a:t>
            </a:r>
          </a:p>
          <a:p>
            <a:pPr marL="742950" indent="-742950">
              <a:buFont typeface="+mj-lt"/>
              <a:buAutoNum type="arabicPeriod"/>
            </a:pPr>
            <a:r>
              <a:rPr lang="fr-FR" dirty="0">
                <a:effectLst/>
              </a:rPr>
              <a:t>notifications alertes info,</a:t>
            </a:r>
          </a:p>
          <a:p>
            <a:pPr marL="742950" indent="-742950">
              <a:buFont typeface="+mj-lt"/>
              <a:buAutoNum type="arabicPeriod"/>
            </a:pPr>
            <a:r>
              <a:rPr lang="fr-FR" dirty="0">
                <a:effectLst/>
              </a:rPr>
              <a:t>caméra photo insolite,</a:t>
            </a:r>
          </a:p>
          <a:p>
            <a:pPr marL="742950" indent="-742950">
              <a:buFont typeface="+mj-lt"/>
              <a:buAutoNum type="arabicPeriod"/>
            </a:pPr>
            <a:r>
              <a:rPr lang="fr-FR" dirty="0">
                <a:effectLst/>
              </a:rPr>
              <a:t>géolocalisation spot,</a:t>
            </a:r>
          </a:p>
          <a:p>
            <a:pPr marL="742950" indent="-742950">
              <a:buFont typeface="+mj-lt"/>
              <a:buAutoNum type="arabicPeriod"/>
            </a:pPr>
            <a:r>
              <a:rPr lang="fr-FR" dirty="0">
                <a:effectLst/>
              </a:rPr>
              <a:t>vibrations à l’approche,</a:t>
            </a:r>
          </a:p>
          <a:p>
            <a:pPr marL="742950" indent="-742950">
              <a:buFont typeface="+mj-lt"/>
              <a:buAutoNum type="arabicPeriod"/>
            </a:pPr>
            <a:r>
              <a:rPr lang="fr-FR" dirty="0">
                <a:effectLst/>
              </a:rPr>
              <a:t>accéléromètre pour l’orientation</a:t>
            </a:r>
            <a:endParaRPr lang="fr-FR" dirty="0"/>
          </a:p>
        </p:txBody>
      </p:sp>
    </p:spTree>
    <p:extLst>
      <p:ext uri="{BB962C8B-B14F-4D97-AF65-F5344CB8AC3E}">
        <p14:creationId xmlns:p14="http://schemas.microsoft.com/office/powerpoint/2010/main" val="1631227442"/>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Préparation de l’atelier « </a:t>
            </a:r>
            <a:r>
              <a:rPr lang="fr-FR" dirty="0">
                <a:effectLst/>
              </a:rPr>
              <a:t> jeux de chasse au trésor »</a:t>
            </a:r>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Connectez votre application à </a:t>
            </a:r>
            <a:r>
              <a:rPr lang="fr-FR" dirty="0" err="1"/>
              <a:t>Firebase</a:t>
            </a:r>
            <a:r>
              <a:rPr lang="fr-FR" dirty="0"/>
              <a:t> ou n’importe quelle autre BDD</a:t>
            </a:r>
          </a:p>
          <a:p>
            <a:pPr marL="0" indent="0">
              <a:buNone/>
            </a:pPr>
            <a:r>
              <a:rPr lang="fr-FR" dirty="0"/>
              <a:t>Présentez votre travail en classe inversée</a:t>
            </a:r>
          </a:p>
          <a:p>
            <a:pPr>
              <a:buFontTx/>
              <a:buChar char="-"/>
            </a:pPr>
            <a:r>
              <a:rPr lang="fr-FR" dirty="0"/>
              <a:t>Groupe Expo</a:t>
            </a:r>
          </a:p>
          <a:p>
            <a:pPr>
              <a:buFontTx/>
              <a:buChar char="-"/>
            </a:pPr>
            <a:r>
              <a:rPr lang="fr-FR" dirty="0"/>
              <a:t>Groupe Flutter</a:t>
            </a:r>
          </a:p>
        </p:txBody>
      </p:sp>
    </p:spTree>
    <p:extLst>
      <p:ext uri="{BB962C8B-B14F-4D97-AF65-F5344CB8AC3E}">
        <p14:creationId xmlns:p14="http://schemas.microsoft.com/office/powerpoint/2010/main" val="2279340035"/>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Découverte d'un trésor : à qui appartient-il ? | Weblex">
            <a:extLst>
              <a:ext uri="{FF2B5EF4-FFF2-40B4-BE49-F238E27FC236}">
                <a16:creationId xmlns:a16="http://schemas.microsoft.com/office/drawing/2014/main" id="{E45CD652-03AE-A258-80FE-87B8A8E7CA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
            <a:ext cx="24384000" cy="16226445"/>
          </a:xfrm>
          <a:prstGeom prst="rect">
            <a:avLst/>
          </a:prstGeom>
          <a:noFill/>
          <a:extLst>
            <a:ext uri="{909E8E84-426E-40DD-AFC4-6F175D3DCCD1}">
              <a14:hiddenFill xmlns:a14="http://schemas.microsoft.com/office/drawing/2010/main">
                <a:solidFill>
                  <a:srgbClr val="FFFFFF"/>
                </a:solidFill>
              </a14:hiddenFill>
            </a:ext>
          </a:extLst>
        </p:spPr>
      </p:pic>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498" y="737973"/>
            <a:ext cx="21971004" cy="1906373"/>
          </a:xfrm>
        </p:spPr>
        <p:txBody>
          <a:bodyPr>
            <a:normAutofit/>
          </a:bodyPr>
          <a:lstStyle/>
          <a:p>
            <a:r>
              <a:rPr lang="fr-FR" dirty="0">
                <a:solidFill>
                  <a:schemeClr val="accent4"/>
                </a:solidFill>
              </a:rPr>
              <a:t>Lancement de la chasse au trésor</a:t>
            </a:r>
          </a:p>
        </p:txBody>
      </p:sp>
    </p:spTree>
    <p:extLst>
      <p:ext uri="{BB962C8B-B14F-4D97-AF65-F5344CB8AC3E}">
        <p14:creationId xmlns:p14="http://schemas.microsoft.com/office/powerpoint/2010/main" val="215880968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t>Présentation</a:t>
            </a:r>
            <a:br>
              <a:rPr lang="fr-FR" dirty="0"/>
            </a:br>
            <a:r>
              <a:rPr lang="fr-FR" dirty="0"/>
              <a:t>de l'environnement mobile</a:t>
            </a:r>
          </a:p>
        </p:txBody>
      </p:sp>
    </p:spTree>
    <p:extLst>
      <p:ext uri="{BB962C8B-B14F-4D97-AF65-F5344CB8AC3E}">
        <p14:creationId xmlns:p14="http://schemas.microsoft.com/office/powerpoint/2010/main" val="4140145422"/>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6FA65-30EF-35B4-749E-0538CCD8CB1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0CBFD59-908C-E421-A47F-4527BD5115F8}"/>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effectLst/>
              </a:rPr>
              <a:t>Chasse au trésor</a:t>
            </a:r>
            <a:endParaRPr lang="fr-FR" dirty="0"/>
          </a:p>
        </p:txBody>
      </p:sp>
      <p:sp>
        <p:nvSpPr>
          <p:cNvPr id="181" name="Ingénieurie des besoins &amp; Analyse de l’existant">
            <a:extLst>
              <a:ext uri="{FF2B5EF4-FFF2-40B4-BE49-F238E27FC236}">
                <a16:creationId xmlns:a16="http://schemas.microsoft.com/office/drawing/2014/main" id="{EDD159B8-BB44-F2B2-778D-F92F989282EA}"/>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a:extLst>
              <a:ext uri="{FF2B5EF4-FFF2-40B4-BE49-F238E27FC236}">
                <a16:creationId xmlns:a16="http://schemas.microsoft.com/office/drawing/2014/main" id="{A84C3B03-FFC7-44B7-7356-1815583B6F5E}"/>
              </a:ext>
            </a:extLst>
          </p:cNvPr>
          <p:cNvSpPr txBox="1">
            <a:spLocks noGrp="1"/>
          </p:cNvSpPr>
          <p:nvPr>
            <p:ph type="body" idx="1"/>
          </p:nvPr>
        </p:nvSpPr>
        <p:spPr>
          <a:xfrm>
            <a:off x="1206499" y="4248504"/>
            <a:ext cx="21970999" cy="8256012"/>
          </a:xfrm>
          <a:prstGeom prst="rect">
            <a:avLst/>
          </a:prstGeom>
        </p:spPr>
        <p:txBody>
          <a:bodyPr>
            <a:normAutofit fontScale="85000" lnSpcReduction="20000"/>
          </a:bodyPr>
          <a:lstStyle/>
          <a:p>
            <a:pPr marL="0" indent="0">
              <a:buNone/>
            </a:pPr>
            <a:r>
              <a:rPr lang="en-US" dirty="0">
                <a:effectLst/>
              </a:rPr>
              <a:t>Hello sailor! </a:t>
            </a:r>
            <a:endParaRPr lang="en-US" dirty="0"/>
          </a:p>
          <a:p>
            <a:pPr marL="0" indent="0">
              <a:buNone/>
            </a:pPr>
            <a:r>
              <a:rPr lang="en-US" dirty="0">
                <a:effectLst/>
              </a:rPr>
              <a:t>Of gold and silver, of delights of all kinds, my treasure is the greatest in </a:t>
            </a:r>
            <a:r>
              <a:rPr lang="en-US" dirty="0" err="1">
                <a:effectLst/>
              </a:rPr>
              <a:t>l’île</a:t>
            </a:r>
            <a:r>
              <a:rPr lang="en-US" dirty="0">
                <a:effectLst/>
              </a:rPr>
              <a:t>. </a:t>
            </a:r>
            <a:br>
              <a:rPr lang="en-US" dirty="0">
                <a:effectLst/>
              </a:rPr>
            </a:br>
            <a:r>
              <a:rPr lang="en-US" dirty="0">
                <a:effectLst/>
              </a:rPr>
              <a:t>But I am a very old </a:t>
            </a:r>
            <a:r>
              <a:rPr lang="en-US" dirty="0" err="1">
                <a:effectLst/>
              </a:rPr>
              <a:t>pirat</a:t>
            </a:r>
            <a:r>
              <a:rPr lang="en-US" dirty="0">
                <a:effectLst/>
              </a:rPr>
              <a:t> from the future, I am mute, and I have forgotten even my own name. </a:t>
            </a:r>
            <a:endParaRPr lang="en-US" dirty="0"/>
          </a:p>
          <a:p>
            <a:pPr marL="0" indent="0">
              <a:buNone/>
            </a:pPr>
            <a:r>
              <a:rPr lang="en-US" dirty="0">
                <a:effectLst/>
              </a:rPr>
              <a:t>Of English origin, I have gambling debts. Everyone knows that here. It will help you find me. Otherwise, you can get help from my friends at </a:t>
            </a:r>
            <a:r>
              <a:rPr lang="en-US" dirty="0" err="1">
                <a:effectLst/>
              </a:rPr>
              <a:t>Epsi</a:t>
            </a:r>
            <a:r>
              <a:rPr lang="en-US" dirty="0">
                <a:effectLst/>
              </a:rPr>
              <a:t>. And it is because of my debts that I lost my treasure.. </a:t>
            </a:r>
            <a:endParaRPr lang="en-US" dirty="0"/>
          </a:p>
          <a:p>
            <a:pPr marL="0" indent="0">
              <a:buNone/>
            </a:pPr>
            <a:r>
              <a:rPr lang="en-US" dirty="0">
                <a:effectLst/>
              </a:rPr>
              <a:t>The guard does not know it but I kept my smartphone,.. without messaging and without a camera application… But my message reached you.. Oh yes.. I only send messages from my smartphone, not from those of others, yuck! </a:t>
            </a:r>
            <a:endParaRPr lang="en-US" dirty="0"/>
          </a:p>
          <a:p>
            <a:pPr marL="0" indent="0">
              <a:buNone/>
            </a:pPr>
            <a:r>
              <a:rPr lang="en-US" dirty="0">
                <a:effectLst/>
              </a:rPr>
              <a:t>Mute, maniac, with a phone that is almost unusable, I am therefore limited.. But if you find me and give me the means to download your application, I could send you my second message. If your app allows that of course.. </a:t>
            </a:r>
            <a:endParaRPr lang="en-US" dirty="0"/>
          </a:p>
          <a:p>
            <a:pPr marL="0" indent="0">
              <a:buNone/>
            </a:pPr>
            <a:r>
              <a:rPr lang="en-US" dirty="0">
                <a:effectLst/>
              </a:rPr>
              <a:t>PS: If you find me, make me download your app, </a:t>
            </a:r>
            <a:endParaRPr lang="en-US" dirty="0"/>
          </a:p>
          <a:p>
            <a:pPr marL="0" indent="0">
              <a:buNone/>
            </a:pPr>
            <a:r>
              <a:rPr lang="en-US" dirty="0">
                <a:effectLst/>
              </a:rPr>
              <a:t>PPS: I can only say « </a:t>
            </a:r>
            <a:r>
              <a:rPr lang="en-US" dirty="0" err="1">
                <a:effectLst/>
              </a:rPr>
              <a:t>télécharger</a:t>
            </a:r>
            <a:r>
              <a:rPr lang="en-US" dirty="0">
                <a:effectLst/>
              </a:rPr>
              <a:t> </a:t>
            </a:r>
            <a:r>
              <a:rPr lang="en-US" dirty="0" err="1">
                <a:effectLst/>
              </a:rPr>
              <a:t>appli</a:t>
            </a:r>
            <a:r>
              <a:rPr lang="en-US" dirty="0">
                <a:effectLst/>
              </a:rPr>
              <a:t> » and « </a:t>
            </a:r>
            <a:r>
              <a:rPr lang="en-US" dirty="0" err="1">
                <a:effectLst/>
              </a:rPr>
              <a:t>ouste</a:t>
            </a:r>
            <a:r>
              <a:rPr lang="en-US" dirty="0">
                <a:effectLst/>
              </a:rPr>
              <a:t> ». And when I say « </a:t>
            </a:r>
            <a:r>
              <a:rPr lang="en-US" dirty="0" err="1">
                <a:effectLst/>
              </a:rPr>
              <a:t>ouste</a:t>
            </a:r>
            <a:r>
              <a:rPr lang="en-US" dirty="0">
                <a:effectLst/>
              </a:rPr>
              <a:t> », GO OUT!!</a:t>
            </a:r>
            <a:endParaRPr lang="en-US" dirty="0"/>
          </a:p>
          <a:p>
            <a:pPr marL="0" indent="0">
              <a:buNone/>
            </a:pPr>
            <a:endParaRPr lang="fr-FR" dirty="0"/>
          </a:p>
        </p:txBody>
      </p:sp>
    </p:spTree>
    <p:extLst>
      <p:ext uri="{BB962C8B-B14F-4D97-AF65-F5344CB8AC3E}">
        <p14:creationId xmlns:p14="http://schemas.microsoft.com/office/powerpoint/2010/main" val="268769871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87187-6281-5555-CCE9-01723DF7C768}"/>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08E886F-975D-907B-7847-219FE0CE4BE6}"/>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effectLst/>
              </a:rPr>
              <a:t>Suite et fin</a:t>
            </a:r>
            <a:endParaRPr lang="fr-FR" dirty="0"/>
          </a:p>
        </p:txBody>
      </p:sp>
      <p:sp>
        <p:nvSpPr>
          <p:cNvPr id="181" name="Ingénieurie des besoins &amp; Analyse de l’existant">
            <a:extLst>
              <a:ext uri="{FF2B5EF4-FFF2-40B4-BE49-F238E27FC236}">
                <a16:creationId xmlns:a16="http://schemas.microsoft.com/office/drawing/2014/main" id="{2ABA2CA7-4AA7-5DF3-E142-0AA4EADF28FC}"/>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a:extLst>
              <a:ext uri="{FF2B5EF4-FFF2-40B4-BE49-F238E27FC236}">
                <a16:creationId xmlns:a16="http://schemas.microsoft.com/office/drawing/2014/main" id="{152DF6DA-E9B1-8937-F00F-4C4AA8EDC22A}"/>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en-US" dirty="0" err="1">
                <a:effectLst/>
              </a:rPr>
              <a:t>Création</a:t>
            </a:r>
            <a:r>
              <a:rPr lang="en-US" dirty="0">
                <a:effectLst/>
              </a:rPr>
              <a:t> </a:t>
            </a:r>
            <a:r>
              <a:rPr lang="en-US" dirty="0" err="1">
                <a:effectLst/>
              </a:rPr>
              <a:t>d’une</a:t>
            </a:r>
            <a:r>
              <a:rPr lang="en-US" dirty="0">
                <a:effectLst/>
              </a:rPr>
              <a:t> app Expo de </a:t>
            </a:r>
            <a:r>
              <a:rPr lang="en-US" dirty="0" err="1">
                <a:effectLst/>
              </a:rPr>
              <a:t>géolocalisation</a:t>
            </a:r>
            <a:r>
              <a:rPr lang="en-US" dirty="0">
                <a:effectLst/>
              </a:rPr>
              <a:t> </a:t>
            </a:r>
            <a:r>
              <a:rPr lang="en-US" dirty="0" err="1">
                <a:effectLst/>
              </a:rPr>
              <a:t>puis</a:t>
            </a:r>
            <a:r>
              <a:rPr lang="en-US" dirty="0">
                <a:effectLst/>
              </a:rPr>
              <a:t> de notification avec firebase</a:t>
            </a:r>
          </a:p>
          <a:p>
            <a:pPr marL="0" indent="0">
              <a:buNone/>
            </a:pPr>
            <a:r>
              <a:rPr lang="en-US" dirty="0"/>
              <a:t>Attention aux </a:t>
            </a:r>
            <a:r>
              <a:rPr lang="en-US" dirty="0" err="1"/>
              <a:t>quelques</a:t>
            </a:r>
            <a:r>
              <a:rPr lang="en-US" dirty="0"/>
              <a:t> modifications </a:t>
            </a:r>
            <a:r>
              <a:rPr lang="en-US" dirty="0" err="1"/>
              <a:t>d’expo</a:t>
            </a:r>
            <a:r>
              <a:rPr lang="en-US" dirty="0"/>
              <a:t> :</a:t>
            </a:r>
          </a:p>
          <a:p>
            <a:r>
              <a:rPr lang="en-US" dirty="0" err="1"/>
              <a:t>Mettre</a:t>
            </a:r>
            <a:r>
              <a:rPr lang="en-US" dirty="0"/>
              <a:t> à jour Expo avec </a:t>
            </a:r>
            <a:r>
              <a:rPr lang="en-US" b="1" dirty="0" err="1"/>
              <a:t>npm</a:t>
            </a:r>
            <a:r>
              <a:rPr lang="en-US" b="1" dirty="0"/>
              <a:t> install -g expo-cli</a:t>
            </a:r>
          </a:p>
          <a:p>
            <a:r>
              <a:rPr lang="en-US" dirty="0" err="1"/>
              <a:t>Maintenant</a:t>
            </a:r>
            <a:r>
              <a:rPr lang="en-US" dirty="0"/>
              <a:t> via </a:t>
            </a:r>
            <a:r>
              <a:rPr lang="en-US" dirty="0" err="1"/>
              <a:t>npx</a:t>
            </a:r>
            <a:r>
              <a:rPr lang="en-US" dirty="0"/>
              <a:t> : </a:t>
            </a:r>
            <a:r>
              <a:rPr lang="en-US" b="1" dirty="0" err="1"/>
              <a:t>npx</a:t>
            </a:r>
            <a:r>
              <a:rPr lang="en-US" b="1" dirty="0"/>
              <a:t> create-expo-app –template</a:t>
            </a:r>
          </a:p>
          <a:p>
            <a:pPr marL="0" indent="0">
              <a:buNone/>
            </a:pPr>
            <a:r>
              <a:rPr lang="en-US" dirty="0"/>
              <a:t>Rappel de la publication </a:t>
            </a:r>
            <a:r>
              <a:rPr lang="en-US" dirty="0" err="1"/>
              <a:t>d’une</a:t>
            </a:r>
            <a:r>
              <a:rPr lang="en-US" dirty="0"/>
              <a:t> app sur le store</a:t>
            </a:r>
          </a:p>
          <a:p>
            <a:pPr marL="0" indent="0">
              <a:buNone/>
            </a:pPr>
            <a:endParaRPr lang="en-US" dirty="0"/>
          </a:p>
          <a:p>
            <a:pPr marL="0" indent="0">
              <a:buNone/>
            </a:pPr>
            <a:r>
              <a:rPr lang="en-US" dirty="0"/>
              <a:t>Sur la base du </a:t>
            </a:r>
            <a:r>
              <a:rPr lang="en-US" dirty="0" err="1"/>
              <a:t>volontariat</a:t>
            </a:r>
            <a:r>
              <a:rPr lang="en-US" dirty="0"/>
              <a:t> : </a:t>
            </a:r>
            <a:r>
              <a:rPr lang="en-US" dirty="0" err="1"/>
              <a:t>classe</a:t>
            </a:r>
            <a:r>
              <a:rPr lang="en-US" dirty="0"/>
              <a:t> </a:t>
            </a:r>
            <a:r>
              <a:rPr lang="en-US" dirty="0" err="1"/>
              <a:t>inversée</a:t>
            </a:r>
            <a:r>
              <a:rPr lang="en-US" dirty="0"/>
              <a:t> sur </a:t>
            </a:r>
            <a:r>
              <a:rPr lang="en-US" dirty="0" err="1"/>
              <a:t>d’autres</a:t>
            </a:r>
            <a:r>
              <a:rPr lang="en-US" dirty="0"/>
              <a:t> frameworks</a:t>
            </a:r>
          </a:p>
          <a:p>
            <a:pPr marL="0" indent="0">
              <a:buNone/>
            </a:pPr>
            <a:endParaRPr lang="fr-FR" dirty="0"/>
          </a:p>
        </p:txBody>
      </p:sp>
    </p:spTree>
    <p:extLst>
      <p:ext uri="{BB962C8B-B14F-4D97-AF65-F5344CB8AC3E}">
        <p14:creationId xmlns:p14="http://schemas.microsoft.com/office/powerpoint/2010/main" val="3977541687"/>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5DCA5-B83E-987C-E75E-F9E5CA489176}"/>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CFA19B52-8735-70C0-0409-E6FBF8B4B0E7}"/>
              </a:ext>
            </a:extLst>
          </p:cNvPr>
          <p:cNvSpPr>
            <a:spLocks noGrp="1"/>
          </p:cNvSpPr>
          <p:nvPr>
            <p:ph type="title"/>
          </p:nvPr>
        </p:nvSpPr>
        <p:spPr/>
        <p:txBody>
          <a:bodyPr>
            <a:normAutofit/>
          </a:bodyPr>
          <a:lstStyle/>
          <a:p>
            <a:r>
              <a:rPr lang="fr-FR" dirty="0"/>
              <a:t>3</a:t>
            </a:r>
            <a:r>
              <a:rPr lang="fr-FR" baseline="30000" dirty="0"/>
              <a:t>ème</a:t>
            </a:r>
            <a:r>
              <a:rPr lang="fr-FR" dirty="0"/>
              <a:t> partie</a:t>
            </a:r>
          </a:p>
        </p:txBody>
      </p:sp>
      <p:pic>
        <p:nvPicPr>
          <p:cNvPr id="1026" name="Picture 2" descr="Android | Android Wiki | Fandom">
            <a:extLst>
              <a:ext uri="{FF2B5EF4-FFF2-40B4-BE49-F238E27FC236}">
                <a16:creationId xmlns:a16="http://schemas.microsoft.com/office/drawing/2014/main" id="{11394384-528A-593C-B8EC-811E0338D2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32611" y="2779133"/>
            <a:ext cx="5938140" cy="7415289"/>
          </a:xfrm>
          <a:prstGeom prst="rect">
            <a:avLst/>
          </a:prstGeom>
          <a:noFill/>
          <a:extLst>
            <a:ext uri="{909E8E84-426E-40DD-AFC4-6F175D3DCCD1}">
              <a14:hiddenFill xmlns:a14="http://schemas.microsoft.com/office/drawing/2010/main">
                <a:solidFill>
                  <a:srgbClr val="FFFFFF"/>
                </a:solidFill>
              </a14:hiddenFill>
            </a:ext>
          </a:extLst>
        </p:spPr>
      </p:pic>
      <p:sp>
        <p:nvSpPr>
          <p:cNvPr id="2" name="0.1. Programme de ces 3 jours">
            <a:extLst>
              <a:ext uri="{FF2B5EF4-FFF2-40B4-BE49-F238E27FC236}">
                <a16:creationId xmlns:a16="http://schemas.microsoft.com/office/drawing/2014/main" id="{4985B491-920F-08F7-857D-557A1A477477}"/>
              </a:ext>
            </a:extLst>
          </p:cNvPr>
          <p:cNvSpPr txBox="1">
            <a:spLocks noGrp="1"/>
          </p:cNvSpPr>
          <p:nvPr>
            <p:ph type="body" idx="21"/>
          </p:nvPr>
        </p:nvSpPr>
        <p:spPr>
          <a:xfrm>
            <a:off x="1206500" y="10531398"/>
            <a:ext cx="21971000" cy="10033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 Android </a:t>
            </a:r>
            <a:r>
              <a:rPr lang="fr-FR" b="1" dirty="0"/>
              <a:t>natives</a:t>
            </a:r>
          </a:p>
        </p:txBody>
      </p:sp>
      <p:sp>
        <p:nvSpPr>
          <p:cNvPr id="3" name="Ingénieurie des besoins &amp; Analyse de l’existant">
            <a:extLst>
              <a:ext uri="{FF2B5EF4-FFF2-40B4-BE49-F238E27FC236}">
                <a16:creationId xmlns:a16="http://schemas.microsoft.com/office/drawing/2014/main" id="{16B5FD9D-2ED4-D9C6-7BEC-3C94BC345AC9}"/>
              </a:ext>
            </a:extLst>
          </p:cNvPr>
          <p:cNvSpPr txBox="1">
            <a:spLocks/>
          </p:cNvSpPr>
          <p:nvPr/>
        </p:nvSpPr>
        <p:spPr>
          <a:xfrm>
            <a:off x="1206500" y="8842298"/>
            <a:ext cx="21971000" cy="1689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b">
            <a:normAutofit/>
          </a:bodyPr>
          <a:lstStyle>
            <a:lvl1pPr marL="0" marR="0" indent="0" algn="l" defTabSz="825500" rtl="0" latinLnBrk="0">
              <a:lnSpc>
                <a:spcPct val="100000"/>
              </a:lnSpc>
              <a:spcBef>
                <a:spcPts val="0"/>
              </a:spcBef>
              <a:spcAft>
                <a:spcPts val="0"/>
              </a:spcAft>
              <a:buClrTx/>
              <a:buSzTx/>
              <a:buFontTx/>
              <a:buNone/>
              <a:tabLst/>
              <a:defRPr sz="5500" b="0" i="0" u="none" strike="noStrike" cap="none" spc="0" baseline="0">
                <a:solidFill>
                  <a:schemeClr val="accent1">
                    <a:satOff val="-9155"/>
                    <a:lumOff val="-32673"/>
                  </a:schemeClr>
                </a:solidFill>
                <a:uFillTx/>
                <a:latin typeface="+mn-lt"/>
                <a:ea typeface="+mn-ea"/>
                <a:cs typeface="+mn-cs"/>
                <a:sym typeface="Produkt Extralight"/>
              </a:defRPr>
            </a:lvl1pPr>
            <a:lvl2pPr marL="0" marR="0" indent="457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2pPr>
            <a:lvl3pPr marL="0" marR="0" indent="914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3pPr>
            <a:lvl4pPr marL="0" marR="0" indent="1371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4pPr>
            <a:lvl5pPr marL="0" marR="0" indent="18288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5pPr>
            <a:lvl6pPr marL="0" marR="0" indent="22860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6pPr>
            <a:lvl7pPr marL="0" marR="0" indent="2743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7pPr>
            <a:lvl8pPr marL="0" marR="0" indent="3200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8pPr>
            <a:lvl9pPr marL="0" marR="0" indent="3657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9pPr>
          </a:lstStyle>
          <a:p>
            <a:pPr hangingPunct="1"/>
            <a:r>
              <a:rPr lang="fr-FR"/>
              <a:t>Développement mobile </a:t>
            </a:r>
            <a:r>
              <a:rPr lang="fr-FR" b="1"/>
              <a:t>natif</a:t>
            </a:r>
            <a:endParaRPr lang="fr-FR" b="1" dirty="0"/>
          </a:p>
        </p:txBody>
      </p:sp>
    </p:spTree>
    <p:extLst>
      <p:ext uri="{BB962C8B-B14F-4D97-AF65-F5344CB8AC3E}">
        <p14:creationId xmlns:p14="http://schemas.microsoft.com/office/powerpoint/2010/main" val="2605613140"/>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0A587-E475-8EEE-E54B-67AA6570E5B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860A75C0-8B97-F0EA-CEE7-0FC251B93BEC}"/>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 Android </a:t>
            </a:r>
            <a:r>
              <a:rPr lang="fr-FR" b="1" dirty="0"/>
              <a:t>natives</a:t>
            </a:r>
          </a:p>
        </p:txBody>
      </p:sp>
      <p:sp>
        <p:nvSpPr>
          <p:cNvPr id="181" name="Ingénieurie des besoins &amp; Analyse de l’existant">
            <a:extLst>
              <a:ext uri="{FF2B5EF4-FFF2-40B4-BE49-F238E27FC236}">
                <a16:creationId xmlns:a16="http://schemas.microsoft.com/office/drawing/2014/main" id="{8B58E483-ADD4-C2FE-DE34-C7590BC115DA}"/>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 </a:t>
            </a:r>
            <a:r>
              <a:rPr lang="fr-FR" b="1" dirty="0"/>
              <a:t>natif</a:t>
            </a:r>
          </a:p>
        </p:txBody>
      </p:sp>
      <p:sp>
        <p:nvSpPr>
          <p:cNvPr id="182" name="Jour 1 : Recueillir le besoin…">
            <a:extLst>
              <a:ext uri="{FF2B5EF4-FFF2-40B4-BE49-F238E27FC236}">
                <a16:creationId xmlns:a16="http://schemas.microsoft.com/office/drawing/2014/main" id="{39F3E956-6928-5203-7700-EE9CBEEAB004}"/>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Sommaire</a:t>
            </a:r>
          </a:p>
          <a:p>
            <a:r>
              <a:rPr lang="fr-FR" dirty="0"/>
              <a:t>Bases du développement sous Android</a:t>
            </a:r>
          </a:p>
          <a:p>
            <a:r>
              <a:rPr lang="fr-FR" dirty="0"/>
              <a:t>QCM 1 noté, sur 10 points</a:t>
            </a:r>
          </a:p>
          <a:p>
            <a:r>
              <a:rPr lang="fr-FR" dirty="0"/>
              <a:t>Développement d’une application basique</a:t>
            </a:r>
          </a:p>
          <a:p>
            <a:pPr marL="742950" indent="-742950">
              <a:buFont typeface="+mj-lt"/>
              <a:buAutoNum type="arabicPeriod"/>
            </a:pPr>
            <a:endParaRPr lang="fr-FR" dirty="0"/>
          </a:p>
          <a:p>
            <a:pPr marL="0" indent="0">
              <a:buNone/>
            </a:pPr>
            <a:endParaRPr lang="fr-FR" dirty="0"/>
          </a:p>
        </p:txBody>
      </p:sp>
    </p:spTree>
    <p:extLst>
      <p:ext uri="{BB962C8B-B14F-4D97-AF65-F5344CB8AC3E}">
        <p14:creationId xmlns:p14="http://schemas.microsoft.com/office/powerpoint/2010/main" val="1866613125"/>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4DFF8-D981-FB74-8B8B-378C681028F2}"/>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826AEB6D-1A69-B996-D1BA-550453219864}"/>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 Android </a:t>
            </a:r>
            <a:r>
              <a:rPr lang="fr-FR" b="1" dirty="0"/>
              <a:t>natives</a:t>
            </a:r>
          </a:p>
        </p:txBody>
      </p:sp>
      <p:sp>
        <p:nvSpPr>
          <p:cNvPr id="181" name="Ingénieurie des besoins &amp; Analyse de l’existant">
            <a:extLst>
              <a:ext uri="{FF2B5EF4-FFF2-40B4-BE49-F238E27FC236}">
                <a16:creationId xmlns:a16="http://schemas.microsoft.com/office/drawing/2014/main" id="{C7FBDD1B-D581-7E91-C054-E939B066CD16}"/>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 </a:t>
            </a:r>
            <a:r>
              <a:rPr lang="fr-FR" b="1" dirty="0"/>
              <a:t>natif</a:t>
            </a:r>
            <a:endParaRPr lang="fr-FR" dirty="0"/>
          </a:p>
        </p:txBody>
      </p:sp>
      <p:sp>
        <p:nvSpPr>
          <p:cNvPr id="182" name="Jour 1 : Recueillir le besoin…">
            <a:extLst>
              <a:ext uri="{FF2B5EF4-FFF2-40B4-BE49-F238E27FC236}">
                <a16:creationId xmlns:a16="http://schemas.microsoft.com/office/drawing/2014/main" id="{E417BD1C-7065-2C6F-0511-94C953154FBA}"/>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t>Bases du développement sous Android</a:t>
            </a:r>
          </a:p>
          <a:p>
            <a:pPr marL="742950" indent="-742950">
              <a:buFont typeface="+mj-lt"/>
              <a:buAutoNum type="arabicPeriod"/>
            </a:pPr>
            <a:r>
              <a:rPr lang="fr-FR" dirty="0"/>
              <a:t>Installer Android Studio (8go min)</a:t>
            </a:r>
          </a:p>
          <a:p>
            <a:pPr marL="742950" indent="-742950">
              <a:buFont typeface="+mj-lt"/>
              <a:buAutoNum type="arabicPeriod"/>
            </a:pPr>
            <a:r>
              <a:rPr lang="fr-FR" dirty="0"/>
              <a:t>Créer un projet basique avec l'invite de démarrage Android Studio</a:t>
            </a:r>
          </a:p>
          <a:p>
            <a:pPr marL="742950" indent="-742950">
              <a:buFont typeface="+mj-lt"/>
              <a:buAutoNum type="arabicPeriod"/>
            </a:pPr>
            <a:r>
              <a:rPr lang="fr-FR" dirty="0"/>
              <a:t>Démarrer l'application sur l'émulateur (déploiement). Bonus : le déployer sur votre téléphone.</a:t>
            </a:r>
          </a:p>
          <a:p>
            <a:pPr marL="742950" indent="-742950">
              <a:buFont typeface="+mj-lt"/>
              <a:buAutoNum type="arabicPeriod"/>
            </a:pPr>
            <a:r>
              <a:rPr lang="fr-FR" dirty="0"/>
              <a:t>Analyse de l'arborescence</a:t>
            </a:r>
          </a:p>
          <a:p>
            <a:pPr marL="1200150" lvl="1" indent="-742950">
              <a:buFont typeface="+mj-lt"/>
              <a:buAutoNum type="arabicPeriod"/>
            </a:pPr>
            <a:r>
              <a:rPr lang="fr-FR" dirty="0"/>
              <a:t>Spécificités de l’arborescence dans Android Studio</a:t>
            </a:r>
          </a:p>
          <a:p>
            <a:pPr marL="742950" indent="-742950">
              <a:buFont typeface="+mj-lt"/>
              <a:buAutoNum type="arabicPeriod"/>
            </a:pPr>
            <a:endParaRPr lang="fr-FR" dirty="0"/>
          </a:p>
          <a:p>
            <a:pPr marL="0" indent="0">
              <a:buNone/>
            </a:pPr>
            <a:endParaRPr lang="fr-FR" dirty="0"/>
          </a:p>
        </p:txBody>
      </p:sp>
    </p:spTree>
    <p:extLst>
      <p:ext uri="{BB962C8B-B14F-4D97-AF65-F5344CB8AC3E}">
        <p14:creationId xmlns:p14="http://schemas.microsoft.com/office/powerpoint/2010/main" val="2717158974"/>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D6222-D2EC-396A-B0D5-4879C9EDB0ED}"/>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51DFEF56-FEA6-3055-8AF3-8A4E98D32C77}"/>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4. Analyse de l'arborescence</a:t>
            </a:r>
          </a:p>
        </p:txBody>
      </p:sp>
      <p:sp>
        <p:nvSpPr>
          <p:cNvPr id="181" name="Ingénieurie des besoins &amp; Analyse de l’existant">
            <a:extLst>
              <a:ext uri="{FF2B5EF4-FFF2-40B4-BE49-F238E27FC236}">
                <a16:creationId xmlns:a16="http://schemas.microsoft.com/office/drawing/2014/main" id="{7B1A955D-9651-CEB0-AC2B-F1D1F63E4A7E}"/>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 </a:t>
            </a:r>
            <a:r>
              <a:rPr lang="fr-FR" b="1" dirty="0"/>
              <a:t>natif</a:t>
            </a:r>
            <a:endParaRPr lang="fr-FR" dirty="0"/>
          </a:p>
        </p:txBody>
      </p:sp>
      <p:sp>
        <p:nvSpPr>
          <p:cNvPr id="182" name="Jour 1 : Recueillir le besoin…">
            <a:extLst>
              <a:ext uri="{FF2B5EF4-FFF2-40B4-BE49-F238E27FC236}">
                <a16:creationId xmlns:a16="http://schemas.microsoft.com/office/drawing/2014/main" id="{4201017A-91E3-83CC-E657-11728839D648}"/>
              </a:ext>
            </a:extLst>
          </p:cNvPr>
          <p:cNvSpPr txBox="1">
            <a:spLocks noGrp="1"/>
          </p:cNvSpPr>
          <p:nvPr>
            <p:ph type="body" idx="1"/>
          </p:nvPr>
        </p:nvSpPr>
        <p:spPr>
          <a:xfrm>
            <a:off x="1206499" y="6043960"/>
            <a:ext cx="21970999" cy="6460555"/>
          </a:xfrm>
          <a:prstGeom prst="rect">
            <a:avLst/>
          </a:prstGeom>
        </p:spPr>
        <p:txBody>
          <a:bodyPr>
            <a:normAutofit/>
          </a:bodyPr>
          <a:lstStyle/>
          <a:p>
            <a:pPr marL="0" indent="0" algn="ctr">
              <a:buNone/>
            </a:pPr>
            <a:r>
              <a:rPr lang="fr-FR" dirty="0"/>
              <a:t>Problème :</a:t>
            </a:r>
            <a:br>
              <a:rPr lang="fr-FR" dirty="0"/>
            </a:br>
            <a:r>
              <a:rPr lang="fr-FR" sz="6600" dirty="0"/>
              <a:t>Pourquoi les dossiers et fichiers trouvés dans l'explorateur de </a:t>
            </a:r>
            <a:r>
              <a:rPr lang="fr-FR" sz="6600" dirty="0" err="1"/>
              <a:t>windows</a:t>
            </a:r>
            <a:r>
              <a:rPr lang="fr-FR" sz="6600" dirty="0"/>
              <a:t> ne correspondent pas à l'arborescence des dossiers que l'on trouve dans Android Studio ?</a:t>
            </a:r>
          </a:p>
          <a:p>
            <a:pPr marL="0" indent="0" algn="ctr">
              <a:buNone/>
            </a:pPr>
            <a:r>
              <a:rPr lang="fr-FR" dirty="0"/>
              <a:t>Suite:</a:t>
            </a:r>
            <a:br>
              <a:rPr lang="fr-FR" dirty="0"/>
            </a:br>
            <a:r>
              <a:rPr lang="fr-FR" sz="6600" dirty="0"/>
              <a:t>Mettre en vue « Project Files »</a:t>
            </a:r>
          </a:p>
          <a:p>
            <a:pPr marL="0" indent="0">
              <a:buNone/>
            </a:pPr>
            <a:endParaRPr lang="fr-FR" dirty="0"/>
          </a:p>
        </p:txBody>
      </p:sp>
    </p:spTree>
    <p:extLst>
      <p:ext uri="{BB962C8B-B14F-4D97-AF65-F5344CB8AC3E}">
        <p14:creationId xmlns:p14="http://schemas.microsoft.com/office/powerpoint/2010/main" val="1143076684"/>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AB715-F676-3E68-8E67-AFD2551A1832}"/>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C815790D-810B-CE0F-93D4-C955AAE3959B}"/>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 Android </a:t>
            </a:r>
            <a:r>
              <a:rPr lang="fr-FR" b="1" dirty="0"/>
              <a:t>natives</a:t>
            </a:r>
          </a:p>
        </p:txBody>
      </p:sp>
      <p:sp>
        <p:nvSpPr>
          <p:cNvPr id="181" name="Ingénieurie des besoins &amp; Analyse de l’existant">
            <a:extLst>
              <a:ext uri="{FF2B5EF4-FFF2-40B4-BE49-F238E27FC236}">
                <a16:creationId xmlns:a16="http://schemas.microsoft.com/office/drawing/2014/main" id="{8C1F7EB1-37D9-035E-5EFA-88C3AB97CB69}"/>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 </a:t>
            </a:r>
            <a:r>
              <a:rPr lang="fr-FR" b="1" dirty="0"/>
              <a:t>natif</a:t>
            </a:r>
            <a:endParaRPr lang="fr-FR" dirty="0"/>
          </a:p>
        </p:txBody>
      </p:sp>
      <p:sp>
        <p:nvSpPr>
          <p:cNvPr id="182" name="Jour 1 : Recueillir le besoin…">
            <a:extLst>
              <a:ext uri="{FF2B5EF4-FFF2-40B4-BE49-F238E27FC236}">
                <a16:creationId xmlns:a16="http://schemas.microsoft.com/office/drawing/2014/main" id="{658C65E3-995A-5B69-1BAB-22A1AA3DDC3A}"/>
              </a:ext>
            </a:extLst>
          </p:cNvPr>
          <p:cNvSpPr txBox="1">
            <a:spLocks noGrp="1"/>
          </p:cNvSpPr>
          <p:nvPr>
            <p:ph type="body" idx="1"/>
          </p:nvPr>
        </p:nvSpPr>
        <p:spPr>
          <a:xfrm>
            <a:off x="1206499" y="4248504"/>
            <a:ext cx="21970999" cy="8256012"/>
          </a:xfrm>
          <a:prstGeom prst="rect">
            <a:avLst/>
          </a:prstGeom>
        </p:spPr>
        <p:txBody>
          <a:bodyPr>
            <a:normAutofit fontScale="62500" lnSpcReduction="20000"/>
          </a:bodyPr>
          <a:lstStyle/>
          <a:p>
            <a:r>
              <a:rPr lang="fr-FR" dirty="0"/>
              <a:t>Bases du développement sous Android</a:t>
            </a:r>
          </a:p>
          <a:p>
            <a:pPr marL="742950" indent="-742950">
              <a:buFont typeface="+mj-lt"/>
              <a:buAutoNum type="arabicPeriod"/>
            </a:pPr>
            <a:r>
              <a:rPr lang="fr-FR" dirty="0"/>
              <a:t>Installer Android Studio (8go min)</a:t>
            </a:r>
          </a:p>
          <a:p>
            <a:pPr marL="742950" indent="-742950">
              <a:buFont typeface="+mj-lt"/>
              <a:buAutoNum type="arabicPeriod"/>
            </a:pPr>
            <a:r>
              <a:rPr lang="fr-FR" dirty="0"/>
              <a:t>Créer un projet basique avec l'invite de démarrage Android Studio</a:t>
            </a:r>
          </a:p>
          <a:p>
            <a:pPr marL="742950" indent="-742950">
              <a:buFont typeface="+mj-lt"/>
              <a:buAutoNum type="arabicPeriod"/>
            </a:pPr>
            <a:r>
              <a:rPr lang="fr-FR" dirty="0"/>
              <a:t>Démarrer l'application sur l'émulateur (déploiement). </a:t>
            </a:r>
          </a:p>
          <a:p>
            <a:pPr marL="742950" indent="-742950">
              <a:buFont typeface="+mj-lt"/>
              <a:buAutoNum type="arabicPeriod"/>
            </a:pPr>
            <a:r>
              <a:rPr lang="fr-FR" dirty="0"/>
              <a:t>Analyse de l'arborescence</a:t>
            </a:r>
          </a:p>
          <a:p>
            <a:pPr marL="1200150" lvl="1" indent="-742950">
              <a:buFont typeface="+mj-lt"/>
              <a:buAutoNum type="arabicPeriod"/>
            </a:pPr>
            <a:r>
              <a:rPr lang="fr-FR" dirty="0"/>
              <a:t>Spécificités de l’arborescence Android Studio</a:t>
            </a:r>
          </a:p>
          <a:p>
            <a:pPr marL="1200150" lvl="1" indent="-742950">
              <a:buFont typeface="+mj-lt"/>
              <a:buAutoNum type="arabicPeriod"/>
            </a:pPr>
            <a:r>
              <a:rPr lang="fr-FR" dirty="0"/>
              <a:t>Utilité des principaux dossiers</a:t>
            </a:r>
          </a:p>
          <a:p>
            <a:pPr marL="1200150" lvl="1" indent="-742950">
              <a:buFont typeface="+mj-lt"/>
              <a:buAutoNum type="arabicPeriod"/>
            </a:pPr>
            <a:r>
              <a:rPr lang="fr-FR" dirty="0"/>
              <a:t>Parcours du code de l’Activité d’entrée (</a:t>
            </a:r>
            <a:r>
              <a:rPr lang="fr-FR" dirty="0" err="1"/>
              <a:t>MainActivity</a:t>
            </a:r>
            <a:r>
              <a:rPr lang="fr-FR" dirty="0"/>
              <a:t>)</a:t>
            </a:r>
          </a:p>
          <a:p>
            <a:pPr marL="0" indent="0">
              <a:buNone/>
            </a:pPr>
            <a:r>
              <a:rPr lang="fr-FR" dirty="0"/>
              <a:t>Exercice : parmi tous les dossiers, identifiez le dossier principal qui contient la plupart des fichiers que nous allons éditer pour modifier notre application</a:t>
            </a:r>
          </a:p>
          <a:p>
            <a:pPr marL="0" indent="0">
              <a:buNone/>
            </a:pPr>
            <a:endParaRPr lang="fr-FR" dirty="0"/>
          </a:p>
          <a:p>
            <a:pPr marL="742950" indent="-742950">
              <a:buFont typeface="+mj-lt"/>
              <a:buAutoNum type="arabicPeriod"/>
            </a:pPr>
            <a:endParaRPr lang="fr-FR" dirty="0"/>
          </a:p>
          <a:p>
            <a:pPr marL="742950" indent="-742950">
              <a:buFont typeface="+mj-lt"/>
              <a:buAutoNum type="arabicPeriod"/>
            </a:pPr>
            <a:endParaRPr lang="fr-FR" dirty="0"/>
          </a:p>
          <a:p>
            <a:pPr marL="0" indent="0">
              <a:buNone/>
            </a:pPr>
            <a:endParaRPr lang="fr-FR" dirty="0"/>
          </a:p>
        </p:txBody>
      </p:sp>
    </p:spTree>
    <p:extLst>
      <p:ext uri="{BB962C8B-B14F-4D97-AF65-F5344CB8AC3E}">
        <p14:creationId xmlns:p14="http://schemas.microsoft.com/office/powerpoint/2010/main" val="2681434558"/>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0FDC4-D99F-894B-C840-02CCFB08DC7A}"/>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C0299EC1-5D6C-25F4-CCBF-03113DA0B489}"/>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QCM 1</a:t>
            </a:r>
            <a:endParaRPr lang="fr-FR" b="1" dirty="0"/>
          </a:p>
        </p:txBody>
      </p:sp>
      <p:sp>
        <p:nvSpPr>
          <p:cNvPr id="181" name="Ingénieurie des besoins &amp; Analyse de l’existant">
            <a:extLst>
              <a:ext uri="{FF2B5EF4-FFF2-40B4-BE49-F238E27FC236}">
                <a16:creationId xmlns:a16="http://schemas.microsoft.com/office/drawing/2014/main" id="{ECD7D698-F425-D12E-3080-D23D9851085F}"/>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 </a:t>
            </a:r>
            <a:r>
              <a:rPr lang="fr-FR" b="1" dirty="0"/>
              <a:t>natif</a:t>
            </a:r>
            <a:endParaRPr lang="fr-FR" dirty="0"/>
          </a:p>
        </p:txBody>
      </p:sp>
      <p:sp>
        <p:nvSpPr>
          <p:cNvPr id="182" name="Jour 1 : Recueillir le besoin…">
            <a:extLst>
              <a:ext uri="{FF2B5EF4-FFF2-40B4-BE49-F238E27FC236}">
                <a16:creationId xmlns:a16="http://schemas.microsoft.com/office/drawing/2014/main" id="{1FCE7BCA-819D-ADBE-E26E-5F531E9A9F30}"/>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Noté</a:t>
            </a:r>
          </a:p>
          <a:p>
            <a:pPr marL="0" indent="0">
              <a:buNone/>
            </a:pPr>
            <a:r>
              <a:rPr lang="fr-FR" dirty="0"/>
              <a:t>Sur 10 points</a:t>
            </a:r>
          </a:p>
          <a:p>
            <a:pPr marL="0" indent="0">
              <a:buNone/>
            </a:pPr>
            <a:r>
              <a:rPr lang="fr-FR" dirty="0">
                <a:hlinkClick r:id="rId3"/>
              </a:rPr>
              <a:t>https://forms.cloud.microsoft/e/9vznbPcL84</a:t>
            </a:r>
            <a:endParaRPr lang="fr-FR" dirty="0"/>
          </a:p>
          <a:p>
            <a:pPr marL="742950" indent="-742950">
              <a:buFont typeface="+mj-lt"/>
              <a:buAutoNum type="arabicPeriod"/>
            </a:pPr>
            <a:endParaRPr lang="fr-FR" dirty="0"/>
          </a:p>
          <a:p>
            <a:pPr marL="0" indent="0">
              <a:buNone/>
            </a:pPr>
            <a:endParaRPr lang="fr-FR" dirty="0"/>
          </a:p>
        </p:txBody>
      </p:sp>
    </p:spTree>
    <p:extLst>
      <p:ext uri="{BB962C8B-B14F-4D97-AF65-F5344CB8AC3E}">
        <p14:creationId xmlns:p14="http://schemas.microsoft.com/office/powerpoint/2010/main" val="1244740359"/>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00C55-5EAB-D24F-7C60-D8CF2D9170F0}"/>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518EB49A-9BBF-662D-8938-7FCAD286C8F2}"/>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Développer des applications mobiles Android </a:t>
            </a:r>
            <a:r>
              <a:rPr lang="fr-FR" b="1" dirty="0"/>
              <a:t>natives</a:t>
            </a:r>
          </a:p>
        </p:txBody>
      </p:sp>
      <p:sp>
        <p:nvSpPr>
          <p:cNvPr id="181" name="Ingénieurie des besoins &amp; Analyse de l’existant">
            <a:extLst>
              <a:ext uri="{FF2B5EF4-FFF2-40B4-BE49-F238E27FC236}">
                <a16:creationId xmlns:a16="http://schemas.microsoft.com/office/drawing/2014/main" id="{2CB3DB17-7EF5-9D00-E4FE-23C553BED690}"/>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 </a:t>
            </a:r>
            <a:r>
              <a:rPr lang="fr-FR" b="1" dirty="0"/>
              <a:t>natif</a:t>
            </a:r>
            <a:endParaRPr lang="fr-FR" dirty="0"/>
          </a:p>
        </p:txBody>
      </p:sp>
      <p:sp>
        <p:nvSpPr>
          <p:cNvPr id="182" name="Jour 1 : Recueillir le besoin…">
            <a:extLst>
              <a:ext uri="{FF2B5EF4-FFF2-40B4-BE49-F238E27FC236}">
                <a16:creationId xmlns:a16="http://schemas.microsoft.com/office/drawing/2014/main" id="{B55BB46F-1006-59D6-2F5A-845A28DB9F44}"/>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t>Développement d’une application basique</a:t>
            </a:r>
          </a:p>
          <a:p>
            <a:pPr marL="0" indent="0">
              <a:buNone/>
            </a:pPr>
            <a:r>
              <a:rPr lang="fr-FR" dirty="0"/>
              <a:t>Notion d’Activity et de Fragment</a:t>
            </a:r>
          </a:p>
          <a:p>
            <a:pPr marL="0" indent="0">
              <a:buNone/>
            </a:pPr>
            <a:endParaRPr lang="fr-FR" dirty="0"/>
          </a:p>
          <a:p>
            <a:pPr marL="0" indent="0">
              <a:buNone/>
            </a:pPr>
            <a:endParaRPr lang="fr-FR" dirty="0"/>
          </a:p>
          <a:p>
            <a:pPr marL="742950" indent="-742950">
              <a:buFont typeface="+mj-lt"/>
              <a:buAutoNum type="arabicPeriod"/>
            </a:pPr>
            <a:endParaRPr lang="fr-FR" dirty="0"/>
          </a:p>
          <a:p>
            <a:pPr marL="742950" indent="-742950">
              <a:buFont typeface="+mj-lt"/>
              <a:buAutoNum type="arabicPeriod"/>
            </a:pPr>
            <a:endParaRPr lang="fr-FR" dirty="0"/>
          </a:p>
          <a:p>
            <a:pPr marL="0" indent="0">
              <a:buNone/>
            </a:pPr>
            <a:endParaRPr lang="fr-FR" dirty="0"/>
          </a:p>
        </p:txBody>
      </p:sp>
    </p:spTree>
    <p:extLst>
      <p:ext uri="{BB962C8B-B14F-4D97-AF65-F5344CB8AC3E}">
        <p14:creationId xmlns:p14="http://schemas.microsoft.com/office/powerpoint/2010/main" val="339434810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Présentation de l'environnement mobile </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Les différentes plateformes :</a:t>
            </a:r>
          </a:p>
          <a:p>
            <a:r>
              <a:rPr lang="fr-FR" dirty="0">
                <a:effectLst/>
              </a:rPr>
              <a:t>iOS</a:t>
            </a:r>
          </a:p>
          <a:p>
            <a:r>
              <a:rPr lang="fr-FR" dirty="0">
                <a:effectLst/>
              </a:rPr>
              <a:t>Android</a:t>
            </a:r>
          </a:p>
          <a:p>
            <a:r>
              <a:rPr lang="fr-FR" dirty="0">
                <a:effectLst/>
              </a:rPr>
              <a:t>les anciens : Windows mobile, </a:t>
            </a:r>
            <a:r>
              <a:rPr lang="fr-FR" dirty="0" err="1">
                <a:effectLst/>
              </a:rPr>
              <a:t>blackberry</a:t>
            </a:r>
            <a:r>
              <a:rPr lang="fr-FR" dirty="0">
                <a:effectLst/>
              </a:rPr>
              <a:t>, Nokia..</a:t>
            </a:r>
            <a:endParaRPr lang="fr-FR" dirty="0"/>
          </a:p>
          <a:p>
            <a:pPr marL="0" indent="0">
              <a:buNone/>
            </a:pPr>
            <a:endParaRPr lang="fr-FR" dirty="0"/>
          </a:p>
          <a:p>
            <a:pPr marL="0" indent="0">
              <a:buNone/>
            </a:pPr>
            <a:endParaRPr lang="fr-FR" dirty="0"/>
          </a:p>
        </p:txBody>
      </p:sp>
      <p:pic>
        <p:nvPicPr>
          <p:cNvPr id="1026" name="Picture 2" descr="iOS | Uxcel">
            <a:extLst>
              <a:ext uri="{FF2B5EF4-FFF2-40B4-BE49-F238E27FC236}">
                <a16:creationId xmlns:a16="http://schemas.microsoft.com/office/drawing/2014/main" id="{38F5C697-FECF-D992-DE5E-98F52B2B75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0586" y="3874977"/>
            <a:ext cx="6142074" cy="373216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ndroid : tout ce que vous devez savoir sur l'OS mobile de Google">
            <a:extLst>
              <a:ext uri="{FF2B5EF4-FFF2-40B4-BE49-F238E27FC236}">
                <a16:creationId xmlns:a16="http://schemas.microsoft.com/office/drawing/2014/main" id="{A3D20155-8352-A104-5B91-D432B4B8FA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01730" y="8170210"/>
            <a:ext cx="6675768" cy="37384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116574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Présentation de l'environnement mobile </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92500" lnSpcReduction="20000"/>
          </a:bodyPr>
          <a:lstStyle/>
          <a:p>
            <a:pPr marL="0" indent="0">
              <a:buNone/>
            </a:pPr>
            <a:r>
              <a:rPr lang="fr-FR" dirty="0">
                <a:effectLst/>
              </a:rPr>
              <a:t>Les différentes machines : </a:t>
            </a:r>
          </a:p>
          <a:p>
            <a:r>
              <a:rPr lang="fr-FR" dirty="0">
                <a:effectLst/>
              </a:rPr>
              <a:t>Smartphones</a:t>
            </a:r>
          </a:p>
          <a:p>
            <a:r>
              <a:rPr lang="fr-FR" dirty="0">
                <a:effectLst/>
              </a:rPr>
              <a:t>Tablettes</a:t>
            </a:r>
          </a:p>
          <a:p>
            <a:r>
              <a:rPr lang="fr-FR" dirty="0"/>
              <a:t>Montres connectées</a:t>
            </a:r>
            <a:endParaRPr lang="fr-FR" dirty="0">
              <a:effectLst/>
            </a:endParaRPr>
          </a:p>
          <a:p>
            <a:r>
              <a:rPr lang="fr-FR" dirty="0"/>
              <a:t>C</a:t>
            </a:r>
            <a:r>
              <a:rPr lang="fr-FR" dirty="0">
                <a:effectLst/>
              </a:rPr>
              <a:t>asques VR</a:t>
            </a:r>
          </a:p>
          <a:p>
            <a:r>
              <a:rPr lang="fr-FR" dirty="0"/>
              <a:t>L</a:t>
            </a:r>
            <a:r>
              <a:rPr lang="fr-FR" dirty="0">
                <a:effectLst/>
              </a:rPr>
              <a:t>iseuses</a:t>
            </a:r>
          </a:p>
          <a:p>
            <a:r>
              <a:rPr lang="fr-FR" dirty="0"/>
              <a:t>Appareils domotiques</a:t>
            </a:r>
          </a:p>
          <a:p>
            <a:r>
              <a:rPr lang="fr-FR" dirty="0"/>
              <a:t>Etc.</a:t>
            </a:r>
          </a:p>
          <a:p>
            <a:pPr marL="0" indent="0">
              <a:buNone/>
            </a:pPr>
            <a:endParaRPr lang="fr-FR" dirty="0"/>
          </a:p>
          <a:p>
            <a:pPr marL="0" indent="0">
              <a:buNone/>
            </a:pPr>
            <a:endParaRPr lang="fr-FR" dirty="0"/>
          </a:p>
        </p:txBody>
      </p:sp>
      <p:pic>
        <p:nvPicPr>
          <p:cNvPr id="2050" name="Picture 2" descr="Les appareils mobiles sont les appareils électroniques grand public les  plus utilisés.">
            <a:extLst>
              <a:ext uri="{FF2B5EF4-FFF2-40B4-BE49-F238E27FC236}">
                <a16:creationId xmlns:a16="http://schemas.microsoft.com/office/drawing/2014/main" id="{D05F4DA2-077F-99B5-21EB-22FD63CEF9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6987" y="5779593"/>
            <a:ext cx="13800511" cy="4576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13385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Présentation de l'environnement mobile </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Contraintes des appareils mobiles :</a:t>
            </a:r>
          </a:p>
          <a:p>
            <a:r>
              <a:rPr lang="fr-FR" dirty="0">
                <a:effectLst/>
              </a:rPr>
              <a:t>Taille d'écran</a:t>
            </a:r>
          </a:p>
          <a:p>
            <a:r>
              <a:rPr lang="fr-FR" dirty="0"/>
              <a:t>O</a:t>
            </a:r>
            <a:r>
              <a:rPr lang="fr-FR" dirty="0">
                <a:effectLst/>
              </a:rPr>
              <a:t>rientation</a:t>
            </a:r>
          </a:p>
          <a:p>
            <a:r>
              <a:rPr lang="fr-FR" dirty="0"/>
              <a:t>I</a:t>
            </a:r>
            <a:r>
              <a:rPr lang="fr-FR" dirty="0">
                <a:effectLst/>
              </a:rPr>
              <a:t>nteraction tactile versus souris/clavier.</a:t>
            </a:r>
          </a:p>
          <a:p>
            <a:r>
              <a:rPr lang="fr-FR" dirty="0"/>
              <a:t>Mode hors connexion</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65208946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Présentation de l'environnement mobile </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Optimisation de la performance : </a:t>
            </a:r>
          </a:p>
          <a:p>
            <a:r>
              <a:rPr lang="fr-FR" dirty="0">
                <a:effectLst/>
              </a:rPr>
              <a:t>Importance de la vitesse de chargement</a:t>
            </a:r>
          </a:p>
          <a:p>
            <a:r>
              <a:rPr lang="fr-FR" dirty="0"/>
              <a:t>T</a:t>
            </a:r>
            <a:r>
              <a:rPr lang="fr-FR" dirty="0">
                <a:effectLst/>
              </a:rPr>
              <a:t>echniques d'optimisation</a:t>
            </a:r>
          </a:p>
          <a:p>
            <a:pPr lvl="1"/>
            <a:r>
              <a:rPr lang="fr-FR" dirty="0"/>
              <a:t>C</a:t>
            </a:r>
            <a:r>
              <a:rPr lang="fr-FR" dirty="0">
                <a:effectLst/>
              </a:rPr>
              <a:t>ompression d'images</a:t>
            </a:r>
          </a:p>
          <a:p>
            <a:pPr lvl="1"/>
            <a:r>
              <a:rPr lang="fr-FR" dirty="0" err="1"/>
              <a:t>L</a:t>
            </a:r>
            <a:r>
              <a:rPr lang="fr-FR" dirty="0" err="1">
                <a:effectLst/>
              </a:rPr>
              <a:t>azy</a:t>
            </a:r>
            <a:r>
              <a:rPr lang="fr-FR" dirty="0">
                <a:effectLst/>
              </a:rPr>
              <a:t> </a:t>
            </a:r>
            <a:r>
              <a:rPr lang="fr-FR" dirty="0" err="1">
                <a:effectLst/>
              </a:rPr>
              <a:t>loading</a:t>
            </a: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22786383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Présentation de l'environnement mobile </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Accessibilité et internationalisation</a:t>
            </a:r>
          </a:p>
          <a:p>
            <a:r>
              <a:rPr lang="fr-FR" dirty="0">
                <a:effectLst/>
              </a:rPr>
              <a:t>Rendre les applications mobiles accessibles à tous les utilisateurs</a:t>
            </a:r>
          </a:p>
          <a:p>
            <a:r>
              <a:rPr lang="fr-FR" dirty="0">
                <a:effectLst/>
              </a:rPr>
              <a:t>adaptation culturelle et linguistique.</a:t>
            </a: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262388320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Présentation de l'environnement mobile </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Développement mobile</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lnSpcReduction="10000"/>
          </a:bodyPr>
          <a:lstStyle/>
          <a:p>
            <a:pPr marL="0" indent="0">
              <a:buNone/>
            </a:pPr>
            <a:r>
              <a:rPr lang="fr-FR" dirty="0">
                <a:effectLst/>
              </a:rPr>
              <a:t>Étude de cas : Analyse comparative de différentes applications mobiles réussies, en se concentrant sur l'optimisation de la performance et l'adaptation aux contraintes des appareils mobiles.</a:t>
            </a:r>
          </a:p>
          <a:p>
            <a:r>
              <a:rPr lang="fr-FR" dirty="0"/>
              <a:t>Instagram</a:t>
            </a:r>
          </a:p>
          <a:p>
            <a:r>
              <a:rPr lang="fr-FR" dirty="0" err="1"/>
              <a:t>Tiktok</a:t>
            </a:r>
            <a:endParaRPr lang="fr-FR" dirty="0"/>
          </a:p>
          <a:p>
            <a:r>
              <a:rPr lang="fr-FR" dirty="0"/>
              <a:t>Uber</a:t>
            </a:r>
          </a:p>
          <a:p>
            <a:r>
              <a:rPr lang="fr-FR" dirty="0"/>
              <a:t>WhatsApp</a:t>
            </a:r>
          </a:p>
          <a:p>
            <a:r>
              <a:rPr lang="fr-FR" dirty="0"/>
              <a:t>Spotify</a:t>
            </a:r>
          </a:p>
          <a:p>
            <a:r>
              <a:rPr lang="fr-FR" dirty="0"/>
              <a:t>Google </a:t>
            </a:r>
            <a:r>
              <a:rPr lang="fr-FR" dirty="0" err="1"/>
              <a:t>Maps</a:t>
            </a: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711080050"/>
      </p:ext>
    </p:extLst>
  </p:cSld>
  <p:clrMapOvr>
    <a:masterClrMapping/>
  </p:clrMapOvr>
  <p:transition spd="med"/>
</p:sld>
</file>

<file path=ppt/theme/theme1.xml><?xml version="1.0" encoding="utf-8"?>
<a:theme xmlns:a="http://schemas.openxmlformats.org/drawingml/2006/main" name="38_MinimalistLight">
  <a:themeElements>
    <a:clrScheme name="38_MinimalistLight">
      <a:dk1>
        <a:srgbClr val="53585F"/>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8_MinimalistLight">
  <a:themeElements>
    <a:clrScheme name="38_MinimalistLight">
      <a:dk1>
        <a:srgbClr val="000000"/>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29765</TotalTime>
  <Words>2572</Words>
  <Application>Microsoft Office PowerPoint</Application>
  <PresentationFormat>Personnalisé</PresentationFormat>
  <Paragraphs>264</Paragraphs>
  <Slides>38</Slides>
  <Notes>8</Notes>
  <HiddenSlides>1</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38</vt:i4>
      </vt:variant>
    </vt:vector>
  </HeadingPairs>
  <TitlesOfParts>
    <vt:vector size="44" baseType="lpstr">
      <vt:lpstr>Arial</vt:lpstr>
      <vt:lpstr>Avenir Next Regular</vt:lpstr>
      <vt:lpstr>Helvetica Neue</vt:lpstr>
      <vt:lpstr>Produkt Extralight</vt:lpstr>
      <vt:lpstr>Produkt Light</vt:lpstr>
      <vt:lpstr>38_MinimalistLight</vt:lpstr>
      <vt:lpstr>Développement mobile</vt:lpstr>
      <vt:lpstr>Développement mobile</vt:lpstr>
      <vt:lpstr>Présentation de l'environnement mobile</vt:lpstr>
      <vt:lpstr>Développement mobile</vt:lpstr>
      <vt:lpstr>Développement mobile</vt:lpstr>
      <vt:lpstr>Développement mobile</vt:lpstr>
      <vt:lpstr>Développement mobile</vt:lpstr>
      <vt:lpstr>Développement mobile</vt:lpstr>
      <vt:lpstr>Développement mobile</vt:lpstr>
      <vt:lpstr>Concevoir des applications mobiles</vt:lpstr>
      <vt:lpstr>Développement mobile</vt:lpstr>
      <vt:lpstr>Développement mobile</vt:lpstr>
      <vt:lpstr>Développement mobile</vt:lpstr>
      <vt:lpstr>Développement mobile</vt:lpstr>
      <vt:lpstr>Développement mobile</vt:lpstr>
      <vt:lpstr>Développement mobile</vt:lpstr>
      <vt:lpstr>Développement mobile</vt:lpstr>
      <vt:lpstr>Développement mobile</vt:lpstr>
      <vt:lpstr>Développer des applications mobiles</vt:lpstr>
      <vt:lpstr>Développement mobile</vt:lpstr>
      <vt:lpstr>Développement mobile</vt:lpstr>
      <vt:lpstr>Développement mobile</vt:lpstr>
      <vt:lpstr>Développement mobile</vt:lpstr>
      <vt:lpstr>2ème partie</vt:lpstr>
      <vt:lpstr>Développement mobile</vt:lpstr>
      <vt:lpstr>Développement mobile</vt:lpstr>
      <vt:lpstr>Développement mobile</vt:lpstr>
      <vt:lpstr>Développement mobile</vt:lpstr>
      <vt:lpstr>Lancement de la chasse au trésor</vt:lpstr>
      <vt:lpstr>Développement mobile</vt:lpstr>
      <vt:lpstr>Développement mobile</vt:lpstr>
      <vt:lpstr>3ème partie</vt:lpstr>
      <vt:lpstr>Développement mobile natif</vt:lpstr>
      <vt:lpstr>Développement mobile natif</vt:lpstr>
      <vt:lpstr>Développement mobile natif</vt:lpstr>
      <vt:lpstr>Développement mobile natif</vt:lpstr>
      <vt:lpstr>Développement mobile natif</vt:lpstr>
      <vt:lpstr>Développement mobile natif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VINCHENT Thibault</dc:creator>
  <cp:lastModifiedBy>VINCHENT Thibault</cp:lastModifiedBy>
  <cp:revision>4</cp:revision>
  <dcterms:modified xsi:type="dcterms:W3CDTF">2025-10-27T10:11:29Z</dcterms:modified>
</cp:coreProperties>
</file>