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99" r:id="rId4"/>
    <p:sldId id="308" r:id="rId5"/>
    <p:sldId id="302" r:id="rId6"/>
    <p:sldId id="300" r:id="rId7"/>
    <p:sldId id="306" r:id="rId8"/>
    <p:sldId id="303" r:id="rId9"/>
    <p:sldId id="301" r:id="rId10"/>
    <p:sldId id="304" r:id="rId11"/>
    <p:sldId id="305" r:id="rId12"/>
    <p:sldId id="307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dukt Extralight"/>
        <a:ea typeface="Produkt Extralight"/>
        <a:cs typeface="Produkt Extralight"/>
        <a:sym typeface="Produkt Extralight"/>
      </a:defRPr>
    </a:lvl1pPr>
    <a:lvl2pPr marL="0" marR="0" indent="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dukt Extralight"/>
        <a:ea typeface="Produkt Extralight"/>
        <a:cs typeface="Produkt Extralight"/>
        <a:sym typeface="Produkt Extralight"/>
      </a:defRPr>
    </a:lvl2pPr>
    <a:lvl3pPr marL="0" marR="0" indent="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dukt Extralight"/>
        <a:ea typeface="Produkt Extralight"/>
        <a:cs typeface="Produkt Extralight"/>
        <a:sym typeface="Produkt Extralight"/>
      </a:defRPr>
    </a:lvl3pPr>
    <a:lvl4pPr marL="0" marR="0" indent="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dukt Extralight"/>
        <a:ea typeface="Produkt Extralight"/>
        <a:cs typeface="Produkt Extralight"/>
        <a:sym typeface="Produkt Extralight"/>
      </a:defRPr>
    </a:lvl4pPr>
    <a:lvl5pPr marL="0" marR="0" indent="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dukt Extralight"/>
        <a:ea typeface="Produkt Extralight"/>
        <a:cs typeface="Produkt Extralight"/>
        <a:sym typeface="Produkt Extralight"/>
      </a:defRPr>
    </a:lvl5pPr>
    <a:lvl6pPr marL="0" marR="0" indent="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dukt Extralight"/>
        <a:ea typeface="Produkt Extralight"/>
        <a:cs typeface="Produkt Extralight"/>
        <a:sym typeface="Produkt Extralight"/>
      </a:defRPr>
    </a:lvl6pPr>
    <a:lvl7pPr marL="0" marR="0" indent="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dukt Extralight"/>
        <a:ea typeface="Produkt Extralight"/>
        <a:cs typeface="Produkt Extralight"/>
        <a:sym typeface="Produkt Extralight"/>
      </a:defRPr>
    </a:lvl7pPr>
    <a:lvl8pPr marL="0" marR="0" indent="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dukt Extralight"/>
        <a:ea typeface="Produkt Extralight"/>
        <a:cs typeface="Produkt Extralight"/>
        <a:sym typeface="Produkt Extralight"/>
      </a:defRPr>
    </a:lvl8pPr>
    <a:lvl9pPr marL="0" marR="0" indent="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dukt Extralight"/>
        <a:ea typeface="Produkt Extralight"/>
        <a:cs typeface="Produkt Extralight"/>
        <a:sym typeface="Produkt Extraligh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269EF9-F48C-B926-AAA5-D543A84B64E5}" v="6" dt="2025-12-29T08:08:45.057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Produkt Extralight"/>
          <a:ea typeface="Produkt Extralight"/>
          <a:cs typeface="Produkt Extralight"/>
        </a:font>
        <a:srgbClr val="53585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FE2E6"/>
          </a:solidFill>
        </a:fill>
      </a:tcStyle>
    </a:wholeTbl>
    <a:band2H>
      <a:tcTxStyle/>
      <a:tcStyle>
        <a:tcBdr/>
        <a:fill>
          <a:solidFill>
            <a:srgbClr val="EFF1F3"/>
          </a:solidFill>
        </a:fill>
      </a:tcStyle>
    </a:band2H>
    <a:firstCol>
      <a:tcTxStyle b="on" i="off">
        <a:font>
          <a:latin typeface="Produkt Extralight"/>
          <a:ea typeface="Produkt Extralight"/>
          <a:cs typeface="Produkt Extra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Produkt Extralight"/>
          <a:ea typeface="Produkt Extralight"/>
          <a:cs typeface="Produkt Extra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Produkt Extralight"/>
          <a:ea typeface="Produkt Extralight"/>
          <a:cs typeface="Produkt Extra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Produkt Extralight"/>
          <a:ea typeface="Produkt Extralight"/>
          <a:cs typeface="Produkt Extralight"/>
        </a:font>
        <a:srgbClr val="53585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CE6E0"/>
          </a:solidFill>
        </a:fill>
      </a:tcStyle>
    </a:wholeTbl>
    <a:band2H>
      <a:tcTxStyle/>
      <a:tcStyle>
        <a:tcBdr/>
        <a:fill>
          <a:solidFill>
            <a:srgbClr val="EEF3F0"/>
          </a:solidFill>
        </a:fill>
      </a:tcStyle>
    </a:band2H>
    <a:firstCol>
      <a:tcTxStyle b="on" i="off">
        <a:font>
          <a:latin typeface="Produkt Extralight"/>
          <a:ea typeface="Produkt Extralight"/>
          <a:cs typeface="Produkt Extra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Produkt Extralight"/>
          <a:ea typeface="Produkt Extralight"/>
          <a:cs typeface="Produkt Extra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Produkt Extralight"/>
          <a:ea typeface="Produkt Extralight"/>
          <a:cs typeface="Produkt Extra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Produkt Extralight"/>
          <a:ea typeface="Produkt Extralight"/>
          <a:cs typeface="Produkt Extralight"/>
        </a:font>
        <a:srgbClr val="53585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6DCE4"/>
          </a:solidFill>
        </a:fill>
      </a:tcStyle>
    </a:wholeTbl>
    <a:band2H>
      <a:tcTxStyle/>
      <a:tcStyle>
        <a:tcBdr/>
        <a:fill>
          <a:solidFill>
            <a:srgbClr val="F3EEF2"/>
          </a:solidFill>
        </a:fill>
      </a:tcStyle>
    </a:band2H>
    <a:firstCol>
      <a:tcTxStyle b="on" i="off">
        <a:font>
          <a:latin typeface="Produkt Extralight"/>
          <a:ea typeface="Produkt Extralight"/>
          <a:cs typeface="Produkt Extra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Produkt Extralight"/>
          <a:ea typeface="Produkt Extralight"/>
          <a:cs typeface="Produkt Extra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Produkt Extralight"/>
          <a:ea typeface="Produkt Extralight"/>
          <a:cs typeface="Produkt Extra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Produkt Extralight"/>
          <a:ea typeface="Produkt Extralight"/>
          <a:cs typeface="Produkt Extralight"/>
        </a:font>
        <a:srgbClr val="53585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Produkt Extralight"/>
          <a:ea typeface="Produkt Extralight"/>
          <a:cs typeface="Produkt Extraligh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Produkt Extralight"/>
          <a:ea typeface="Produkt Extralight"/>
          <a:cs typeface="Produkt Extralight"/>
        </a:font>
        <a:srgbClr val="53585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3585F"/>
              </a:solidFill>
              <a:prstDash val="solid"/>
              <a:round/>
            </a:ln>
          </a:top>
          <a:bottom>
            <a:ln w="25400" cap="flat">
              <a:solidFill>
                <a:srgbClr val="53585F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Produkt Extralight"/>
          <a:ea typeface="Produkt Extralight"/>
          <a:cs typeface="Produkt Extraligh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3585F"/>
              </a:solidFill>
              <a:prstDash val="solid"/>
              <a:round/>
            </a:ln>
          </a:top>
          <a:bottom>
            <a:ln w="25400" cap="flat">
              <a:solidFill>
                <a:srgbClr val="53585F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Produkt Extralight"/>
          <a:ea typeface="Produkt Extralight"/>
          <a:cs typeface="Produkt Extralight"/>
        </a:font>
        <a:srgbClr val="53585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0D1"/>
          </a:solidFill>
        </a:fill>
      </a:tcStyle>
    </a:wholeTbl>
    <a:band2H>
      <a:tcTxStyle/>
      <a:tcStyle>
        <a:tcBdr/>
        <a:fill>
          <a:solidFill>
            <a:srgbClr val="E9E9E9"/>
          </a:solidFill>
        </a:fill>
      </a:tcStyle>
    </a:band2H>
    <a:firstCol>
      <a:tcTxStyle b="on" i="off">
        <a:font>
          <a:latin typeface="Produkt Extralight"/>
          <a:ea typeface="Produkt Extralight"/>
          <a:cs typeface="Produkt Extra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Produkt Extralight"/>
          <a:ea typeface="Produkt Extralight"/>
          <a:cs typeface="Produkt Extra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3585F"/>
          </a:solidFill>
        </a:fill>
      </a:tcStyle>
    </a:lastRow>
    <a:firstRow>
      <a:tcTxStyle b="on" i="off">
        <a:font>
          <a:latin typeface="Produkt Extralight"/>
          <a:ea typeface="Produkt Extralight"/>
          <a:cs typeface="Produkt Extra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3585F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Produkt Extralight"/>
          <a:ea typeface="Produkt Extralight"/>
          <a:cs typeface="Produkt Extralight"/>
        </a:font>
        <a:srgbClr val="53585F"/>
      </a:tcTxStyle>
      <a:tcStyle>
        <a:tcBdr>
          <a:left>
            <a:ln w="12700" cap="flat">
              <a:solidFill>
                <a:srgbClr val="53585F"/>
              </a:solidFill>
              <a:prstDash val="solid"/>
              <a:round/>
            </a:ln>
          </a:left>
          <a:right>
            <a:ln w="12700" cap="flat">
              <a:solidFill>
                <a:srgbClr val="53585F"/>
              </a:solidFill>
              <a:prstDash val="solid"/>
              <a:round/>
            </a:ln>
          </a:right>
          <a:top>
            <a:ln w="12700" cap="flat">
              <a:solidFill>
                <a:srgbClr val="53585F"/>
              </a:solidFill>
              <a:prstDash val="solid"/>
              <a:round/>
            </a:ln>
          </a:top>
          <a:bottom>
            <a:ln w="12700" cap="flat">
              <a:solidFill>
                <a:srgbClr val="53585F"/>
              </a:solidFill>
              <a:prstDash val="solid"/>
              <a:round/>
            </a:ln>
          </a:bottom>
          <a:insideH>
            <a:ln w="12700" cap="flat">
              <a:solidFill>
                <a:srgbClr val="53585F"/>
              </a:solidFill>
              <a:prstDash val="solid"/>
              <a:round/>
            </a:ln>
          </a:insideH>
          <a:insideV>
            <a:ln w="12700" cap="flat">
              <a:solidFill>
                <a:srgbClr val="53585F"/>
              </a:solidFill>
              <a:prstDash val="solid"/>
              <a:round/>
            </a:ln>
          </a:insideV>
        </a:tcBdr>
        <a:fill>
          <a:solidFill>
            <a:srgbClr val="53585F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Produkt Extralight"/>
          <a:ea typeface="Produkt Extralight"/>
          <a:cs typeface="Produkt Extralight"/>
        </a:font>
        <a:srgbClr val="53585F"/>
      </a:tcTxStyle>
      <a:tcStyle>
        <a:tcBdr>
          <a:left>
            <a:ln w="12700" cap="flat">
              <a:solidFill>
                <a:srgbClr val="53585F"/>
              </a:solidFill>
              <a:prstDash val="solid"/>
              <a:round/>
            </a:ln>
          </a:left>
          <a:right>
            <a:ln w="12700" cap="flat">
              <a:solidFill>
                <a:srgbClr val="53585F"/>
              </a:solidFill>
              <a:prstDash val="solid"/>
              <a:round/>
            </a:ln>
          </a:right>
          <a:top>
            <a:ln w="12700" cap="flat">
              <a:solidFill>
                <a:srgbClr val="53585F"/>
              </a:solidFill>
              <a:prstDash val="solid"/>
              <a:round/>
            </a:ln>
          </a:top>
          <a:bottom>
            <a:ln w="12700" cap="flat">
              <a:solidFill>
                <a:srgbClr val="53585F"/>
              </a:solidFill>
              <a:prstDash val="solid"/>
              <a:round/>
            </a:ln>
          </a:bottom>
          <a:insideH>
            <a:ln w="12700" cap="flat">
              <a:solidFill>
                <a:srgbClr val="53585F"/>
              </a:solidFill>
              <a:prstDash val="solid"/>
              <a:round/>
            </a:ln>
          </a:insideH>
          <a:insideV>
            <a:ln w="12700" cap="flat">
              <a:solidFill>
                <a:srgbClr val="53585F"/>
              </a:solidFill>
              <a:prstDash val="solid"/>
              <a:round/>
            </a:ln>
          </a:insideV>
        </a:tcBdr>
        <a:fill>
          <a:solidFill>
            <a:srgbClr val="53585F">
              <a:alpha val="20000"/>
            </a:srgbClr>
          </a:solidFill>
        </a:fill>
      </a:tcStyle>
    </a:firstCol>
    <a:lastRow>
      <a:tcTxStyle b="on" i="off">
        <a:font>
          <a:latin typeface="Produkt Extralight"/>
          <a:ea typeface="Produkt Extralight"/>
          <a:cs typeface="Produkt Extralight"/>
        </a:font>
        <a:srgbClr val="53585F"/>
      </a:tcTxStyle>
      <a:tcStyle>
        <a:tcBdr>
          <a:left>
            <a:ln w="12700" cap="flat">
              <a:solidFill>
                <a:srgbClr val="53585F"/>
              </a:solidFill>
              <a:prstDash val="solid"/>
              <a:round/>
            </a:ln>
          </a:left>
          <a:right>
            <a:ln w="12700" cap="flat">
              <a:solidFill>
                <a:srgbClr val="53585F"/>
              </a:solidFill>
              <a:prstDash val="solid"/>
              <a:round/>
            </a:ln>
          </a:right>
          <a:top>
            <a:ln w="50800" cap="flat">
              <a:solidFill>
                <a:srgbClr val="53585F"/>
              </a:solidFill>
              <a:prstDash val="solid"/>
              <a:round/>
            </a:ln>
          </a:top>
          <a:bottom>
            <a:ln w="12700" cap="flat">
              <a:solidFill>
                <a:srgbClr val="53585F"/>
              </a:solidFill>
              <a:prstDash val="solid"/>
              <a:round/>
            </a:ln>
          </a:bottom>
          <a:insideH>
            <a:ln w="12700" cap="flat">
              <a:solidFill>
                <a:srgbClr val="53585F"/>
              </a:solidFill>
              <a:prstDash val="solid"/>
              <a:round/>
            </a:ln>
          </a:insideH>
          <a:insideV>
            <a:ln w="12700" cap="flat">
              <a:solidFill>
                <a:srgbClr val="53585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Produkt Extralight"/>
          <a:ea typeface="Produkt Extralight"/>
          <a:cs typeface="Produkt Extralight"/>
        </a:font>
        <a:srgbClr val="53585F"/>
      </a:tcTxStyle>
      <a:tcStyle>
        <a:tcBdr>
          <a:left>
            <a:ln w="12700" cap="flat">
              <a:solidFill>
                <a:srgbClr val="53585F"/>
              </a:solidFill>
              <a:prstDash val="solid"/>
              <a:round/>
            </a:ln>
          </a:left>
          <a:right>
            <a:ln w="12700" cap="flat">
              <a:solidFill>
                <a:srgbClr val="53585F"/>
              </a:solidFill>
              <a:prstDash val="solid"/>
              <a:round/>
            </a:ln>
          </a:right>
          <a:top>
            <a:ln w="12700" cap="flat">
              <a:solidFill>
                <a:srgbClr val="53585F"/>
              </a:solidFill>
              <a:prstDash val="solid"/>
              <a:round/>
            </a:ln>
          </a:top>
          <a:bottom>
            <a:ln w="25400" cap="flat">
              <a:solidFill>
                <a:srgbClr val="53585F"/>
              </a:solidFill>
              <a:prstDash val="solid"/>
              <a:round/>
            </a:ln>
          </a:bottom>
          <a:insideH>
            <a:ln w="12700" cap="flat">
              <a:solidFill>
                <a:srgbClr val="53585F"/>
              </a:solidFill>
              <a:prstDash val="solid"/>
              <a:round/>
            </a:ln>
          </a:insideH>
          <a:insideV>
            <a:ln w="12700" cap="flat">
              <a:solidFill>
                <a:srgbClr val="53585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34" autoAdjust="0"/>
    <p:restoredTop sz="69784" autoAdjust="0"/>
  </p:normalViewPr>
  <p:slideViewPr>
    <p:cSldViewPr snapToGrid="0">
      <p:cViewPr varScale="1">
        <p:scale>
          <a:sx n="39" d="100"/>
          <a:sy n="39" d="100"/>
        </p:scale>
        <p:origin x="18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NCHENT Thibault" userId="S::thibault.vinchent@competences-developpement.fr::b919e929-cfef-445e-a456-a3c1568e08ff" providerId="AD" clId="Web-{F7269EF9-F48C-B926-AAA5-D543A84B64E5}"/>
    <pc:docChg chg="modSld">
      <pc:chgData name="VINCHENT Thibault" userId="S::thibault.vinchent@competences-developpement.fr::b919e929-cfef-445e-a456-a3c1568e08ff" providerId="AD" clId="Web-{F7269EF9-F48C-B926-AAA5-D543A84B64E5}" dt="2025-12-29T08:08:45.057" v="4" actId="20577"/>
      <pc:docMkLst>
        <pc:docMk/>
      </pc:docMkLst>
      <pc:sldChg chg="modSp">
        <pc:chgData name="VINCHENT Thibault" userId="S::thibault.vinchent@competences-developpement.fr::b919e929-cfef-445e-a456-a3c1568e08ff" providerId="AD" clId="Web-{F7269EF9-F48C-B926-AAA5-D543A84B64E5}" dt="2025-12-29T08:08:45.057" v="4" actId="20577"/>
        <pc:sldMkLst>
          <pc:docMk/>
          <pc:sldMk cId="2175024286" sldId="307"/>
        </pc:sldMkLst>
        <pc:spChg chg="mod">
          <ac:chgData name="VINCHENT Thibault" userId="S::thibault.vinchent@competences-developpement.fr::b919e929-cfef-445e-a456-a3c1568e08ff" providerId="AD" clId="Web-{F7269EF9-F48C-B926-AAA5-D543A84B64E5}" dt="2025-12-29T08:08:45.057" v="4" actId="20577"/>
          <ac:spMkLst>
            <pc:docMk/>
            <pc:sldMk cId="2175024286" sldId="307"/>
            <ac:spMk id="67" creationId="{3CBD71DF-E26E-8824-4E2A-18CFE8BA6C5C}"/>
          </ac:spMkLst>
        </pc:spChg>
      </pc:sldChg>
      <pc:sldChg chg="modSp">
        <pc:chgData name="VINCHENT Thibault" userId="S::thibault.vinchent@competences-developpement.fr::b919e929-cfef-445e-a456-a3c1568e08ff" providerId="AD" clId="Web-{F7269EF9-F48C-B926-AAA5-D543A84B64E5}" dt="2025-12-28T10:43:13.943" v="0" actId="20577"/>
        <pc:sldMkLst>
          <pc:docMk/>
          <pc:sldMk cId="3661375048" sldId="308"/>
        </pc:sldMkLst>
        <pc:spChg chg="mod">
          <ac:chgData name="VINCHENT Thibault" userId="S::thibault.vinchent@competences-developpement.fr::b919e929-cfef-445e-a456-a3c1568e08ff" providerId="AD" clId="Web-{F7269EF9-F48C-B926-AAA5-D543A84B64E5}" dt="2025-12-28T10:43:13.943" v="0" actId="20577"/>
          <ac:spMkLst>
            <pc:docMk/>
            <pc:sldMk cId="3661375048" sldId="308"/>
            <ac:spMk id="67" creationId="{E71483CB-874B-176F-84E7-04B73F4E86E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8" name="Shape 5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67867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12268950"/>
            <a:ext cx="21971000" cy="660402"/>
          </a:xfrm>
          <a:prstGeom prst="rect">
            <a:avLst/>
          </a:prstGeom>
        </p:spPr>
        <p:txBody>
          <a:bodyPr lIns="45718" tIns="45718" rIns="45718" bIns="45718" anchor="b"/>
          <a:lstStyle>
            <a:lvl1pPr marL="0" indent="0" defTabSz="825500">
              <a:spcBef>
                <a:spcPts val="0"/>
              </a:spcBef>
              <a:buSzTx/>
              <a:buNone/>
              <a:defRPr sz="3300">
                <a:latin typeface="Produkt Light"/>
                <a:ea typeface="Produkt Light"/>
                <a:cs typeface="Produkt Light"/>
                <a:sym typeface="Produkt Light"/>
              </a:defRPr>
            </a:lvl1pPr>
            <a:lvl2pPr marL="834389" indent="-377189" defTabSz="825500">
              <a:spcBef>
                <a:spcPts val="0"/>
              </a:spcBef>
              <a:defRPr sz="3300">
                <a:latin typeface="Produkt Light"/>
                <a:ea typeface="Produkt Light"/>
                <a:cs typeface="Produkt Light"/>
                <a:sym typeface="Produkt Light"/>
              </a:defRPr>
            </a:lvl2pPr>
            <a:lvl3pPr marL="1291589" indent="-377189" defTabSz="825500">
              <a:spcBef>
                <a:spcPts val="0"/>
              </a:spcBef>
              <a:defRPr sz="3300">
                <a:latin typeface="Produkt Light"/>
                <a:ea typeface="Produkt Light"/>
                <a:cs typeface="Produkt Light"/>
                <a:sym typeface="Produkt Light"/>
              </a:defRPr>
            </a:lvl3pPr>
            <a:lvl4pPr marL="1748789" indent="-377189" defTabSz="825500">
              <a:spcBef>
                <a:spcPts val="0"/>
              </a:spcBef>
              <a:defRPr sz="3300">
                <a:latin typeface="Produkt Light"/>
                <a:ea typeface="Produkt Light"/>
                <a:cs typeface="Produkt Light"/>
                <a:sym typeface="Produkt Light"/>
              </a:defRPr>
            </a:lvl4pPr>
            <a:lvl5pPr marL="2205989" indent="-377189" defTabSz="825500">
              <a:spcBef>
                <a:spcPts val="0"/>
              </a:spcBef>
              <a:defRPr sz="3300">
                <a:latin typeface="Produkt Light"/>
                <a:ea typeface="Produkt Light"/>
                <a:cs typeface="Produkt Light"/>
                <a:sym typeface="Produkt Light"/>
              </a:defRPr>
            </a:lvl5pPr>
          </a:lstStyle>
          <a:p>
            <a:r>
              <a:t>Auteur et date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" name="Texte niveau 1…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7353300"/>
            <a:ext cx="21971000" cy="2006600"/>
          </a:xfrm>
          <a:prstGeom prst="rect">
            <a:avLst/>
          </a:prstGeom>
        </p:spPr>
        <p:txBody>
          <a:bodyPr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Produkt Extralight"/>
                <a:ea typeface="Produkt Extralight"/>
                <a:cs typeface="Produkt Extralight"/>
                <a:sym typeface="Produkt Extralight"/>
              </a:defRPr>
            </a:lvl1pPr>
          </a:lstStyle>
          <a:p>
            <a:r>
              <a:t>Sous-titre de la présentation</a:t>
            </a:r>
          </a:p>
        </p:txBody>
      </p:sp>
      <p:sp>
        <p:nvSpPr>
          <p:cNvPr id="13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1206500" y="2616200"/>
            <a:ext cx="21971005" cy="4648200"/>
          </a:xfrm>
          <a:prstGeom prst="rect">
            <a:avLst/>
          </a:prstGeom>
        </p:spPr>
        <p:txBody>
          <a:bodyPr anchor="b"/>
          <a:lstStyle>
            <a:lvl1pPr defTabSz="355600">
              <a:defRPr sz="12000" spc="-119"/>
            </a:lvl1pPr>
          </a:lstStyle>
          <a:p>
            <a:r>
              <a:t>Titre de la présentation</a:t>
            </a:r>
          </a:p>
        </p:txBody>
      </p:sp>
      <p:sp>
        <p:nvSpPr>
          <p:cNvPr id="1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, puces, vidéo direct, pet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2324100"/>
            <a:ext cx="21971000" cy="1003300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Produkt Extralight"/>
                <a:ea typeface="Produkt Extralight"/>
                <a:cs typeface="Produkt Extralight"/>
                <a:sym typeface="Produkt Extralight"/>
              </a:defRPr>
            </a:lvl1pPr>
            <a:lvl2pPr marL="1085850" indent="-628650" defTabSz="825500">
              <a:spcBef>
                <a:spcPts val="0"/>
              </a:spcBef>
              <a:defRPr sz="5500">
                <a:latin typeface="Produkt Extralight"/>
                <a:ea typeface="Produkt Extralight"/>
                <a:cs typeface="Produkt Extralight"/>
                <a:sym typeface="Produkt Extralight"/>
              </a:defRPr>
            </a:lvl2pPr>
            <a:lvl3pPr marL="1543050" indent="-628650" defTabSz="825500">
              <a:spcBef>
                <a:spcPts val="0"/>
              </a:spcBef>
              <a:defRPr sz="5500">
                <a:latin typeface="Produkt Extralight"/>
                <a:ea typeface="Produkt Extralight"/>
                <a:cs typeface="Produkt Extralight"/>
                <a:sym typeface="Produkt Extralight"/>
              </a:defRPr>
            </a:lvl3pPr>
            <a:lvl4pPr marL="2000250" indent="-628650" defTabSz="825500">
              <a:spcBef>
                <a:spcPts val="0"/>
              </a:spcBef>
              <a:defRPr sz="5500">
                <a:latin typeface="Produkt Extralight"/>
                <a:ea typeface="Produkt Extralight"/>
                <a:cs typeface="Produkt Extralight"/>
                <a:sym typeface="Produkt Extralight"/>
              </a:defRPr>
            </a:lvl4pPr>
            <a:lvl5pPr marL="2457450" indent="-628650" defTabSz="825500">
              <a:spcBef>
                <a:spcPts val="0"/>
              </a:spcBef>
              <a:defRPr sz="5500">
                <a:latin typeface="Produkt Extralight"/>
                <a:ea typeface="Produkt Extralight"/>
                <a:cs typeface="Produkt Extralight"/>
                <a:sym typeface="Produkt Extralight"/>
              </a:defRPr>
            </a:lvl5pPr>
          </a:lstStyle>
          <a:p>
            <a:r>
              <a:t>Sous-titre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0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1206500" y="635000"/>
            <a:ext cx="21971000" cy="1689100"/>
          </a:xfrm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31" name="Texte niveau 1…"/>
          <p:cNvSpPr txBox="1">
            <a:spLocks noGrp="1"/>
          </p:cNvSpPr>
          <p:nvPr>
            <p:ph type="body" sz="half" idx="21" hasCustomPrompt="1"/>
          </p:nvPr>
        </p:nvSpPr>
        <p:spPr>
          <a:xfrm>
            <a:off x="1206500" y="4248503"/>
            <a:ext cx="9779000" cy="8256014"/>
          </a:xfrm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</p:txBody>
      </p:sp>
      <p:sp>
        <p:nvSpPr>
          <p:cNvPr id="3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, puces, vidéo direct, gra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2324100"/>
            <a:ext cx="9779000" cy="1003300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Produkt Extralight"/>
                <a:ea typeface="Produkt Extralight"/>
                <a:cs typeface="Produkt Extralight"/>
                <a:sym typeface="Produkt Extralight"/>
              </a:defRPr>
            </a:lvl1pPr>
            <a:lvl2pPr marL="1085850" indent="-628650" defTabSz="825500">
              <a:spcBef>
                <a:spcPts val="0"/>
              </a:spcBef>
              <a:defRPr sz="5500">
                <a:latin typeface="Produkt Extralight"/>
                <a:ea typeface="Produkt Extralight"/>
                <a:cs typeface="Produkt Extralight"/>
                <a:sym typeface="Produkt Extralight"/>
              </a:defRPr>
            </a:lvl2pPr>
            <a:lvl3pPr marL="1543050" indent="-628650" defTabSz="825500">
              <a:spcBef>
                <a:spcPts val="0"/>
              </a:spcBef>
              <a:defRPr sz="5500">
                <a:latin typeface="Produkt Extralight"/>
                <a:ea typeface="Produkt Extralight"/>
                <a:cs typeface="Produkt Extralight"/>
                <a:sym typeface="Produkt Extralight"/>
              </a:defRPr>
            </a:lvl3pPr>
            <a:lvl4pPr marL="2000250" indent="-628650" defTabSz="825500">
              <a:spcBef>
                <a:spcPts val="0"/>
              </a:spcBef>
              <a:defRPr sz="5500">
                <a:latin typeface="Produkt Extralight"/>
                <a:ea typeface="Produkt Extralight"/>
                <a:cs typeface="Produkt Extralight"/>
                <a:sym typeface="Produkt Extralight"/>
              </a:defRPr>
            </a:lvl4pPr>
            <a:lvl5pPr marL="2457450" indent="-628650" defTabSz="825500">
              <a:spcBef>
                <a:spcPts val="0"/>
              </a:spcBef>
              <a:defRPr sz="5500">
                <a:latin typeface="Produkt Extralight"/>
                <a:ea typeface="Produkt Extralight"/>
                <a:cs typeface="Produkt Extralight"/>
                <a:sym typeface="Produkt Extralight"/>
              </a:defRPr>
            </a:lvl5pPr>
          </a:lstStyle>
          <a:p>
            <a:r>
              <a:t>Sous-titre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0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1206500" y="635000"/>
            <a:ext cx="9779000" cy="1689100"/>
          </a:xfrm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41" name="Texte niveau 1…"/>
          <p:cNvSpPr txBox="1">
            <a:spLocks noGrp="1"/>
          </p:cNvSpPr>
          <p:nvPr>
            <p:ph type="body" sz="half" idx="21" hasCustomPrompt="1"/>
          </p:nvPr>
        </p:nvSpPr>
        <p:spPr>
          <a:xfrm>
            <a:off x="1206500" y="4248503"/>
            <a:ext cx="9779000" cy="8256014"/>
          </a:xfrm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</p:txBody>
      </p:sp>
      <p:sp>
        <p:nvSpPr>
          <p:cNvPr id="4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seu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2324100"/>
            <a:ext cx="21971000" cy="1003300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Produkt Extralight"/>
                <a:ea typeface="Produkt Extralight"/>
                <a:cs typeface="Produkt Extralight"/>
                <a:sym typeface="Produkt Extralight"/>
              </a:defRPr>
            </a:lvl1pPr>
            <a:lvl2pPr marL="1085850" indent="-628650" defTabSz="825500">
              <a:spcBef>
                <a:spcPts val="0"/>
              </a:spcBef>
              <a:defRPr sz="5500">
                <a:latin typeface="Produkt Extralight"/>
                <a:ea typeface="Produkt Extralight"/>
                <a:cs typeface="Produkt Extralight"/>
                <a:sym typeface="Produkt Extralight"/>
              </a:defRPr>
            </a:lvl2pPr>
            <a:lvl3pPr marL="1543050" indent="-628650" defTabSz="825500">
              <a:spcBef>
                <a:spcPts val="0"/>
              </a:spcBef>
              <a:defRPr sz="5500">
                <a:latin typeface="Produkt Extralight"/>
                <a:ea typeface="Produkt Extralight"/>
                <a:cs typeface="Produkt Extralight"/>
                <a:sym typeface="Produkt Extralight"/>
              </a:defRPr>
            </a:lvl3pPr>
            <a:lvl4pPr marL="2000250" indent="-628650" defTabSz="825500">
              <a:spcBef>
                <a:spcPts val="0"/>
              </a:spcBef>
              <a:defRPr sz="5500">
                <a:latin typeface="Produkt Extralight"/>
                <a:ea typeface="Produkt Extralight"/>
                <a:cs typeface="Produkt Extralight"/>
                <a:sym typeface="Produkt Extralight"/>
              </a:defRPr>
            </a:lvl4pPr>
            <a:lvl5pPr marL="2457450" indent="-628650" defTabSz="825500">
              <a:spcBef>
                <a:spcPts val="0"/>
              </a:spcBef>
              <a:defRPr sz="5500">
                <a:latin typeface="Produkt Extralight"/>
                <a:ea typeface="Produkt Extralight"/>
                <a:cs typeface="Produkt Extralight"/>
                <a:sym typeface="Produkt Extralight"/>
              </a:defRPr>
            </a:lvl5pPr>
          </a:lstStyle>
          <a:p>
            <a:r>
              <a:t>Sous-titre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0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1206500" y="635000"/>
            <a:ext cx="21971000" cy="1689100"/>
          </a:xfrm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5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niveau 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" name="Texte du titre"/>
          <p:cNvSpPr txBox="1">
            <a:spLocks noGrp="1"/>
          </p:cNvSpPr>
          <p:nvPr>
            <p:ph type="title"/>
          </p:nvPr>
        </p:nvSpPr>
        <p:spPr>
          <a:xfrm>
            <a:off x="3653366" y="2743200"/>
            <a:ext cx="19507201" cy="15053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Texte du titre</a:t>
            </a:r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23538179" y="12443460"/>
            <a:ext cx="408941" cy="44450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r" defTabSz="584200">
              <a:spcBef>
                <a:spcPts val="0"/>
              </a:spcBef>
              <a:defRPr sz="2000">
                <a:solidFill>
                  <a:srgbClr val="535860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ransition spd="med"/>
  <p:txStyles>
    <p:titleStyle>
      <a:lvl1pPr marL="0" marR="0" indent="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rgbClr val="535860"/>
          </a:solidFill>
          <a:uFillTx/>
          <a:latin typeface="Produkt Extralight"/>
          <a:ea typeface="Produkt Extralight"/>
          <a:cs typeface="Produkt Extralight"/>
          <a:sym typeface="Produkt Extralight"/>
        </a:defRPr>
      </a:lvl1pPr>
      <a:lvl2pPr marL="0" marR="0" indent="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rgbClr val="535860"/>
          </a:solidFill>
          <a:uFillTx/>
          <a:latin typeface="Produkt Extralight"/>
          <a:ea typeface="Produkt Extralight"/>
          <a:cs typeface="Produkt Extralight"/>
          <a:sym typeface="Produkt Extralight"/>
        </a:defRPr>
      </a:lvl2pPr>
      <a:lvl3pPr marL="0" marR="0" indent="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rgbClr val="535860"/>
          </a:solidFill>
          <a:uFillTx/>
          <a:latin typeface="Produkt Extralight"/>
          <a:ea typeface="Produkt Extralight"/>
          <a:cs typeface="Produkt Extralight"/>
          <a:sym typeface="Produkt Extralight"/>
        </a:defRPr>
      </a:lvl3pPr>
      <a:lvl4pPr marL="0" marR="0" indent="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rgbClr val="535860"/>
          </a:solidFill>
          <a:uFillTx/>
          <a:latin typeface="Produkt Extralight"/>
          <a:ea typeface="Produkt Extralight"/>
          <a:cs typeface="Produkt Extralight"/>
          <a:sym typeface="Produkt Extralight"/>
        </a:defRPr>
      </a:lvl4pPr>
      <a:lvl5pPr marL="0" marR="0" indent="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rgbClr val="535860"/>
          </a:solidFill>
          <a:uFillTx/>
          <a:latin typeface="Produkt Extralight"/>
          <a:ea typeface="Produkt Extralight"/>
          <a:cs typeface="Produkt Extralight"/>
          <a:sym typeface="Produkt Extralight"/>
        </a:defRPr>
      </a:lvl5pPr>
      <a:lvl6pPr marL="0" marR="0" indent="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rgbClr val="535860"/>
          </a:solidFill>
          <a:uFillTx/>
          <a:latin typeface="Produkt Extralight"/>
          <a:ea typeface="Produkt Extralight"/>
          <a:cs typeface="Produkt Extralight"/>
          <a:sym typeface="Produkt Extralight"/>
        </a:defRPr>
      </a:lvl6pPr>
      <a:lvl7pPr marL="0" marR="0" indent="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rgbClr val="535860"/>
          </a:solidFill>
          <a:uFillTx/>
          <a:latin typeface="Produkt Extralight"/>
          <a:ea typeface="Produkt Extralight"/>
          <a:cs typeface="Produkt Extralight"/>
          <a:sym typeface="Produkt Extralight"/>
        </a:defRPr>
      </a:lvl7pPr>
      <a:lvl8pPr marL="0" marR="0" indent="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rgbClr val="535860"/>
          </a:solidFill>
          <a:uFillTx/>
          <a:latin typeface="Produkt Extralight"/>
          <a:ea typeface="Produkt Extralight"/>
          <a:cs typeface="Produkt Extralight"/>
          <a:sym typeface="Produkt Extralight"/>
        </a:defRPr>
      </a:lvl8pPr>
      <a:lvl9pPr marL="0" marR="0" indent="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rgbClr val="535860"/>
          </a:solidFill>
          <a:uFillTx/>
          <a:latin typeface="Produkt Extralight"/>
          <a:ea typeface="Produkt Extralight"/>
          <a:cs typeface="Produkt Extralight"/>
          <a:sym typeface="Produkt Extralight"/>
        </a:defRPr>
      </a:lvl9pPr>
    </p:titleStyle>
    <p:bodyStyle>
      <a:lvl1pPr marL="4572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rgbClr val="535860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1pPr>
      <a:lvl2pPr marL="9144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rgbClr val="535860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2pPr>
      <a:lvl3pPr marL="13716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rgbClr val="535860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3pPr>
      <a:lvl4pPr marL="18288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rgbClr val="535860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4pPr>
      <a:lvl5pPr marL="22860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rgbClr val="535860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5pPr>
      <a:lvl6pPr marL="27432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rgbClr val="535860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6pPr>
      <a:lvl7pPr marL="32004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rgbClr val="535860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7pPr>
      <a:lvl8pPr marL="36576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rgbClr val="535860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8pPr>
      <a:lvl9pPr marL="41148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rgbClr val="535860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9pPr>
    </p:bodyStyle>
    <p:otherStyle>
      <a:lvl1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1pPr>
      <a:lvl2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2pPr>
      <a:lvl3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3pPr>
      <a:lvl4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4pPr>
      <a:lvl5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5pPr>
      <a:lvl6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6pPr>
      <a:lvl7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7pPr>
      <a:lvl8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8pPr>
      <a:lvl9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hibault Vinchent - lundi 24 juin au mercredi 26 juin 2024"/>
          <p:cNvSpPr txBox="1">
            <a:spLocks noGrp="1"/>
          </p:cNvSpPr>
          <p:nvPr>
            <p:ph type="body" sz="quarter" idx="1"/>
          </p:nvPr>
        </p:nvSpPr>
        <p:spPr>
          <a:xfrm>
            <a:off x="1206500" y="12268950"/>
            <a:ext cx="21971000" cy="660402"/>
          </a:xfrm>
          <a:prstGeom prst="rect">
            <a:avLst/>
          </a:prstGeom>
        </p:spPr>
        <p:txBody>
          <a:bodyPr/>
          <a:lstStyle/>
          <a:p>
            <a:r>
              <a:rPr dirty="0"/>
              <a:t>Thibault </a:t>
            </a:r>
            <a:r>
              <a:rPr dirty="0" err="1"/>
              <a:t>Vinchen</a:t>
            </a:r>
            <a:r>
              <a:rPr lang="fr-FR" dirty="0"/>
              <a:t>t</a:t>
            </a:r>
            <a:endParaRPr dirty="0"/>
          </a:p>
        </p:txBody>
      </p:sp>
      <p:sp>
        <p:nvSpPr>
          <p:cNvPr id="61" name="Ingénieurie des besoins &amp; Analyse de l’existant"/>
          <p:cNvSpPr txBox="1"/>
          <p:nvPr/>
        </p:nvSpPr>
        <p:spPr>
          <a:xfrm>
            <a:off x="1206498" y="8832850"/>
            <a:ext cx="21971002" cy="200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>
            <a:lvl1pPr defTabSz="825500">
              <a:spcBef>
                <a:spcPts val="0"/>
              </a:spcBef>
              <a:defRPr sz="5500">
                <a:solidFill>
                  <a:srgbClr val="535860"/>
                </a:solidFill>
              </a:defRPr>
            </a:lvl1pPr>
          </a:lstStyle>
          <a:p>
            <a:r>
              <a:rPr lang="fr-FR" dirty="0"/>
              <a:t>Algorithmique</a:t>
            </a:r>
            <a:endParaRPr dirty="0"/>
          </a:p>
        </p:txBody>
      </p:sp>
      <p:sp>
        <p:nvSpPr>
          <p:cNvPr id="62" name="Consultante…"/>
          <p:cNvSpPr txBox="1">
            <a:spLocks noGrp="1"/>
          </p:cNvSpPr>
          <p:nvPr>
            <p:ph type="title"/>
          </p:nvPr>
        </p:nvSpPr>
        <p:spPr>
          <a:xfrm>
            <a:off x="1206497" y="3567422"/>
            <a:ext cx="21971006" cy="5176528"/>
          </a:xfrm>
          <a:prstGeom prst="rect">
            <a:avLst/>
          </a:prstGeom>
        </p:spPr>
        <p:txBody>
          <a:bodyPr/>
          <a:lstStyle/>
          <a:p>
            <a:pPr defTabSz="184911">
              <a:defRPr sz="10900" spc="-199"/>
            </a:pPr>
            <a:r>
              <a:rPr lang="fr-FR" dirty="0"/>
              <a:t>Socle</a:t>
            </a:r>
            <a:br>
              <a:rPr lang="fr-FR" dirty="0"/>
            </a:br>
            <a:r>
              <a:rPr lang="fr-FR" dirty="0"/>
              <a:t>numérique</a:t>
            </a:r>
            <a:br>
              <a:rPr lang="fr-FR" dirty="0"/>
            </a:br>
            <a:r>
              <a:rPr lang="fr-FR" dirty="0"/>
              <a:t>1</a:t>
            </a:r>
            <a:r>
              <a:rPr lang="fr-FR" baseline="30000" dirty="0"/>
              <a:t>ère</a:t>
            </a:r>
            <a:r>
              <a:rPr lang="fr-FR" dirty="0"/>
              <a:t> année</a:t>
            </a:r>
            <a:endParaRPr dirty="0"/>
          </a:p>
        </p:txBody>
      </p:sp>
      <p:pic>
        <p:nvPicPr>
          <p:cNvPr id="63" name="EPSI_POS_RVB.png" descr="EPSI_POS_RV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4452" y="858098"/>
            <a:ext cx="4873212" cy="180956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CD409F-44EF-A60C-367D-F64AFECDAF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0.1. Programme de ces 3 jours">
            <a:extLst>
              <a:ext uri="{FF2B5EF4-FFF2-40B4-BE49-F238E27FC236}">
                <a16:creationId xmlns:a16="http://schemas.microsoft.com/office/drawing/2014/main" id="{9166F81A-6F82-2987-F16A-CC3561BCCC7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fr-FR" dirty="0"/>
              <a:t>Le « modulo »</a:t>
            </a:r>
            <a:endParaRPr dirty="0"/>
          </a:p>
        </p:txBody>
      </p:sp>
      <p:sp>
        <p:nvSpPr>
          <p:cNvPr id="66" name="Ingénieurie des besoins &amp; Analyse de l’existant">
            <a:extLst>
              <a:ext uri="{FF2B5EF4-FFF2-40B4-BE49-F238E27FC236}">
                <a16:creationId xmlns:a16="http://schemas.microsoft.com/office/drawing/2014/main" id="{C45276CC-43E4-2F93-EE3F-CD75FA6CCDB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800735">
              <a:lnSpc>
                <a:spcPct val="100000"/>
              </a:lnSpc>
              <a:defRPr sz="4753" spc="0"/>
            </a:pPr>
            <a:r>
              <a:rPr lang="fr-FR" dirty="0"/>
              <a:t>Algorithmique</a:t>
            </a:r>
            <a:br>
              <a:rPr lang="fr-FR" dirty="0"/>
            </a:br>
            <a:br>
              <a:rPr dirty="0"/>
            </a:br>
            <a:endParaRPr dirty="0"/>
          </a:p>
        </p:txBody>
      </p:sp>
      <p:sp>
        <p:nvSpPr>
          <p:cNvPr id="67" name="Jour 1 : Recueillir le besoin…">
            <a:extLst>
              <a:ext uri="{FF2B5EF4-FFF2-40B4-BE49-F238E27FC236}">
                <a16:creationId xmlns:a16="http://schemas.microsoft.com/office/drawing/2014/main" id="{B5D4CACC-1A18-997D-8A47-AE160654E76E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xfrm>
            <a:off x="1206498" y="4248503"/>
            <a:ext cx="21971000" cy="8256014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r>
              <a:rPr lang="fr-FR" dirty="0"/>
              <a:t>Donne le reste de la division</a:t>
            </a:r>
          </a:p>
          <a:p>
            <a:r>
              <a:rPr lang="fr-FR" dirty="0"/>
              <a:t>S’écrit avec « % »</a:t>
            </a:r>
          </a:p>
        </p:txBody>
      </p:sp>
    </p:spTree>
    <p:extLst>
      <p:ext uri="{BB962C8B-B14F-4D97-AF65-F5344CB8AC3E}">
        <p14:creationId xmlns:p14="http://schemas.microsoft.com/office/powerpoint/2010/main" val="323762484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51179-E002-759D-C71A-44A4E6EF2B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0.1. Programme de ces 3 jours">
            <a:extLst>
              <a:ext uri="{FF2B5EF4-FFF2-40B4-BE49-F238E27FC236}">
                <a16:creationId xmlns:a16="http://schemas.microsoft.com/office/drawing/2014/main" id="{1396D2F4-9479-2455-CA8C-46C9CE9082C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fr-FR" dirty="0"/>
              <a:t>La récursivité</a:t>
            </a:r>
            <a:endParaRPr dirty="0"/>
          </a:p>
        </p:txBody>
      </p:sp>
      <p:sp>
        <p:nvSpPr>
          <p:cNvPr id="66" name="Ingénieurie des besoins &amp; Analyse de l’existant">
            <a:extLst>
              <a:ext uri="{FF2B5EF4-FFF2-40B4-BE49-F238E27FC236}">
                <a16:creationId xmlns:a16="http://schemas.microsoft.com/office/drawing/2014/main" id="{A51F9CA5-3736-B620-9C42-CFE7D9D3381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800735">
              <a:lnSpc>
                <a:spcPct val="100000"/>
              </a:lnSpc>
              <a:defRPr sz="4753" spc="0"/>
            </a:pPr>
            <a:r>
              <a:rPr lang="fr-FR" dirty="0"/>
              <a:t>Algorithmique</a:t>
            </a:r>
            <a:br>
              <a:rPr lang="fr-FR" dirty="0"/>
            </a:br>
            <a:br>
              <a:rPr dirty="0"/>
            </a:br>
            <a:endParaRPr dirty="0"/>
          </a:p>
        </p:txBody>
      </p:sp>
      <p:sp>
        <p:nvSpPr>
          <p:cNvPr id="67" name="Jour 1 : Recueillir le besoin…">
            <a:extLst>
              <a:ext uri="{FF2B5EF4-FFF2-40B4-BE49-F238E27FC236}">
                <a16:creationId xmlns:a16="http://schemas.microsoft.com/office/drawing/2014/main" id="{485A822F-B111-A517-A19D-82FE513D2951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xfrm>
            <a:off x="1206498" y="4248503"/>
            <a:ext cx="21971000" cy="8256014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r>
              <a:rPr lang="fr-FR" dirty="0"/>
              <a:t>Simplement une fonction qui s’appelle elle-même</a:t>
            </a:r>
          </a:p>
          <a:p>
            <a:r>
              <a:rPr lang="fr-FR" dirty="0"/>
              <a:t>Utile par exemple pour calculer une factorielle</a:t>
            </a:r>
          </a:p>
        </p:txBody>
      </p:sp>
    </p:spTree>
    <p:extLst>
      <p:ext uri="{BB962C8B-B14F-4D97-AF65-F5344CB8AC3E}">
        <p14:creationId xmlns:p14="http://schemas.microsoft.com/office/powerpoint/2010/main" val="4116622794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8B3A06-6412-C476-8A17-72CB2833F0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0.1. Programme de ces 3 jours">
            <a:extLst>
              <a:ext uri="{FF2B5EF4-FFF2-40B4-BE49-F238E27FC236}">
                <a16:creationId xmlns:a16="http://schemas.microsoft.com/office/drawing/2014/main" id="{649188EB-EAF3-6D5A-10DB-63ED1707BCB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fr-FR" dirty="0"/>
              <a:t>Exercices avancés</a:t>
            </a:r>
            <a:endParaRPr dirty="0"/>
          </a:p>
        </p:txBody>
      </p:sp>
      <p:sp>
        <p:nvSpPr>
          <p:cNvPr id="66" name="Ingénieurie des besoins &amp; Analyse de l’existant">
            <a:extLst>
              <a:ext uri="{FF2B5EF4-FFF2-40B4-BE49-F238E27FC236}">
                <a16:creationId xmlns:a16="http://schemas.microsoft.com/office/drawing/2014/main" id="{767922BE-6677-FF2F-F468-C2B85258405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800735">
              <a:lnSpc>
                <a:spcPct val="100000"/>
              </a:lnSpc>
              <a:defRPr sz="4753" spc="0"/>
            </a:pPr>
            <a:r>
              <a:rPr lang="fr-FR" dirty="0"/>
              <a:t>Algorithmique</a:t>
            </a:r>
            <a:br>
              <a:rPr lang="fr-FR" dirty="0"/>
            </a:br>
            <a:br>
              <a:rPr dirty="0"/>
            </a:br>
            <a:endParaRPr dirty="0"/>
          </a:p>
        </p:txBody>
      </p:sp>
      <p:sp>
        <p:nvSpPr>
          <p:cNvPr id="67" name="Jour 1 : Recueillir le besoin…">
            <a:extLst>
              <a:ext uri="{FF2B5EF4-FFF2-40B4-BE49-F238E27FC236}">
                <a16:creationId xmlns:a16="http://schemas.microsoft.com/office/drawing/2014/main" id="{3CBD71DF-E26E-8824-4E2A-18CFE8BA6C5C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xfrm>
            <a:off x="1206498" y="4248503"/>
            <a:ext cx="21971000" cy="825601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t"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fr-FR" dirty="0"/>
              <a:t>Créer une fonction « Pair » qui prend un nombre et retourne « pair » ou « impair »</a:t>
            </a:r>
          </a:p>
          <a:p>
            <a:pPr marL="742950" indent="-742950">
              <a:buFont typeface="+mj-lt"/>
              <a:buAutoNum type="arabicPeriod"/>
            </a:pPr>
            <a:r>
              <a:rPr lang="fr-FR" dirty="0"/>
              <a:t>Créer une fonction </a:t>
            </a:r>
            <a:r>
              <a:rPr lang="fr-FR" dirty="0" err="1"/>
              <a:t>AffichageHeuresMinutes</a:t>
            </a:r>
            <a:r>
              <a:rPr lang="fr-FR" dirty="0"/>
              <a:t> qui prend en entrée des minutes et fournit en sortie des heures : minutes.</a:t>
            </a:r>
          </a:p>
          <a:p>
            <a:pPr marL="742950" indent="-742950">
              <a:buFont typeface="+mj-lt"/>
              <a:buAutoNum type="arabicPeriod"/>
            </a:pPr>
            <a:r>
              <a:rPr lang="fr-FR" dirty="0"/>
              <a:t>Afficher tous les nombres pairs entre 1 et 50 en utilisant une boucle </a:t>
            </a:r>
            <a:r>
              <a:rPr lang="fr-FR" b="1" dirty="0" err="1"/>
              <a:t>while</a:t>
            </a:r>
            <a:r>
              <a:rPr lang="fr-FR" dirty="0"/>
              <a:t> et l'opérateur </a:t>
            </a:r>
            <a:r>
              <a:rPr lang="fr-FR" b="1" dirty="0"/>
              <a:t>modulo</a:t>
            </a:r>
          </a:p>
          <a:p>
            <a:pPr marL="742950" indent="-742950">
              <a:buFont typeface="+mj-lt"/>
              <a:buAutoNum type="arabicPeriod"/>
            </a:pPr>
            <a:r>
              <a:rPr lang="fr-FR" dirty="0"/>
              <a:t>Afficher tous les nombres premiers entre 1 et 100 en utilisant des boucles </a:t>
            </a:r>
            <a:r>
              <a:rPr lang="fr-FR" b="1" dirty="0"/>
              <a:t>for</a:t>
            </a:r>
            <a:r>
              <a:rPr lang="fr-FR" dirty="0"/>
              <a:t> ou </a:t>
            </a:r>
            <a:r>
              <a:rPr lang="fr-FR" b="1" dirty="0" err="1"/>
              <a:t>while</a:t>
            </a:r>
            <a:r>
              <a:rPr lang="fr-FR" dirty="0"/>
              <a:t> et l'opérateur </a:t>
            </a:r>
            <a:r>
              <a:rPr lang="fr-FR" b="1" dirty="0"/>
              <a:t>modulo</a:t>
            </a:r>
            <a:r>
              <a:rPr lang="fr-FR" dirty="0"/>
              <a:t>.</a:t>
            </a:r>
          </a:p>
          <a:p>
            <a:pPr marL="742950" indent="-742950">
              <a:buFont typeface="+mj-lt"/>
              <a:buAutoNum type="arabicPeriod"/>
            </a:pPr>
            <a:r>
              <a:rPr lang="fr-FR"/>
              <a:t>Écrire une fonction récursive nommée factoriel qui calcule le factoriel d'un nombre </a:t>
            </a:r>
            <a:r>
              <a:rPr lang="fr-FR" dirty="0"/>
              <a:t>entier positif donné.</a:t>
            </a:r>
          </a:p>
        </p:txBody>
      </p:sp>
    </p:spTree>
    <p:extLst>
      <p:ext uri="{BB962C8B-B14F-4D97-AF65-F5344CB8AC3E}">
        <p14:creationId xmlns:p14="http://schemas.microsoft.com/office/powerpoint/2010/main" val="2175024286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0.1. Programme de ces 3 jours"/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fr-FR" dirty="0"/>
              <a:t>Programme</a:t>
            </a:r>
            <a:endParaRPr dirty="0"/>
          </a:p>
        </p:txBody>
      </p:sp>
      <p:sp>
        <p:nvSpPr>
          <p:cNvPr id="66" name="Ingénieurie des besoins &amp; Analyse de l’existan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800735">
              <a:lnSpc>
                <a:spcPct val="100000"/>
              </a:lnSpc>
              <a:defRPr sz="4753" spc="0"/>
            </a:pPr>
            <a:r>
              <a:rPr lang="fr-FR" dirty="0"/>
              <a:t>Algorithmique</a:t>
            </a:r>
            <a:br>
              <a:rPr lang="fr-FR" dirty="0"/>
            </a:br>
            <a:br>
              <a:rPr dirty="0"/>
            </a:br>
            <a:endParaRPr dirty="0"/>
          </a:p>
        </p:txBody>
      </p:sp>
      <p:sp>
        <p:nvSpPr>
          <p:cNvPr id="67" name="Jour 1 : Recueillir le besoin…"/>
          <p:cNvSpPr txBox="1">
            <a:spLocks noGrp="1"/>
          </p:cNvSpPr>
          <p:nvPr>
            <p:ph type="body" idx="21"/>
          </p:nvPr>
        </p:nvSpPr>
        <p:spPr>
          <a:xfrm>
            <a:off x="1206498" y="4248503"/>
            <a:ext cx="21971000" cy="8256014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r>
              <a:rPr lang="fr-FR" dirty="0">
                <a:effectLst/>
              </a:rPr>
              <a:t>Rappel de cours</a:t>
            </a:r>
          </a:p>
          <a:p>
            <a:pPr lvl="1"/>
            <a:r>
              <a:rPr lang="fr-FR" dirty="0"/>
              <a:t>Exercices</a:t>
            </a:r>
          </a:p>
          <a:p>
            <a:r>
              <a:rPr lang="fr-FR" dirty="0"/>
              <a:t>Notions avancées</a:t>
            </a:r>
          </a:p>
          <a:p>
            <a:pPr lvl="1"/>
            <a:r>
              <a:rPr lang="fr-FR" dirty="0"/>
              <a:t>Exercices avancés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re 3"/>
          <p:cNvSpPr txBox="1">
            <a:spLocks noGrp="1"/>
          </p:cNvSpPr>
          <p:nvPr>
            <p:ph type="title"/>
          </p:nvPr>
        </p:nvSpPr>
        <p:spPr>
          <a:xfrm>
            <a:off x="1206499" y="2616200"/>
            <a:ext cx="21971006" cy="4648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0" indent="-457200">
              <a:lnSpc>
                <a:spcPct val="100000"/>
              </a:lnSpc>
              <a:spcBef>
                <a:spcPts val="4700"/>
              </a:spcBef>
              <a:buSzPct val="100000"/>
              <a:buChar char="•"/>
              <a:defRPr sz="4000" b="1" spc="0"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endParaRPr lang="fr-FR" dirty="0"/>
          </a:p>
          <a:p>
            <a:pPr>
              <a:defRPr spc="-200"/>
            </a:pPr>
            <a:r>
              <a:rPr lang="fr-FR" dirty="0"/>
              <a:t>1. Rappel de cours</a:t>
            </a:r>
          </a:p>
        </p:txBody>
      </p:sp>
    </p:spTree>
    <p:extLst>
      <p:ext uri="{BB962C8B-B14F-4D97-AF65-F5344CB8AC3E}">
        <p14:creationId xmlns:p14="http://schemas.microsoft.com/office/powerpoint/2010/main" val="1891194692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FC82B6-FC7D-8185-4B1E-9610022D98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0.1. Programme de ces 3 jours">
            <a:extLst>
              <a:ext uri="{FF2B5EF4-FFF2-40B4-BE49-F238E27FC236}">
                <a16:creationId xmlns:a16="http://schemas.microsoft.com/office/drawing/2014/main" id="{530627CF-D831-DC6E-7484-A3CFFE6E13D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fr-FR" dirty="0"/>
              <a:t>La boucle </a:t>
            </a:r>
            <a:r>
              <a:rPr lang="fr-FR" dirty="0" err="1"/>
              <a:t>while</a:t>
            </a:r>
            <a:endParaRPr dirty="0"/>
          </a:p>
        </p:txBody>
      </p:sp>
      <p:sp>
        <p:nvSpPr>
          <p:cNvPr id="66" name="Ingénieurie des besoins &amp; Analyse de l’existant">
            <a:extLst>
              <a:ext uri="{FF2B5EF4-FFF2-40B4-BE49-F238E27FC236}">
                <a16:creationId xmlns:a16="http://schemas.microsoft.com/office/drawing/2014/main" id="{DC936A00-C32A-77F7-BF24-D2E8E50F4A5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800735">
              <a:lnSpc>
                <a:spcPct val="100000"/>
              </a:lnSpc>
              <a:defRPr sz="4753" spc="0"/>
            </a:pPr>
            <a:r>
              <a:rPr lang="fr-FR" dirty="0"/>
              <a:t>Algorithmique</a:t>
            </a:r>
            <a:br>
              <a:rPr lang="fr-FR" dirty="0"/>
            </a:br>
            <a:br>
              <a:rPr dirty="0"/>
            </a:br>
            <a:endParaRPr dirty="0"/>
          </a:p>
        </p:txBody>
      </p:sp>
      <p:sp>
        <p:nvSpPr>
          <p:cNvPr id="67" name="Jour 1 : Recueillir le besoin…">
            <a:extLst>
              <a:ext uri="{FF2B5EF4-FFF2-40B4-BE49-F238E27FC236}">
                <a16:creationId xmlns:a16="http://schemas.microsoft.com/office/drawing/2014/main" id="{E71483CB-874B-176F-84E7-04B73F4E86E8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xfrm>
            <a:off x="1206498" y="4248503"/>
            <a:ext cx="21971000" cy="8256014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t">
            <a:normAutofit/>
          </a:bodyPr>
          <a:lstStyle/>
          <a:p>
            <a:r>
              <a:rPr lang="fr-FR" dirty="0">
                <a:effectLst/>
              </a:rPr>
              <a:t>Littéralement TANT QUE</a:t>
            </a:r>
          </a:p>
          <a:p>
            <a:r>
              <a:rPr lang="fr-FR" dirty="0"/>
              <a:t>Il faut initialiser le compteur au préalable</a:t>
            </a:r>
          </a:p>
          <a:p>
            <a:r>
              <a:rPr lang="fr-FR" dirty="0"/>
              <a:t>Il faut incrémenter le compteur dans la boucle</a:t>
            </a:r>
          </a:p>
          <a:p>
            <a:pPr lvl="1"/>
            <a:r>
              <a:rPr lang="fr-FR" dirty="0"/>
              <a:t>Sinon; attention à la boucle infinie</a:t>
            </a:r>
          </a:p>
          <a:p>
            <a:pPr lvl="1"/>
            <a:r>
              <a:rPr lang="fr-FR" dirty="0"/>
              <a:t>Avec ++ : en </a:t>
            </a:r>
            <a:r>
              <a:rPr lang="fr-FR" dirty="0" err="1"/>
              <a:t>php</a:t>
            </a:r>
            <a:r>
              <a:rPr lang="fr-FR" dirty="0"/>
              <a:t> $compteur++</a:t>
            </a:r>
          </a:p>
          <a:p>
            <a:r>
              <a:rPr lang="fr-FR" dirty="0"/>
              <a:t>Souvent utilisé pour interroger les bases de données</a:t>
            </a:r>
          </a:p>
        </p:txBody>
      </p:sp>
    </p:spTree>
    <p:extLst>
      <p:ext uri="{BB962C8B-B14F-4D97-AF65-F5344CB8AC3E}">
        <p14:creationId xmlns:p14="http://schemas.microsoft.com/office/powerpoint/2010/main" val="3661375048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57346A-FFB2-51B1-BF62-7E23F2FCD4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0.1. Programme de ces 3 jours">
            <a:extLst>
              <a:ext uri="{FF2B5EF4-FFF2-40B4-BE49-F238E27FC236}">
                <a16:creationId xmlns:a16="http://schemas.microsoft.com/office/drawing/2014/main" id="{0AB6B321-7EC5-D64A-5F44-EAAF73CC842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fr-FR" dirty="0"/>
              <a:t>La boucle for</a:t>
            </a:r>
            <a:endParaRPr dirty="0"/>
          </a:p>
        </p:txBody>
      </p:sp>
      <p:sp>
        <p:nvSpPr>
          <p:cNvPr id="66" name="Ingénieurie des besoins &amp; Analyse de l’existant">
            <a:extLst>
              <a:ext uri="{FF2B5EF4-FFF2-40B4-BE49-F238E27FC236}">
                <a16:creationId xmlns:a16="http://schemas.microsoft.com/office/drawing/2014/main" id="{EA564ADF-A9ED-F13C-BB32-62C982EB965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800735">
              <a:lnSpc>
                <a:spcPct val="100000"/>
              </a:lnSpc>
              <a:defRPr sz="4753" spc="0"/>
            </a:pPr>
            <a:r>
              <a:rPr lang="fr-FR" dirty="0"/>
              <a:t>Algorithmique</a:t>
            </a:r>
            <a:br>
              <a:rPr lang="fr-FR" dirty="0"/>
            </a:br>
            <a:br>
              <a:rPr dirty="0"/>
            </a:br>
            <a:endParaRPr dirty="0"/>
          </a:p>
        </p:txBody>
      </p:sp>
      <p:sp>
        <p:nvSpPr>
          <p:cNvPr id="67" name="Jour 1 : Recueillir le besoin…">
            <a:extLst>
              <a:ext uri="{FF2B5EF4-FFF2-40B4-BE49-F238E27FC236}">
                <a16:creationId xmlns:a16="http://schemas.microsoft.com/office/drawing/2014/main" id="{ADF319E3-98AA-0533-77FD-7DF8479CF66D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xfrm>
            <a:off x="1206498" y="4248503"/>
            <a:ext cx="21971000" cy="825601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>
            <a:normAutofit/>
          </a:bodyPr>
          <a:lstStyle/>
          <a:p>
            <a:r>
              <a:rPr lang="fr-FR" dirty="0">
                <a:effectLst/>
              </a:rPr>
              <a:t>Tout est contenu dans la syntaxe de départ :	</a:t>
            </a:r>
          </a:p>
          <a:p>
            <a:pPr lvl="1"/>
            <a:r>
              <a:rPr lang="fr-FR" dirty="0"/>
              <a:t>L’initialisation du compteur,</a:t>
            </a:r>
          </a:p>
          <a:p>
            <a:pPr lvl="1"/>
            <a:r>
              <a:rPr lang="fr-FR" dirty="0"/>
              <a:t>La condition pour rester dans la boucle,</a:t>
            </a:r>
          </a:p>
          <a:p>
            <a:pPr lvl="1"/>
            <a:r>
              <a:rPr lang="fr-FR" dirty="0"/>
              <a:t>La mise à jour du compteur à chaque itération</a:t>
            </a:r>
          </a:p>
        </p:txBody>
      </p:sp>
    </p:spTree>
    <p:extLst>
      <p:ext uri="{BB962C8B-B14F-4D97-AF65-F5344CB8AC3E}">
        <p14:creationId xmlns:p14="http://schemas.microsoft.com/office/powerpoint/2010/main" val="754127772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59B329-9BBD-0F70-513D-5A79F67113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0.1. Programme de ces 3 jours">
            <a:extLst>
              <a:ext uri="{FF2B5EF4-FFF2-40B4-BE49-F238E27FC236}">
                <a16:creationId xmlns:a16="http://schemas.microsoft.com/office/drawing/2014/main" id="{6446CA9A-2653-84F7-89FD-DC10C3B29C5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fr-FR" dirty="0"/>
              <a:t>Les fonctions</a:t>
            </a:r>
            <a:endParaRPr dirty="0"/>
          </a:p>
        </p:txBody>
      </p:sp>
      <p:sp>
        <p:nvSpPr>
          <p:cNvPr id="66" name="Ingénieurie des besoins &amp; Analyse de l’existant">
            <a:extLst>
              <a:ext uri="{FF2B5EF4-FFF2-40B4-BE49-F238E27FC236}">
                <a16:creationId xmlns:a16="http://schemas.microsoft.com/office/drawing/2014/main" id="{A0E96A56-D726-68FA-FBF8-A5B196419EB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800735">
              <a:lnSpc>
                <a:spcPct val="100000"/>
              </a:lnSpc>
              <a:defRPr sz="4753" spc="0"/>
            </a:pPr>
            <a:r>
              <a:rPr lang="fr-FR" dirty="0"/>
              <a:t>Algorithmique</a:t>
            </a:r>
            <a:br>
              <a:rPr lang="fr-FR" dirty="0"/>
            </a:br>
            <a:br>
              <a:rPr dirty="0"/>
            </a:br>
            <a:endParaRPr dirty="0"/>
          </a:p>
        </p:txBody>
      </p:sp>
      <p:sp>
        <p:nvSpPr>
          <p:cNvPr id="67" name="Jour 1 : Recueillir le besoin…">
            <a:extLst>
              <a:ext uri="{FF2B5EF4-FFF2-40B4-BE49-F238E27FC236}">
                <a16:creationId xmlns:a16="http://schemas.microsoft.com/office/drawing/2014/main" id="{65EC0851-15A4-162F-67A5-CE95566C6797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xfrm>
            <a:off x="1206498" y="4248503"/>
            <a:ext cx="21971000" cy="8256014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r>
              <a:rPr lang="fr-FR" dirty="0">
                <a:effectLst/>
              </a:rPr>
              <a:t>Permet de factoriser une suite de code vouée à se répéter.</a:t>
            </a:r>
          </a:p>
          <a:p>
            <a:r>
              <a:rPr lang="fr-FR" dirty="0">
                <a:effectLst/>
              </a:rPr>
              <a:t>Se crée avec le mot clef </a:t>
            </a:r>
            <a:r>
              <a:rPr lang="fr-FR" dirty="0" err="1">
                <a:effectLst/>
              </a:rPr>
              <a:t>function</a:t>
            </a:r>
            <a:r>
              <a:rPr lang="fr-FR" dirty="0">
                <a:effectLst/>
              </a:rPr>
              <a:t>. Exemple : </a:t>
            </a:r>
            <a:r>
              <a:rPr lang="fr-FR" dirty="0" err="1">
                <a:effectLst/>
              </a:rPr>
              <a:t>function</a:t>
            </a:r>
            <a:r>
              <a:rPr lang="fr-FR" dirty="0">
                <a:effectLst/>
              </a:rPr>
              <a:t> </a:t>
            </a:r>
            <a:r>
              <a:rPr lang="fr-FR" dirty="0" err="1">
                <a:effectLst/>
              </a:rPr>
              <a:t>AfficherHeure</a:t>
            </a:r>
            <a:r>
              <a:rPr lang="fr-FR" dirty="0">
                <a:effectLst/>
              </a:rPr>
              <a:t>() { … }</a:t>
            </a:r>
          </a:p>
          <a:p>
            <a:pPr lvl="1"/>
            <a:r>
              <a:rPr lang="fr-FR" dirty="0">
                <a:effectLst/>
              </a:rPr>
              <a:t>Peux contenir un ou plusieurs paramètres.</a:t>
            </a:r>
            <a:br>
              <a:rPr lang="fr-FR" dirty="0">
                <a:effectLst/>
              </a:rPr>
            </a:br>
            <a:r>
              <a:rPr lang="fr-FR" dirty="0"/>
              <a:t>Pour rester dans l’exemple : </a:t>
            </a:r>
            <a:r>
              <a:rPr lang="fr-FR" dirty="0" err="1">
                <a:effectLst/>
              </a:rPr>
              <a:t>function</a:t>
            </a:r>
            <a:r>
              <a:rPr lang="fr-FR" dirty="0">
                <a:effectLst/>
              </a:rPr>
              <a:t> </a:t>
            </a:r>
            <a:r>
              <a:rPr lang="fr-FR" dirty="0" err="1">
                <a:effectLst/>
              </a:rPr>
              <a:t>AfficherHeure</a:t>
            </a:r>
            <a:r>
              <a:rPr lang="fr-FR" dirty="0">
                <a:effectLst/>
              </a:rPr>
              <a:t>($minutes) { … }</a:t>
            </a:r>
          </a:p>
          <a:p>
            <a:pPr lvl="1"/>
            <a:r>
              <a:rPr lang="fr-FR" dirty="0"/>
              <a:t>Peut fournir des données en sorties : return</a:t>
            </a:r>
            <a:endParaRPr lang="fr-FR" dirty="0">
              <a:effectLst/>
            </a:endParaRPr>
          </a:p>
          <a:p>
            <a:r>
              <a:rPr lang="fr-FR" dirty="0"/>
              <a:t>S’appelle avec le nom donné à la fonction. Pour rester dans l’exemple : </a:t>
            </a:r>
            <a:r>
              <a:rPr lang="fr-FR" dirty="0" err="1"/>
              <a:t>AfficherHeure</a:t>
            </a:r>
            <a:r>
              <a:rPr lang="fr-FR" dirty="0"/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2154559893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38A3D9-48F0-CECE-5FBC-27A72CB9D4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0.1. Programme de ces 3 jours">
            <a:extLst>
              <a:ext uri="{FF2B5EF4-FFF2-40B4-BE49-F238E27FC236}">
                <a16:creationId xmlns:a16="http://schemas.microsoft.com/office/drawing/2014/main" id="{A2D3ADD0-AD38-9491-6ECC-38CFE2FE42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fr-FR" dirty="0"/>
              <a:t>Exercices</a:t>
            </a:r>
            <a:endParaRPr dirty="0"/>
          </a:p>
        </p:txBody>
      </p:sp>
      <p:sp>
        <p:nvSpPr>
          <p:cNvPr id="66" name="Ingénieurie des besoins &amp; Analyse de l’existant">
            <a:extLst>
              <a:ext uri="{FF2B5EF4-FFF2-40B4-BE49-F238E27FC236}">
                <a16:creationId xmlns:a16="http://schemas.microsoft.com/office/drawing/2014/main" id="{6F4F417F-BAE7-6C04-BF03-59E41F34DF0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800735">
              <a:lnSpc>
                <a:spcPct val="100000"/>
              </a:lnSpc>
              <a:defRPr sz="4753" spc="0"/>
            </a:pPr>
            <a:r>
              <a:rPr lang="fr-FR" dirty="0"/>
              <a:t>Algorithmique</a:t>
            </a:r>
            <a:br>
              <a:rPr lang="fr-FR" dirty="0"/>
            </a:br>
            <a:br>
              <a:rPr dirty="0"/>
            </a:br>
            <a:endParaRPr dirty="0"/>
          </a:p>
        </p:txBody>
      </p:sp>
      <p:sp>
        <p:nvSpPr>
          <p:cNvPr id="67" name="Jour 1 : Recueillir le besoin…">
            <a:extLst>
              <a:ext uri="{FF2B5EF4-FFF2-40B4-BE49-F238E27FC236}">
                <a16:creationId xmlns:a16="http://schemas.microsoft.com/office/drawing/2014/main" id="{D73FCB9C-0106-1AD7-54C7-C3E57043DD55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xfrm>
            <a:off x="1206498" y="4248503"/>
            <a:ext cx="21971000" cy="825601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fr-FR" dirty="0"/>
              <a:t>Afficher les 25 premiers nombres avec une boucle </a:t>
            </a:r>
            <a:r>
              <a:rPr lang="fr-FR" dirty="0" err="1"/>
              <a:t>while</a:t>
            </a:r>
            <a:endParaRPr lang="fr-FR" dirty="0"/>
          </a:p>
          <a:p>
            <a:pPr marL="742950" indent="-742950">
              <a:buFont typeface="+mj-lt"/>
              <a:buAutoNum type="arabicPeriod"/>
            </a:pPr>
            <a:r>
              <a:rPr lang="fr-FR" dirty="0"/>
              <a:t>Faite de même avec une boucle for</a:t>
            </a:r>
          </a:p>
          <a:p>
            <a:pPr marL="742950" indent="-742950">
              <a:buFont typeface="+mj-lt"/>
              <a:buAutoNum type="arabicPeriod"/>
            </a:pPr>
            <a:r>
              <a:rPr lang="fr-FR" dirty="0"/>
              <a:t>Faire une fonction qui prend en paramètre un </a:t>
            </a:r>
            <a:r>
              <a:rPr lang="fr-FR" i="1" dirty="0"/>
              <a:t>prénom</a:t>
            </a:r>
            <a:r>
              <a:rPr lang="fr-FR" dirty="0"/>
              <a:t> et renvoie « Bonjour </a:t>
            </a:r>
            <a:r>
              <a:rPr lang="fr-FR" i="1" dirty="0"/>
              <a:t>prénom</a:t>
            </a:r>
            <a:r>
              <a:rPr lang="fr-FR" dirty="0"/>
              <a:t> »</a:t>
            </a:r>
          </a:p>
          <a:p>
            <a:pPr marL="742950" indent="-742950">
              <a:buFont typeface="+mj-lt"/>
              <a:buAutoNum type="arabicPeriod"/>
            </a:pPr>
            <a:r>
              <a:rPr lang="fr-FR" dirty="0"/>
              <a:t>Faire une fonction d’addition qui prend 2 paramètres et renvoie l’addition de ces deux paramètres :</a:t>
            </a:r>
          </a:p>
          <a:p>
            <a:pPr marL="1200150" lvl="1" indent="-742950">
              <a:buFont typeface="+mj-lt"/>
              <a:buAutoNum type="arabicPeriod"/>
            </a:pPr>
            <a:r>
              <a:rPr lang="fr-FR" dirty="0"/>
              <a:t>D’abord la plus simple possible,</a:t>
            </a:r>
          </a:p>
          <a:p>
            <a:pPr marL="1200150" lvl="1" indent="-742950">
              <a:buFont typeface="+mj-lt"/>
              <a:buAutoNum type="arabicPeriod"/>
            </a:pPr>
            <a:r>
              <a:rPr lang="fr-FR" dirty="0"/>
              <a:t>En tentant ensuite de l’améliorer.</a:t>
            </a:r>
          </a:p>
        </p:txBody>
      </p:sp>
    </p:spTree>
    <p:extLst>
      <p:ext uri="{BB962C8B-B14F-4D97-AF65-F5344CB8AC3E}">
        <p14:creationId xmlns:p14="http://schemas.microsoft.com/office/powerpoint/2010/main" val="2385343889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8910AD-8258-C195-4169-824B852279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re 3">
            <a:extLst>
              <a:ext uri="{FF2B5EF4-FFF2-40B4-BE49-F238E27FC236}">
                <a16:creationId xmlns:a16="http://schemas.microsoft.com/office/drawing/2014/main" id="{44BDE278-C6B6-C855-1279-C54035216C0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06499" y="2616200"/>
            <a:ext cx="21971006" cy="4648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0" indent="-457200">
              <a:lnSpc>
                <a:spcPct val="100000"/>
              </a:lnSpc>
              <a:spcBef>
                <a:spcPts val="4700"/>
              </a:spcBef>
              <a:buSzPct val="100000"/>
              <a:buChar char="•"/>
              <a:defRPr sz="4000" b="1" spc="0"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endParaRPr lang="fr-FR" dirty="0"/>
          </a:p>
          <a:p>
            <a:pPr>
              <a:defRPr spc="-200"/>
            </a:pPr>
            <a:r>
              <a:rPr lang="fr-FR" dirty="0"/>
              <a:t>2. Notions avancées</a:t>
            </a:r>
          </a:p>
        </p:txBody>
      </p:sp>
    </p:spTree>
    <p:extLst>
      <p:ext uri="{BB962C8B-B14F-4D97-AF65-F5344CB8AC3E}">
        <p14:creationId xmlns:p14="http://schemas.microsoft.com/office/powerpoint/2010/main" val="1654334612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2EFD4E-3FF3-B100-FFB4-ECE505FC31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0.1. Programme de ces 3 jours">
            <a:extLst>
              <a:ext uri="{FF2B5EF4-FFF2-40B4-BE49-F238E27FC236}">
                <a16:creationId xmlns:a16="http://schemas.microsoft.com/office/drawing/2014/main" id="{DC0BF6C9-4C92-AEFB-0F39-583411840CA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fr-FR" dirty="0"/>
              <a:t>La syntaxe ternaire</a:t>
            </a:r>
            <a:endParaRPr dirty="0"/>
          </a:p>
        </p:txBody>
      </p:sp>
      <p:sp>
        <p:nvSpPr>
          <p:cNvPr id="66" name="Ingénieurie des besoins &amp; Analyse de l’existant">
            <a:extLst>
              <a:ext uri="{FF2B5EF4-FFF2-40B4-BE49-F238E27FC236}">
                <a16:creationId xmlns:a16="http://schemas.microsoft.com/office/drawing/2014/main" id="{CF87BA32-7A19-5412-989C-7EC2ED627A6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800735">
              <a:lnSpc>
                <a:spcPct val="100000"/>
              </a:lnSpc>
              <a:defRPr sz="4753" spc="0"/>
            </a:pPr>
            <a:r>
              <a:rPr lang="fr-FR" dirty="0"/>
              <a:t>Algorithmique</a:t>
            </a:r>
            <a:br>
              <a:rPr lang="fr-FR" dirty="0"/>
            </a:br>
            <a:br>
              <a:rPr dirty="0"/>
            </a:br>
            <a:endParaRPr dirty="0"/>
          </a:p>
        </p:txBody>
      </p:sp>
      <p:sp>
        <p:nvSpPr>
          <p:cNvPr id="67" name="Jour 1 : Recueillir le besoin…">
            <a:extLst>
              <a:ext uri="{FF2B5EF4-FFF2-40B4-BE49-F238E27FC236}">
                <a16:creationId xmlns:a16="http://schemas.microsoft.com/office/drawing/2014/main" id="{EF0A83B3-648C-E7CF-C3D7-65CA18976FFB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xfrm>
            <a:off x="1206498" y="4248503"/>
            <a:ext cx="21971000" cy="8256014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r>
              <a:rPr lang="fr-FR" dirty="0"/>
              <a:t>Ternaire pour « 3 parties »</a:t>
            </a:r>
          </a:p>
          <a:p>
            <a:r>
              <a:rPr lang="fr-FR" dirty="0"/>
              <a:t>Équivalent d’une condition mais sous une forme différente</a:t>
            </a:r>
          </a:p>
        </p:txBody>
      </p:sp>
    </p:spTree>
    <p:extLst>
      <p:ext uri="{BB962C8B-B14F-4D97-AF65-F5344CB8AC3E}">
        <p14:creationId xmlns:p14="http://schemas.microsoft.com/office/powerpoint/2010/main" val="379296377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38_MinimalistLight">
  <a:themeElements>
    <a:clrScheme name="38_MinimalistLight">
      <a:dk1>
        <a:srgbClr val="53585F"/>
      </a:dk1>
      <a:lt1>
        <a:srgbClr val="FFFFFF"/>
      </a:lt1>
      <a:dk2>
        <a:srgbClr val="A7A7A7"/>
      </a:dk2>
      <a:lt2>
        <a:srgbClr val="535353"/>
      </a:lt2>
      <a:accent1>
        <a:srgbClr val="9FAABA"/>
      </a:accent1>
      <a:accent2>
        <a:srgbClr val="88A7B2"/>
      </a:accent2>
      <a:accent3>
        <a:srgbClr val="94B9A3"/>
      </a:accent3>
      <a:accent4>
        <a:srgbClr val="F0BE5E"/>
      </a:accent4>
      <a:accent5>
        <a:srgbClr val="D5B7B7"/>
      </a:accent5>
      <a:accent6>
        <a:srgbClr val="B894B1"/>
      </a:accent6>
      <a:hlink>
        <a:srgbClr val="0000FF"/>
      </a:hlink>
      <a:folHlink>
        <a:srgbClr val="FF00FF"/>
      </a:folHlink>
    </a:clrScheme>
    <a:fontScheme name="38_MinimalistLigh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38_Minimalis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355600" rtl="0" fontAlgn="auto" latinLnBrk="0" hangingPunct="0">
          <a:lnSpc>
            <a:spcPct val="100000"/>
          </a:lnSpc>
          <a:spcBef>
            <a:spcPts val="47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53585F"/>
            </a:solidFill>
            <a:effectLst/>
            <a:uFillTx/>
            <a:latin typeface="Produkt Extralight"/>
            <a:ea typeface="Produkt Extralight"/>
            <a:cs typeface="Produkt Extralight"/>
            <a:sym typeface="Produkt Extra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355600" rtl="0" fontAlgn="auto" latinLnBrk="0" hangingPunct="0">
          <a:lnSpc>
            <a:spcPct val="100000"/>
          </a:lnSpc>
          <a:spcBef>
            <a:spcPts val="47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53585F"/>
            </a:solidFill>
            <a:effectLst/>
            <a:uFillTx/>
            <a:latin typeface="Produkt Extralight"/>
            <a:ea typeface="Produkt Extralight"/>
            <a:cs typeface="Produkt Extralight"/>
            <a:sym typeface="Produkt Extra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38_MinimalistLight">
  <a:themeElements>
    <a:clrScheme name="38_Minimalist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9FAABA"/>
      </a:accent1>
      <a:accent2>
        <a:srgbClr val="88A7B2"/>
      </a:accent2>
      <a:accent3>
        <a:srgbClr val="94B9A3"/>
      </a:accent3>
      <a:accent4>
        <a:srgbClr val="F0BE5E"/>
      </a:accent4>
      <a:accent5>
        <a:srgbClr val="D5B7B7"/>
      </a:accent5>
      <a:accent6>
        <a:srgbClr val="B894B1"/>
      </a:accent6>
      <a:hlink>
        <a:srgbClr val="0000FF"/>
      </a:hlink>
      <a:folHlink>
        <a:srgbClr val="FF00FF"/>
      </a:folHlink>
    </a:clrScheme>
    <a:fontScheme name="38_MinimalistLigh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38_Minimalis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355600" rtl="0" fontAlgn="auto" latinLnBrk="0" hangingPunct="0">
          <a:lnSpc>
            <a:spcPct val="100000"/>
          </a:lnSpc>
          <a:spcBef>
            <a:spcPts val="47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53585F"/>
            </a:solidFill>
            <a:effectLst/>
            <a:uFillTx/>
            <a:latin typeface="Produkt Extralight"/>
            <a:ea typeface="Produkt Extralight"/>
            <a:cs typeface="Produkt Extralight"/>
            <a:sym typeface="Produkt Extra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355600" rtl="0" fontAlgn="auto" latinLnBrk="0" hangingPunct="0">
          <a:lnSpc>
            <a:spcPct val="100000"/>
          </a:lnSpc>
          <a:spcBef>
            <a:spcPts val="47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53585F"/>
            </a:solidFill>
            <a:effectLst/>
            <a:uFillTx/>
            <a:latin typeface="Produkt Extralight"/>
            <a:ea typeface="Produkt Extralight"/>
            <a:cs typeface="Produkt Extralight"/>
            <a:sym typeface="Produkt Extra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9072</TotalTime>
  <Words>410</Words>
  <Application>Microsoft Office PowerPoint</Application>
  <PresentationFormat>Personnalisé</PresentationFormat>
  <Paragraphs>61</Paragraphs>
  <Slides>12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38_MinimalistLight</vt:lpstr>
      <vt:lpstr>Socle numérique 1ère année</vt:lpstr>
      <vt:lpstr>Algorithmique  </vt:lpstr>
      <vt:lpstr> 1. Rappel de cours</vt:lpstr>
      <vt:lpstr>Algorithmique  </vt:lpstr>
      <vt:lpstr>Algorithmique  </vt:lpstr>
      <vt:lpstr>Algorithmique  </vt:lpstr>
      <vt:lpstr>Algorithmique  </vt:lpstr>
      <vt:lpstr> 2. Notions avancées</vt:lpstr>
      <vt:lpstr>Algorithmique  </vt:lpstr>
      <vt:lpstr>Algorithmique  </vt:lpstr>
      <vt:lpstr>Algorithmique  </vt:lpstr>
      <vt:lpstr>Algorithmique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VINCHENT Thibault</dc:creator>
  <cp:lastModifiedBy>VINCHENT Thibault</cp:lastModifiedBy>
  <cp:revision>6</cp:revision>
  <dcterms:modified xsi:type="dcterms:W3CDTF">2025-12-29T08:08:45Z</dcterms:modified>
</cp:coreProperties>
</file>