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0"/>
  </p:notesMasterIdLst>
  <p:sldIdLst>
    <p:sldId id="256" r:id="rId2"/>
    <p:sldId id="279" r:id="rId3"/>
    <p:sldId id="258" r:id="rId4"/>
    <p:sldId id="280" r:id="rId5"/>
    <p:sldId id="264" r:id="rId6"/>
    <p:sldId id="282" r:id="rId7"/>
    <p:sldId id="283" r:id="rId8"/>
    <p:sldId id="284" r:id="rId9"/>
    <p:sldId id="285" r:id="rId10"/>
    <p:sldId id="286" r:id="rId11"/>
    <p:sldId id="287" r:id="rId12"/>
    <p:sldId id="288" r:id="rId13"/>
    <p:sldId id="289" r:id="rId14"/>
    <p:sldId id="290" r:id="rId15"/>
    <p:sldId id="291" r:id="rId16"/>
    <p:sldId id="293" r:id="rId17"/>
    <p:sldId id="292"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8" r:id="rId32"/>
    <p:sldId id="307"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6" r:id="rId50"/>
    <p:sldId id="325"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361" r:id="rId86"/>
    <p:sldId id="364" r:id="rId87"/>
    <p:sldId id="362" r:id="rId88"/>
    <p:sldId id="363" r:id="rId8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1pPr>
    <a:lvl2pPr marL="0" marR="0" indent="457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2pPr>
    <a:lvl3pPr marL="0" marR="0" indent="914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3pPr>
    <a:lvl4pPr marL="0" marR="0" indent="1371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4pPr>
    <a:lvl5pPr marL="0" marR="0" indent="18288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5pPr>
    <a:lvl6pPr marL="0" marR="0" indent="22860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6pPr>
    <a:lvl7pPr marL="0" marR="0" indent="27432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7pPr>
    <a:lvl8pPr marL="0" marR="0" indent="32004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8pPr>
    <a:lvl9pPr marL="0" marR="0" indent="365760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2C8D2-1097-4018-93B2-ACAB1AC9BE08}" v="1" dt="2026-02-02T10:05:44.82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1" autoAdjust="0"/>
    <p:restoredTop sz="61598" autoAdjust="0"/>
  </p:normalViewPr>
  <p:slideViewPr>
    <p:cSldViewPr snapToGrid="0">
      <p:cViewPr varScale="1">
        <p:scale>
          <a:sx n="34" d="100"/>
          <a:sy n="34" d="100"/>
        </p:scale>
        <p:origin x="17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bault VINCHENT" userId="b919e929-cfef-445e-a456-a3c1568e08ff" providerId="ADAL" clId="{36B71888-F94F-46F8-A2D5-05449A1979BA}"/>
    <pc:docChg chg="custSel delSld modSld">
      <pc:chgData name="Thibault VINCHENT" userId="b919e929-cfef-445e-a456-a3c1568e08ff" providerId="ADAL" clId="{36B71888-F94F-46F8-A2D5-05449A1979BA}" dt="2026-02-02T10:36:51.975" v="277" actId="20577"/>
      <pc:docMkLst>
        <pc:docMk/>
      </pc:docMkLst>
      <pc:sldChg chg="modSp mod">
        <pc:chgData name="Thibault VINCHENT" userId="b919e929-cfef-445e-a456-a3c1568e08ff" providerId="ADAL" clId="{36B71888-F94F-46F8-A2D5-05449A1979BA}" dt="2026-02-02T09:40:43.203" v="8" actId="20577"/>
        <pc:sldMkLst>
          <pc:docMk/>
          <pc:sldMk cId="0" sldId="256"/>
        </pc:sldMkLst>
        <pc:spChg chg="mod">
          <ac:chgData name="Thibault VINCHENT" userId="b919e929-cfef-445e-a456-a3c1568e08ff" providerId="ADAL" clId="{36B71888-F94F-46F8-A2D5-05449A1979BA}" dt="2026-02-02T09:40:43.203" v="8" actId="20577"/>
          <ac:spMkLst>
            <pc:docMk/>
            <pc:sldMk cId="0" sldId="256"/>
            <ac:spMk id="173" creationId="{00000000-0000-0000-0000-000000000000}"/>
          </ac:spMkLst>
        </pc:spChg>
      </pc:sldChg>
      <pc:sldChg chg="modSp mod">
        <pc:chgData name="Thibault VINCHENT" userId="b919e929-cfef-445e-a456-a3c1568e08ff" providerId="ADAL" clId="{36B71888-F94F-46F8-A2D5-05449A1979BA}" dt="2026-02-02T10:14:55.087" v="252" actId="113"/>
        <pc:sldMkLst>
          <pc:docMk/>
          <pc:sldMk cId="0" sldId="258"/>
        </pc:sldMkLst>
        <pc:spChg chg="mod">
          <ac:chgData name="Thibault VINCHENT" userId="b919e929-cfef-445e-a456-a3c1568e08ff" providerId="ADAL" clId="{36B71888-F94F-46F8-A2D5-05449A1979BA}" dt="2026-02-02T10:08:26.395" v="106" actId="20577"/>
          <ac:spMkLst>
            <pc:docMk/>
            <pc:sldMk cId="0" sldId="258"/>
            <ac:spMk id="180" creationId="{00000000-0000-0000-0000-000000000000}"/>
          </ac:spMkLst>
        </pc:spChg>
        <pc:spChg chg="mod">
          <ac:chgData name="Thibault VINCHENT" userId="b919e929-cfef-445e-a456-a3c1568e08ff" providerId="ADAL" clId="{36B71888-F94F-46F8-A2D5-05449A1979BA}" dt="2026-02-02T10:14:55.087" v="252" actId="113"/>
          <ac:spMkLst>
            <pc:docMk/>
            <pc:sldMk cId="0" sldId="258"/>
            <ac:spMk id="182" creationId="{00000000-0000-0000-0000-000000000000}"/>
          </ac:spMkLst>
        </pc:spChg>
      </pc:sldChg>
      <pc:sldChg chg="addSp delSp modSp mod">
        <pc:chgData name="Thibault VINCHENT" userId="b919e929-cfef-445e-a456-a3c1568e08ff" providerId="ADAL" clId="{36B71888-F94F-46F8-A2D5-05449A1979BA}" dt="2026-02-02T10:05:49.841" v="12" actId="14100"/>
        <pc:sldMkLst>
          <pc:docMk/>
          <pc:sldMk cId="3220235682" sldId="279"/>
        </pc:sldMkLst>
        <pc:picChg chg="add mod">
          <ac:chgData name="Thibault VINCHENT" userId="b919e929-cfef-445e-a456-a3c1568e08ff" providerId="ADAL" clId="{36B71888-F94F-46F8-A2D5-05449A1979BA}" dt="2026-02-02T10:05:49.841" v="12" actId="14100"/>
          <ac:picMkLst>
            <pc:docMk/>
            <pc:sldMk cId="3220235682" sldId="279"/>
            <ac:picMk id="5" creationId="{CEE32906-449F-2A2B-EF2F-705E64498B19}"/>
          </ac:picMkLst>
        </pc:picChg>
        <pc:picChg chg="del">
          <ac:chgData name="Thibault VINCHENT" userId="b919e929-cfef-445e-a456-a3c1568e08ff" providerId="ADAL" clId="{36B71888-F94F-46F8-A2D5-05449A1979BA}" dt="2026-02-02T09:40:58.754" v="9" actId="478"/>
          <ac:picMkLst>
            <pc:docMk/>
            <pc:sldMk cId="3220235682" sldId="279"/>
            <ac:picMk id="7" creationId="{0F499A28-B532-7022-F132-E2DEF693CFCB}"/>
          </ac:picMkLst>
        </pc:picChg>
      </pc:sldChg>
      <pc:sldChg chg="del">
        <pc:chgData name="Thibault VINCHENT" userId="b919e929-cfef-445e-a456-a3c1568e08ff" providerId="ADAL" clId="{36B71888-F94F-46F8-A2D5-05449A1979BA}" dt="2026-02-02T10:21:56.068" v="253" actId="47"/>
        <pc:sldMkLst>
          <pc:docMk/>
          <pc:sldMk cId="3494196767" sldId="281"/>
        </pc:sldMkLst>
      </pc:sldChg>
      <pc:sldChg chg="modSp mod">
        <pc:chgData name="Thibault VINCHENT" userId="b919e929-cfef-445e-a456-a3c1568e08ff" providerId="ADAL" clId="{36B71888-F94F-46F8-A2D5-05449A1979BA}" dt="2026-02-02T10:36:39.342" v="264" actId="20577"/>
        <pc:sldMkLst>
          <pc:docMk/>
          <pc:sldMk cId="3269252474" sldId="362"/>
        </pc:sldMkLst>
        <pc:spChg chg="mod">
          <ac:chgData name="Thibault VINCHENT" userId="b919e929-cfef-445e-a456-a3c1568e08ff" providerId="ADAL" clId="{36B71888-F94F-46F8-A2D5-05449A1979BA}" dt="2026-02-02T10:36:39.342" v="264" actId="20577"/>
          <ac:spMkLst>
            <pc:docMk/>
            <pc:sldMk cId="3269252474" sldId="362"/>
            <ac:spMk id="180" creationId="{EA8FBA54-6118-094B-011F-2F1D9413B42A}"/>
          </ac:spMkLst>
        </pc:spChg>
      </pc:sldChg>
      <pc:sldChg chg="modSp mod">
        <pc:chgData name="Thibault VINCHENT" userId="b919e929-cfef-445e-a456-a3c1568e08ff" providerId="ADAL" clId="{36B71888-F94F-46F8-A2D5-05449A1979BA}" dt="2026-02-02T10:36:51.975" v="277" actId="20577"/>
        <pc:sldMkLst>
          <pc:docMk/>
          <pc:sldMk cId="2732398238" sldId="363"/>
        </pc:sldMkLst>
        <pc:spChg chg="mod">
          <ac:chgData name="Thibault VINCHENT" userId="b919e929-cfef-445e-a456-a3c1568e08ff" providerId="ADAL" clId="{36B71888-F94F-46F8-A2D5-05449A1979BA}" dt="2026-02-02T10:36:51.975" v="277" actId="20577"/>
          <ac:spMkLst>
            <pc:docMk/>
            <pc:sldMk cId="2732398238" sldId="363"/>
            <ac:spMk id="180" creationId="{ABA420D5-224D-86E3-80B6-67962C71D8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a:effectLst/>
                <a:latin typeface="Helvetica Neue" panose="02000503000000020004" pitchFamily="2" charset="0"/>
              </a:rPr>
              <a:t>Ce chapitre doit permettre de comprendre le contexte historique et épistémologique dans lequel la physique quantique est apparue, d’en présenter les principes fondamentaux, et d’illustrer son impact sur notre compréhension du monde et son rôle dans l’émergence de l’informatique quantique.</a:t>
            </a:r>
          </a:p>
          <a:p>
            <a:endParaRPr lang="fr-FR" dirty="0"/>
          </a:p>
        </p:txBody>
      </p:sp>
    </p:spTree>
    <p:extLst>
      <p:ext uri="{BB962C8B-B14F-4D97-AF65-F5344CB8AC3E}">
        <p14:creationId xmlns:p14="http://schemas.microsoft.com/office/powerpoint/2010/main" val="137163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A80A0-175E-5627-F42C-890FDD1E4C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E76DF2-8297-6257-9BC4-0473673035FE}"/>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5858A9C-9DEC-C647-FF86-C9E728BD149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1756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A920C-CD5D-3525-EBF5-2679CB1AEFA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5FD0E6-A161-857A-22E7-E92347D9BB3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E8F3A16-1831-8F1D-5F94-2F82340386CD}"/>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53339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EFF7E-82D0-6EBC-C846-4765D1360E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026031-576B-4F44-2103-6019709A6412}"/>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60D3E58-1F1F-81B3-9B5D-D5E64948673E}"/>
              </a:ext>
            </a:extLst>
          </p:cNvPr>
          <p:cNvSpPr>
            <a:spLocks noGrp="1"/>
          </p:cNvSpPr>
          <p:nvPr>
            <p:ph type="body" idx="1"/>
          </p:nvPr>
        </p:nvSpPr>
        <p:spPr/>
        <p:txBody>
          <a:bodyPr/>
          <a:lstStyle/>
          <a:p>
            <a:pPr marL="0" indent="0">
              <a:buNone/>
            </a:pPr>
            <a:r>
              <a:rPr lang="fr-FR" dirty="0">
                <a:effectLst/>
                <a:latin typeface="Helvetica Neue" panose="02000503000000020004" pitchFamily="2" charset="0"/>
              </a:rPr>
              <a:t>•	Rayonnement du corps noir : Les lois classiques échouaient à prévoir la distribution en fréquence du rayonnement émis par un corps chauffé. En particulier, la loi de Rayleigh-Jeans prédisait une "catastrophe ultraviolette", c’est-à-dire une intensité infinie du rayonnement à haute fréquence, totalement contraire aux observations.</a:t>
            </a:r>
          </a:p>
          <a:p>
            <a:pPr marL="0" indent="0">
              <a:buNone/>
            </a:pPr>
            <a:r>
              <a:rPr lang="fr-FR" dirty="0">
                <a:effectLst/>
                <a:latin typeface="Helvetica Neue" panose="02000503000000020004" pitchFamily="2" charset="0"/>
              </a:rPr>
              <a:t>•	Effet photoélectrique : L’expérience montrait qu’il existe une fréquence seuil en deçà de laquelle la lumière ne pouvait pas arracher d’électrons d’un métal, quelle que soit son intensité. Les modèles ondulatoires classiques ne parvenaient pas à expliquer cette dépendance en fréquence.</a:t>
            </a:r>
          </a:p>
          <a:p>
            <a:pPr marL="0" indent="0">
              <a:buNone/>
            </a:pPr>
            <a:r>
              <a:rPr lang="fr-FR" dirty="0">
                <a:effectLst/>
                <a:latin typeface="Helvetica Neue" panose="02000503000000020004" pitchFamily="2" charset="0"/>
              </a:rPr>
              <a:t>•	Spectres atomiques discrets : Les raies spectrales des éléments (comme l’hydrogène) présentaient des fréquences bien définies et discontinues, ce qui ne pouvait s’accorder avec la vision continue des énergies permises par la mécanique classique.</a:t>
            </a:r>
          </a:p>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95053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58A6-F9A5-A468-CA60-E73AF42E65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231D25-7E37-1A37-A9CF-5A831A0F3A6E}"/>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0ACC39B-D437-1B79-F460-A5EA7AC2E51B}"/>
              </a:ext>
            </a:extLst>
          </p:cNvPr>
          <p:cNvSpPr>
            <a:spLocks noGrp="1"/>
          </p:cNvSpPr>
          <p:nvPr>
            <p:ph type="body" idx="1"/>
          </p:nvPr>
        </p:nvSpPr>
        <p:spPr/>
        <p:txBody>
          <a:bodyPr/>
          <a:lstStyle/>
          <a:p>
            <a:pPr marL="0" indent="0">
              <a:buNone/>
            </a:pPr>
            <a:r>
              <a:rPr lang="fr-FR" dirty="0">
                <a:effectLst/>
                <a:latin typeface="Helvetica Neue" panose="02000503000000020004" pitchFamily="2" charset="0"/>
              </a:rPr>
              <a:t>•	Max Planck (1900) : En introduisant l’hypothèse des quanta d’énergie (E = h</a:t>
            </a:r>
            <a:r>
              <a:rPr lang="el-GR" dirty="0">
                <a:effectLst/>
                <a:latin typeface="Helvetica Neue" panose="02000503000000020004" pitchFamily="2" charset="0"/>
              </a:rPr>
              <a:t>ν, </a:t>
            </a:r>
            <a:r>
              <a:rPr lang="fr-FR" dirty="0">
                <a:effectLst/>
                <a:latin typeface="Helvetica Neue" panose="02000503000000020004" pitchFamily="2" charset="0"/>
              </a:rPr>
              <a:t>où h est la constante de Planck), Planck réussit à expliquer le spectre du corps noir. C’est la première brèche dans la vision continue de l’énergie et le début de la quantification.</a:t>
            </a:r>
          </a:p>
          <a:p>
            <a:pPr marL="0" indent="0">
              <a:buNone/>
            </a:pPr>
            <a:r>
              <a:rPr lang="fr-FR" dirty="0">
                <a:effectLst/>
                <a:latin typeface="Helvetica Neue" panose="02000503000000020004" pitchFamily="2" charset="0"/>
              </a:rPr>
              <a:t>•	Albert Einstein (1905) : Einstein utilise le concept de quantum de lumière (photon) pour expliquer l’effet photoélectrique, démontrant que la lumière, jusque-là considérée comme une onde, se comporte aussi comme une particule énergétique élémentaire.</a:t>
            </a:r>
          </a:p>
          <a:p>
            <a:pPr marL="0" indent="0">
              <a:buNone/>
            </a:pPr>
            <a:r>
              <a:rPr lang="fr-FR" dirty="0">
                <a:effectLst/>
                <a:latin typeface="Helvetica Neue" panose="02000503000000020004" pitchFamily="2" charset="0"/>
              </a:rPr>
              <a:t>•	Niels Bohr (1913) : Bohr propose un modèle quantifié de l’atome d’hydrogène dans lequel les électrons ne peuvent occuper que certaines orbites stables, définies par des quantas d’action, expliquant ainsi les raies spectrales.</a:t>
            </a:r>
          </a:p>
          <a:p>
            <a:pPr marL="0" indent="0">
              <a:buNone/>
            </a:pPr>
            <a:r>
              <a:rPr lang="fr-FR" dirty="0">
                <a:effectLst/>
                <a:latin typeface="Helvetica Neue" panose="02000503000000020004" pitchFamily="2" charset="0"/>
              </a:rPr>
              <a:t>•	Werner Heisenberg, Erwin Schrödinger, Paul Dirac (1920-1930) : Ils développent la formulation moderne de la mécanique quantique. Schrödinger introduit l’équation d’onde, Heisenberg la mécanique des matrices, et Dirac formalise une théorie générale unifiant ces approches. Ces travaux établissent la théorie quantique en tant que nouveau cadre fondamental de la physique.</a:t>
            </a:r>
          </a:p>
        </p:txBody>
      </p:sp>
    </p:spTree>
    <p:extLst>
      <p:ext uri="{BB962C8B-B14F-4D97-AF65-F5344CB8AC3E}">
        <p14:creationId xmlns:p14="http://schemas.microsoft.com/office/powerpoint/2010/main" val="383465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F5D1-4C96-4931-FD69-8082696E32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2239EA-4FFD-B6E2-1346-073CE8100B0E}"/>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FA0AB25-AE47-F6EE-D9C4-4B46140CA52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3330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9E60-2887-DE7F-8184-21F7F05BE7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87C766-3CDA-AE3A-5A2A-2BBED231655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9BEC653-15F3-47CE-A81D-0F9AD457CFE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4012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944D8-135C-2527-6BF8-32C979CACE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E8F35B-1493-0172-1546-AC470B71D88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B21D38E-0734-B770-886A-923472145578}"/>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93600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A708-9651-35AA-9169-10E9C86383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A9411E-BA70-8BDD-8088-ACCE234C125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60C5B55-39AB-1A3E-965A-25473EA019B9}"/>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423733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16585-3AB1-1CCC-D6B4-5A26F67382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A5AE44-EFA1-5E77-A8E0-2BC90505317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C2FAA40-505A-708C-B64D-CB32AA801035}"/>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68829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21875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17017-0831-FA44-B31F-AC860E2D5D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B9B142-50D6-28F3-A6E1-195D3C95D0E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D025603-E018-BF36-870A-DB225D1AA110}"/>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54236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250B-88E3-0078-AB77-F2C927D05D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41C858-1636-83BE-AA5D-6A9FDB98834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354B3C3-009A-7AE4-9CD0-EC0BA741E863}"/>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62380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0B098-0A50-2111-F74F-6B460BA04D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594971-B737-36D0-9B53-A68AA009387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C31DFCE-60DF-53C7-C0E7-709F58ABC05D}"/>
              </a:ext>
            </a:extLst>
          </p:cNvPr>
          <p:cNvSpPr>
            <a:spLocks noGrp="1"/>
          </p:cNvSpPr>
          <p:nvPr>
            <p:ph type="body" idx="1"/>
          </p:nvPr>
        </p:nvSpPr>
        <p:spPr/>
        <p:txBody>
          <a:bodyPr/>
          <a:lstStyle/>
          <a:p>
            <a:pPr marL="0" indent="0">
              <a:buNone/>
            </a:pPr>
            <a:r>
              <a:rPr lang="fr-FR" dirty="0">
                <a:effectLst/>
                <a:latin typeface="Helvetica Neue" panose="02000503000000020004" pitchFamily="2" charset="0"/>
              </a:rPr>
              <a:t>•	Laser : Utilisation de la quantification des niveaux d’énergie pour amplifier la lumière de façon cohérente.</a:t>
            </a:r>
          </a:p>
          <a:p>
            <a:pPr marL="0" indent="0">
              <a:buNone/>
            </a:pPr>
            <a:r>
              <a:rPr lang="fr-FR" dirty="0">
                <a:effectLst/>
                <a:latin typeface="Helvetica Neue" panose="02000503000000020004" pitchFamily="2" charset="0"/>
              </a:rPr>
              <a:t>•	Transistor : Les propriétés des semi-conducteurs, issues de la mécanique quantique, sont au cœur de l’électronique moderne.</a:t>
            </a:r>
          </a:p>
          <a:p>
            <a:pPr marL="0" indent="0">
              <a:buNone/>
            </a:pPr>
            <a:r>
              <a:rPr lang="fr-FR" dirty="0">
                <a:effectLst/>
                <a:latin typeface="Helvetica Neue" panose="02000503000000020004" pitchFamily="2" charset="0"/>
              </a:rPr>
              <a:t>•	RMN (Résonance Magnétique Nucléaire) et IRM : Exploitation des propriétés quantiques du spin nucléaire.</a:t>
            </a:r>
          </a:p>
          <a:p>
            <a:pPr marL="0" indent="0">
              <a:buNone/>
            </a:pPr>
            <a:r>
              <a:rPr lang="fr-FR" dirty="0">
                <a:effectLst/>
                <a:latin typeface="Helvetica Neue" panose="02000503000000020004" pitchFamily="2" charset="0"/>
              </a:rPr>
              <a:t>•	Capteurs et horloges atomiques : Mesure du temps et des champs physiques avec une précision inégalée.</a:t>
            </a:r>
          </a:p>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724972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265BC-78F7-9F20-D266-23981775E7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26CF83-8CBD-9973-8023-1CE393026C6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837A7D6-A72E-2889-E3F5-9C4D3A650184}"/>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98153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79247-6515-36F1-FBBA-D64B292386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7710C7-D871-F6C1-1078-FFD9693F50B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12C3C60-5E1E-88FA-6FBB-B9A955191DC9}"/>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22550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35D1-AB4A-6B7E-404A-F6FD1C9D78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072AA2-A685-B52B-C811-2AD521DD69B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063E78B-2AAF-4D92-3C84-018BF0AF8BC0}"/>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65209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1660B-BB56-DD9D-5600-374E70625D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0C0DB5-6E1B-D64D-4506-AA58EF1809E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0BD8DC91-AF70-998A-D0DF-56AA1078123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54339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DAFD-1B93-43DA-9DB4-18C9DAF82D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4487E1-DDC9-6500-163B-90D4A292EB8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3619370-3A55-5DB3-19EF-17FA63645ED8}"/>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94463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AC094-0C1B-81D7-5C50-A4553BB855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E0CEC8-EDEC-1E15-8FF9-2F5D703F49E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63EDFF8-E200-09BF-9810-EC0E4447FD1A}"/>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373456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A5DB-C0A4-D3F5-062C-A78B3B6A69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119147-1D90-41FD-250F-A3BBFD3C9E6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9C28617-E9FE-DD6E-0435-C495C1AA5A59}"/>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5036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b="1" dirty="0">
                <a:effectLst/>
                <a:latin typeface="Menlo" panose="020B0609030804020204" pitchFamily="49" charset="0"/>
              </a:rPr>
              <a:t>Premiers appareils mécaniques (XVIIe – XIXe siècles)</a:t>
            </a:r>
            <a:r>
              <a:rPr lang="fr-FR" dirty="0">
                <a:effectLst/>
                <a:latin typeface="Menlo" panose="020B0609030804020204" pitchFamily="49" charset="0"/>
              </a:rPr>
              <a:t> : Pascaline de Blaise Pascal, machine à différences de Charles Babbage. Ces dispositifs, bien que rudimentaires, ont marqué les premières tentatives d’automatisation du calcul arithmétique.</a:t>
            </a:r>
          </a:p>
          <a:p>
            <a:pPr>
              <a:buFont typeface="Arial" panose="020B0604020202020204" pitchFamily="34" charset="0"/>
              <a:buChar char="•"/>
            </a:pPr>
            <a:r>
              <a:rPr lang="fr-FR" b="1" dirty="0">
                <a:effectLst/>
                <a:latin typeface="Helvetica Neue" panose="02000503000000020004" pitchFamily="2" charset="0"/>
              </a:rPr>
              <a:t>Informatique émergente (XXe siècle)</a:t>
            </a:r>
            <a:r>
              <a:rPr lang="fr-FR" dirty="0">
                <a:effectLst/>
                <a:latin typeface="Helvetica Neue" panose="02000503000000020004" pitchFamily="2" charset="0"/>
              </a:rPr>
              <a:t> : Les travaux d’Alan Turing, d’Alonzo Church et de John von Neumann ont formalisé le concept d’algorithme, de calculabilité, et posé les fondements de l’architecture des ordinateurs. La machine de Turing, concept purement théorique, définit un modèle abstrait de calcul universel.</a:t>
            </a:r>
          </a:p>
          <a:p>
            <a:r>
              <a:rPr lang="fr-FR" dirty="0">
                <a:effectLst/>
                <a:latin typeface="Menlo" panose="020B0609030804020204" pitchFamily="49" charset="0"/>
              </a:rPr>
              <a:t>• • </a:t>
            </a:r>
            <a:r>
              <a:rPr lang="fr-FR" b="1" dirty="0">
                <a:effectLst/>
                <a:latin typeface="Helvetica Neue" panose="02000503000000020004" pitchFamily="2" charset="0"/>
              </a:rPr>
              <a:t>Ère du transistor et du microprocesseur (milieu – fin du XXe siècle)</a:t>
            </a:r>
            <a:r>
              <a:rPr lang="fr-FR" dirty="0">
                <a:effectLst/>
                <a:latin typeface="Helvetica Neue" panose="02000503000000020004" pitchFamily="2" charset="0"/>
              </a:rPr>
              <a:t> : Avec l’invention du transistor, puis du circuit intégré, les ordinateurs électroniques, digitaux et programmables se sont répandus. Les langages de programmation, la montée en puissance du hardware (</a:t>
            </a:r>
            <a:r>
              <a:rPr lang="fr-FR" u="sng" dirty="0">
                <a:effectLst/>
                <a:latin typeface="Helvetica Neue" panose="02000503000000020004" pitchFamily="2" charset="0"/>
              </a:rPr>
              <a:t>loi de Moore</a:t>
            </a:r>
            <a:r>
              <a:rPr lang="fr-FR" dirty="0">
                <a:effectLst/>
                <a:latin typeface="Helvetica Neue" panose="02000503000000020004" pitchFamily="2" charset="0"/>
              </a:rPr>
              <a:t>) et l’avènement de la micro-informatique ont démocratisé l’accès au calcul.</a:t>
            </a:r>
          </a:p>
          <a:p>
            <a:endParaRPr lang="fr-FR" dirty="0"/>
          </a:p>
        </p:txBody>
      </p:sp>
    </p:spTree>
    <p:extLst>
      <p:ext uri="{BB962C8B-B14F-4D97-AF65-F5344CB8AC3E}">
        <p14:creationId xmlns:p14="http://schemas.microsoft.com/office/powerpoint/2010/main" val="4098654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AC73-B158-B9FD-46DB-7DF12E194C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429210-BF94-228F-1734-FAEA2499944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D13BE11-DDF0-337B-9622-46549E897A4C}"/>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688120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AA9CC-6749-0E9F-5EF7-7D937EB1F3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19042E-085E-F943-74F3-105C38138E9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CE4B0E1-6D7E-0971-725D-36DD2F6BB1E2}"/>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230962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6049-FC64-1253-31BB-BD211ED87E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0E6573B-A422-9546-BF8D-410CD16EF846}"/>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69D7176-DCE1-C527-DC69-480A38E2C7EC}"/>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227106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AAD9E-3E73-2251-A686-A5BD59B03A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D3623C-60F1-546E-5A22-866B7D601FF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1AEE0761-BFBB-5064-8C24-1C4DD89B26F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40797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0FA2-2DB1-D610-36A3-268108D824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00E1B0-6CF1-056C-4DC9-9C9714C3E1A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497E160-0D0A-D34B-802A-1886D33BE10A}"/>
              </a:ext>
            </a:extLst>
          </p:cNvPr>
          <p:cNvSpPr>
            <a:spLocks noGrp="1"/>
          </p:cNvSpPr>
          <p:nvPr>
            <p:ph type="body" idx="1"/>
          </p:nvPr>
        </p:nvSpPr>
        <p:spPr/>
        <p:txBody>
          <a:bodyPr/>
          <a:lstStyle/>
          <a:p>
            <a:r>
              <a:rPr lang="fr-FR" b="1" dirty="0"/>
              <a:t>Solution :</a:t>
            </a:r>
            <a:endParaRPr lang="fr-FR" dirty="0"/>
          </a:p>
          <a:p>
            <a:pPr>
              <a:buFont typeface="+mj-lt"/>
              <a:buAutoNum type="arabicPeriod"/>
            </a:pPr>
            <a:r>
              <a:rPr lang="fr-FR" dirty="0"/>
              <a:t>|z| = √(3² + 4²) = √(9 + 16) = √25 = 5.</a:t>
            </a:r>
            <a:br>
              <a:rPr lang="fr-FR" dirty="0"/>
            </a:br>
            <a:r>
              <a:rPr lang="fr-FR" dirty="0"/>
              <a:t>On a z’ = (3/5) + (4/5)i, donc |z’| = 1.</a:t>
            </a:r>
          </a:p>
          <a:p>
            <a:pPr>
              <a:buFont typeface="+mj-lt"/>
              <a:buAutoNum type="arabicPeriod"/>
            </a:pPr>
            <a:r>
              <a:rPr lang="fr-FR" dirty="0"/>
              <a:t>Par exemple, w = i a un module de 1 (|i| = 1) et diffère de 1.</a:t>
            </a:r>
            <a:br>
              <a:rPr lang="fr-FR" dirty="0"/>
            </a:br>
            <a:r>
              <a:rPr lang="fr-FR" dirty="0"/>
              <a:t>Plus généralement, w = cos(θ) + i sin(θ) = e^{</a:t>
            </a:r>
            <a:r>
              <a:rPr lang="fr-FR" dirty="0" err="1"/>
              <a:t>iθ</a:t>
            </a:r>
            <a:r>
              <a:rPr lang="fr-FR" dirty="0"/>
              <a:t>} pour n’importe quel θ, possède un module égal à 1.</a:t>
            </a:r>
          </a:p>
          <a:p>
            <a:pPr>
              <a:buFont typeface="+mj-lt"/>
              <a:buAutoNum type="arabicPeriod"/>
            </a:pPr>
            <a:r>
              <a:rPr lang="fr-FR" dirty="0"/>
              <a:t>Un nombre complexe de module 1 peut être vu comme un point sur le cercle unité dans le plan complexe. Multiplier un vecteur par un tel nombre revient à le faire tourner d’un angle θ. Cette interprétation est utile en mécanique quantique, car les changements de phase jouent un rôle important dans l’évolution des états.</a:t>
            </a:r>
          </a:p>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880731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5EBD3-BE42-3C7B-7E2A-61E23E56C5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52126F-FE28-8A40-DCE8-45E7D3280D6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7AE8D95-8197-3151-30FE-9AD7E6B9BA0C}"/>
              </a:ext>
            </a:extLst>
          </p:cNvPr>
          <p:cNvSpPr>
            <a:spLocks noGrp="1"/>
          </p:cNvSpPr>
          <p:nvPr>
            <p:ph type="body" idx="1"/>
          </p:nvPr>
        </p:nvSpPr>
        <p:spPr/>
        <p:txBody>
          <a:bodyPr/>
          <a:lstStyle/>
          <a:p>
            <a:r>
              <a:rPr lang="fr-FR" b="1" dirty="0"/>
              <a:t>Solution :</a:t>
            </a:r>
            <a:endParaRPr lang="fr-FR" dirty="0"/>
          </a:p>
          <a:p>
            <a:pPr>
              <a:buFont typeface="+mj-lt"/>
              <a:buAutoNum type="arabicPeriod"/>
            </a:pPr>
            <a:r>
              <a:rPr lang="fr-FR" dirty="0"/>
              <a:t>α = (√2)/2 ≈ 0,707, c’est un nombre réel. |α|² = (√2/2)² = 1/2.</a:t>
            </a:r>
            <a:br>
              <a:rPr lang="fr-FR" dirty="0"/>
            </a:br>
            <a:r>
              <a:rPr lang="fr-FR" dirty="0"/>
              <a:t>β = (√2)/2 * i. Ici, |β| = √2/2 ≈ 0,707, pareillement. |β|² = (√2/2)² = 1/2, le i ne change pas le module.</a:t>
            </a:r>
            <a:br>
              <a:rPr lang="fr-FR" dirty="0"/>
            </a:br>
            <a:r>
              <a:rPr lang="fr-FR" dirty="0"/>
              <a:t>Donc |α|² + |β|² = 1/2 + 1/2 = 1.</a:t>
            </a:r>
          </a:p>
          <a:p>
            <a:pPr>
              <a:buFont typeface="+mj-lt"/>
              <a:buAutoNum type="arabicPeriod"/>
            </a:pPr>
            <a:r>
              <a:rPr lang="fr-FR" dirty="0"/>
              <a:t>La probabilité d’obtenir |0&gt; lors d’une mesure est |α|² = 1/2, celle d’obtenir |1&gt; est |β|² = 1/2. On a donc 50% de chances d’obtenir "0" et 50% de chances d’obtenir "1".</a:t>
            </a:r>
          </a:p>
          <a:p>
            <a:pPr>
              <a:buFont typeface="+mj-lt"/>
              <a:buAutoNum type="arabicPeriod"/>
            </a:pPr>
            <a:r>
              <a:rPr lang="fr-FR" dirty="0"/>
              <a:t>En programmation, si on écrit un pseudo-code :</a:t>
            </a:r>
          </a:p>
          <a:p>
            <a:pPr rtl="0">
              <a:buFont typeface="+mj-lt"/>
              <a:buNone/>
            </a:pPr>
            <a:r>
              <a:rPr lang="fr-FR" dirty="0"/>
              <a:t>import </a:t>
            </a:r>
            <a:r>
              <a:rPr lang="fr-FR" dirty="0" err="1"/>
              <a:t>random</a:t>
            </a:r>
            <a:endParaRPr lang="fr-FR" dirty="0"/>
          </a:p>
          <a:p>
            <a:pPr rtl="0">
              <a:buFont typeface="+mj-lt"/>
              <a:buNone/>
            </a:pPr>
            <a:r>
              <a:rPr lang="fr-FR" dirty="0"/>
              <a:t>r = </a:t>
            </a:r>
            <a:r>
              <a:rPr lang="fr-FR" dirty="0" err="1"/>
              <a:t>random.random</a:t>
            </a:r>
            <a:r>
              <a:rPr lang="fr-FR" dirty="0"/>
              <a:t>() # nombre aléatoire entre 0 et 1</a:t>
            </a:r>
          </a:p>
          <a:p>
            <a:pPr rtl="0">
              <a:buFont typeface="+mj-lt"/>
              <a:buNone/>
            </a:pPr>
            <a:r>
              <a:rPr lang="fr-FR" dirty="0"/>
              <a:t>if r &lt; 0.5: </a:t>
            </a:r>
            <a:r>
              <a:rPr lang="fr-FR" dirty="0" err="1"/>
              <a:t>resultat</a:t>
            </a:r>
            <a:r>
              <a:rPr lang="fr-FR" dirty="0"/>
              <a:t> = "0"</a:t>
            </a:r>
          </a:p>
          <a:p>
            <a:pPr rtl="0">
              <a:buFont typeface="+mj-lt"/>
              <a:buNone/>
            </a:pPr>
            <a:r>
              <a:rPr lang="fr-FR" dirty="0" err="1"/>
              <a:t>else</a:t>
            </a:r>
            <a:r>
              <a:rPr lang="fr-FR" dirty="0"/>
              <a:t>: </a:t>
            </a:r>
            <a:r>
              <a:rPr lang="fr-FR" dirty="0" err="1"/>
              <a:t>resultat</a:t>
            </a:r>
            <a:r>
              <a:rPr lang="fr-FR" dirty="0"/>
              <a:t> = "1" </a:t>
            </a:r>
          </a:p>
          <a:p>
            <a:pPr>
              <a:buFont typeface="+mj-lt"/>
              <a:buAutoNum type="arabicPeriod"/>
            </a:pPr>
            <a:r>
              <a:rPr lang="fr-FR" dirty="0"/>
              <a:t>Cette approche reflète la mesure d’un qubit dans un état superposé, convertissant une amplitude complexe (et donc une probabilité) en un résultat binaire par tirage aléatoire.</a:t>
            </a:r>
          </a:p>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882445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C750-ED83-EF5A-7491-59EC22B4CE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537F91-82D8-058C-8E52-E65057D09F7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2801151-23D5-0F24-30A9-ED4D22C9E96A}"/>
              </a:ext>
            </a:extLst>
          </p:cNvPr>
          <p:cNvSpPr>
            <a:spLocks noGrp="1"/>
          </p:cNvSpPr>
          <p:nvPr>
            <p:ph type="body" idx="1"/>
          </p:nvPr>
        </p:nvSpPr>
        <p:spPr/>
        <p:txBody>
          <a:bodyPr/>
          <a:lstStyle/>
          <a:p>
            <a:r>
              <a:rPr lang="fr-FR" b="1" dirty="0"/>
              <a:t>Solution :</a:t>
            </a:r>
            <a:endParaRPr lang="fr-FR" dirty="0"/>
          </a:p>
          <a:p>
            <a:pPr>
              <a:buFont typeface="+mj-lt"/>
              <a:buAutoNum type="arabicPeriod"/>
            </a:pPr>
            <a:r>
              <a:rPr lang="fr-FR" dirty="0"/>
              <a:t>1/2 + 1/3 + 1/6 = 3/6 + 2/6 + 1/6 = 6/6 = 1.</a:t>
            </a:r>
          </a:p>
          <a:p>
            <a:pPr>
              <a:buFont typeface="+mj-lt"/>
              <a:buAutoNum type="arabicPeriod"/>
            </a:pPr>
            <a:r>
              <a:rPr lang="fr-FR" dirty="0"/>
              <a:t>Espérance E = 0*(1/2) + 1*(1/3) + 2*(1/6) = 0 + 1/3 + 2/6 = 1/3 + 1/3 = 2/3 ≈ 0,666...</a:t>
            </a:r>
          </a:p>
          <a:p>
            <a:pPr>
              <a:buFont typeface="+mj-lt"/>
              <a:buAutoNum type="arabicPeriod"/>
            </a:pPr>
            <a:r>
              <a:rPr lang="fr-FR" dirty="0"/>
              <a:t>Exemple de pseudo-code :python</a:t>
            </a:r>
          </a:p>
          <a:p>
            <a:pPr rtl="0">
              <a:buFont typeface="+mj-lt"/>
              <a:buNone/>
            </a:pPr>
            <a:r>
              <a:rPr lang="fr-FR" dirty="0"/>
              <a:t>import </a:t>
            </a:r>
            <a:r>
              <a:rPr lang="fr-FR" dirty="0" err="1"/>
              <a:t>random</a:t>
            </a:r>
            <a:endParaRPr lang="fr-FR" dirty="0"/>
          </a:p>
          <a:p>
            <a:pPr rtl="0">
              <a:buFont typeface="+mj-lt"/>
              <a:buNone/>
            </a:pPr>
            <a:r>
              <a:rPr lang="fr-FR" dirty="0"/>
              <a:t>r = </a:t>
            </a:r>
            <a:r>
              <a:rPr lang="fr-FR" dirty="0" err="1"/>
              <a:t>random.random</a:t>
            </a:r>
            <a:r>
              <a:rPr lang="fr-FR" dirty="0"/>
              <a:t>()</a:t>
            </a:r>
          </a:p>
          <a:p>
            <a:pPr rtl="0">
              <a:buFont typeface="+mj-lt"/>
              <a:buNone/>
            </a:pPr>
            <a:r>
              <a:rPr lang="fr-FR" dirty="0"/>
              <a:t>if r &lt; 1/2: </a:t>
            </a:r>
            <a:r>
              <a:rPr lang="fr-FR" dirty="0" err="1"/>
              <a:t>resultat</a:t>
            </a:r>
            <a:r>
              <a:rPr lang="fr-FR" dirty="0"/>
              <a:t> = A # 0</a:t>
            </a:r>
          </a:p>
          <a:p>
            <a:pPr rtl="0">
              <a:buFont typeface="+mj-lt"/>
              <a:buNone/>
            </a:pPr>
            <a:r>
              <a:rPr lang="fr-FR" dirty="0" err="1"/>
              <a:t>elif</a:t>
            </a:r>
            <a:r>
              <a:rPr lang="fr-FR" dirty="0"/>
              <a:t> r &lt; 1/2 + 1/3: </a:t>
            </a:r>
            <a:r>
              <a:rPr lang="fr-FR" dirty="0" err="1"/>
              <a:t>resultat</a:t>
            </a:r>
            <a:r>
              <a:rPr lang="fr-FR" dirty="0"/>
              <a:t> = B # 1</a:t>
            </a:r>
          </a:p>
          <a:p>
            <a:pPr rtl="0">
              <a:buFont typeface="+mj-lt"/>
              <a:buNone/>
            </a:pPr>
            <a:r>
              <a:rPr lang="fr-FR" dirty="0" err="1"/>
              <a:t>else</a:t>
            </a:r>
            <a:r>
              <a:rPr lang="fr-FR" dirty="0"/>
              <a:t>: </a:t>
            </a:r>
            <a:r>
              <a:rPr lang="fr-FR" dirty="0" err="1"/>
              <a:t>resultat</a:t>
            </a:r>
            <a:r>
              <a:rPr lang="fr-FR" dirty="0"/>
              <a:t> = C # 2 </a:t>
            </a:r>
          </a:p>
          <a:p>
            <a:pPr>
              <a:buFont typeface="+mj-lt"/>
              <a:buAutoNum type="arabicPeriod"/>
            </a:pPr>
            <a:r>
              <a:rPr lang="fr-FR" dirty="0"/>
              <a:t>Ce principe est similaire pour un qubit ou un système quantique : on détermine le résultat de mesure en comparant un nombre aléatoire uniformément distribué à des probabilités cumulées. Dans un ordinateur quantique, cette étape correspond à la lecture du qubit après son évolution.</a:t>
            </a:r>
          </a:p>
        </p:txBody>
      </p:sp>
    </p:spTree>
    <p:extLst>
      <p:ext uri="{BB962C8B-B14F-4D97-AF65-F5344CB8AC3E}">
        <p14:creationId xmlns:p14="http://schemas.microsoft.com/office/powerpoint/2010/main" val="3162712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80B6C-470B-A731-036B-A08FC541B9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4BB27F-2DFF-7A5D-C340-0EA8CDEF36F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CAF659C-8A08-8818-0914-0290937083B5}"/>
              </a:ext>
            </a:extLst>
          </p:cNvPr>
          <p:cNvSpPr>
            <a:spLocks noGrp="1"/>
          </p:cNvSpPr>
          <p:nvPr>
            <p:ph type="body" idx="1"/>
          </p:nvPr>
        </p:nvSpPr>
        <p:spPr/>
        <p:txBody>
          <a:bodyPr/>
          <a:lstStyle/>
          <a:p>
            <a:r>
              <a:rPr lang="fr-FR" b="1" dirty="0"/>
              <a:t>Solution :</a:t>
            </a:r>
            <a:endParaRPr lang="fr-FR" dirty="0"/>
          </a:p>
          <a:p>
            <a:pPr>
              <a:buFont typeface="+mj-lt"/>
              <a:buAutoNum type="arabicPeriod"/>
            </a:pPr>
            <a:r>
              <a:rPr lang="fr-FR" dirty="0"/>
              <a:t>H|0&gt; = (1/√2)* ( (1,1)·(1,0) ) = (1/√2)*(1,1) = (1/√2, 1/√2). Cela correspond à (|0&gt; + |1&gt;)/√2.</a:t>
            </a:r>
          </a:p>
          <a:p>
            <a:pPr>
              <a:buFont typeface="+mj-lt"/>
              <a:buAutoNum type="arabicPeriod"/>
            </a:pPr>
            <a:r>
              <a:rPr lang="fr-FR" dirty="0"/>
              <a:t>Probabilité(|0&gt;) = |1/√2|² = 1/2 et Probabilité(|1&gt;) = |1/√2|² = 1/2.</a:t>
            </a:r>
          </a:p>
          <a:p>
            <a:pPr>
              <a:buFont typeface="+mj-lt"/>
              <a:buAutoNum type="arabicPeriod"/>
            </a:pPr>
            <a:r>
              <a:rPr lang="fr-FR" dirty="0"/>
              <a:t>En code, on représenterait |0&gt; par [1,0], H par la matrice ci-dessus, puis on ferait une multiplication de matrices pour obtenir le nouvel état, vérifiant ainsi la transition vers une superposition.</a:t>
            </a:r>
          </a:p>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742537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0EE39-B9CC-273D-5DE2-BC6575E0E4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467687-36FC-34C3-DF41-A6B642E959E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96FEE3A-1576-0DC9-AA61-F909CD2D0C65}"/>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8382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5391C-6FF0-ADF5-D67F-DA9556596D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B533A2-B05E-EF6B-D6F1-84C3476D78B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1D875A5-70B1-C6C3-0B9E-D12EEB7AB751}"/>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79222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3195F-C064-B5B5-7D97-9C07B81FE0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4E8405-87E4-E265-08BE-628D9898FCC2}"/>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D57F774-DAF8-0EA2-A9FC-85D3AA710AAA}"/>
              </a:ext>
            </a:extLst>
          </p:cNvPr>
          <p:cNvSpPr>
            <a:spLocks noGrp="1"/>
          </p:cNvSpPr>
          <p:nvPr>
            <p:ph type="body" idx="1"/>
          </p:nvPr>
        </p:nvSpPr>
        <p:spPr/>
        <p:txBody>
          <a:bodyPr/>
          <a:lstStyle/>
          <a:p>
            <a:pPr>
              <a:buFont typeface="Arial" panose="020B0604020202020204" pitchFamily="34" charset="0"/>
              <a:buChar char="•"/>
            </a:pPr>
            <a:r>
              <a:rPr lang="fr-FR" b="0" i="0" dirty="0">
                <a:solidFill>
                  <a:srgbClr val="E8E8E8"/>
                </a:solidFill>
                <a:effectLst/>
                <a:latin typeface="Google Sans"/>
              </a:rPr>
              <a:t>Dans l'</a:t>
            </a:r>
            <a:r>
              <a:rPr lang="fr-FR" b="0" i="0" dirty="0">
                <a:solidFill>
                  <a:srgbClr val="FFFFFF"/>
                </a:solidFill>
                <a:effectLst/>
                <a:latin typeface="Google Sans"/>
              </a:rPr>
              <a:t>architecture Von Neumann</a:t>
            </a:r>
            <a:r>
              <a:rPr lang="fr-FR" b="0" i="0" dirty="0">
                <a:solidFill>
                  <a:srgbClr val="E8E8E8"/>
                </a:solidFill>
                <a:effectLst/>
                <a:latin typeface="Google Sans"/>
              </a:rPr>
              <a:t>, une seule mémoire unifiée stocke à la fois les instructions et les données, alors que l'</a:t>
            </a:r>
            <a:r>
              <a:rPr lang="fr-FR" b="0" i="0" dirty="0">
                <a:solidFill>
                  <a:srgbClr val="FFFFFF"/>
                </a:solidFill>
                <a:effectLst/>
                <a:latin typeface="Google Sans"/>
              </a:rPr>
              <a:t>architecture Harvard</a:t>
            </a:r>
            <a:r>
              <a:rPr lang="fr-FR" b="0" i="0" dirty="0">
                <a:solidFill>
                  <a:srgbClr val="E8E8E8"/>
                </a:solidFill>
                <a:effectLst/>
                <a:latin typeface="Google Sans"/>
              </a:rPr>
              <a:t> utilise des mémoires séparées pour les instructions et les données.</a:t>
            </a:r>
            <a:endParaRPr lang="fr-FR" dirty="0"/>
          </a:p>
        </p:txBody>
      </p:sp>
    </p:spTree>
    <p:extLst>
      <p:ext uri="{BB962C8B-B14F-4D97-AF65-F5344CB8AC3E}">
        <p14:creationId xmlns:p14="http://schemas.microsoft.com/office/powerpoint/2010/main" val="3152278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857C9-4596-64D4-10B0-90FC28E199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69662A-E784-ADE8-D282-35E84E08F6C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FA4EDF1-EFDA-20B2-21A8-7696BFA4AAEE}"/>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507436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FC77D-61CD-DBCE-8C96-2EF17C7C32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79D45B-8718-7180-9760-42D93E63B73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87F4479-F121-F48A-91BF-A98FD89324A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4196112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9CAFA-9DBA-AEC7-973E-607CAE9D89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3ACCF8-85AF-9FCF-F012-B811FB42964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320D677-DA0E-A794-A774-CDD199B78C9C}"/>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676048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ADC3-2BFF-81F4-45F2-1E992359C6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5AE126-69C8-470B-3054-C6D728ED1E6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D03669E-49B8-C1AA-5EEC-43A22CB9E950}"/>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917443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18A1A-C4DA-96FD-4B2C-09C5C79CDE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3684BF-375C-ACA8-D17A-EEB0AE82EA16}"/>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C6FBB37-45C5-6D33-0FB6-77491BA3E388}"/>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764075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758F6-334D-84D0-973C-922A976009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42383A-6074-C476-03AC-7CD2129BE6D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C7925E7-5956-B3F7-43E0-6F2F3911DAB6}"/>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48745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3C1C1-E15B-9BE0-4BBD-C16D9FB8EF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A482AA-E3A3-1DFB-B200-5F5658C1604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F9C5243-7F2C-E204-41A2-ADF04777E5D1}"/>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243482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BBB24-5A4E-011F-16AB-DBC3FAEB90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73F495-E6EA-90AF-C2AC-34B6361E41A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CEB43BB-A172-8AEA-5CF7-C3DB06BAC795}"/>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882919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51DB2-98E6-C36F-E803-97AD27FBF3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05847C-B1CE-D1A4-4026-59D7A93DD13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9F9F6EE-E430-14B9-977C-4227B4601DB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62424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CAEE-71D6-9632-3A82-05CFA34F8B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2B7E14-AAA3-7E24-C256-85B78F54985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AE8B059-4D83-E256-9BBB-0938364E97C1}"/>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9839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02C5-F564-84EF-18C7-B3691067C6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1D01B4-7B26-46AE-9A0C-678B39A05D1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A549BDC-61EB-BB98-E443-AB1447AC8DB5}"/>
              </a:ext>
            </a:extLst>
          </p:cNvPr>
          <p:cNvSpPr>
            <a:spLocks noGrp="1"/>
          </p:cNvSpPr>
          <p:nvPr>
            <p:ph type="body" idx="1"/>
          </p:nvPr>
        </p:nvSpPr>
        <p:spPr/>
        <p:txBody>
          <a:bodyPr/>
          <a:lstStyle/>
          <a:p>
            <a:r>
              <a:rPr lang="fr-FR" dirty="0">
                <a:effectLst/>
                <a:latin typeface="Helvetica Neue" panose="02000503000000020004" pitchFamily="2" charset="0"/>
              </a:rPr>
              <a:t>* Loi de Moore et fin de la scalabilité facile : Historiquement, la densité des transistors double environ tous les 18 mois. Toutefois, à l’échelle de quelques nanomètres, des effets quantiques parasites, la dissipation thermique, et les coûts énergétiques freinent cette progression. On atteint les limites physiques des semi-conducteurs. </a:t>
            </a:r>
            <a:r>
              <a:rPr lang="fr-FR" dirty="0" err="1">
                <a:effectLst/>
                <a:latin typeface="Helvetica Neue" panose="02000503000000020004" pitchFamily="2" charset="0"/>
              </a:rPr>
              <a:t>cf</a:t>
            </a:r>
            <a:r>
              <a:rPr lang="fr-FR" dirty="0">
                <a:effectLst/>
                <a:latin typeface="Helvetica Neue" panose="02000503000000020004" pitchFamily="2" charset="0"/>
              </a:rPr>
              <a:t> vidéo zoom sur un processeur</a:t>
            </a:r>
          </a:p>
          <a:p>
            <a:r>
              <a:rPr lang="fr-FR" dirty="0">
                <a:effectLst/>
                <a:latin typeface="Helvetica Neue" panose="02000503000000020004" pitchFamily="2" charset="0"/>
              </a:rPr>
              <a:t>* Coût énergétique et dissipation thermique : Les processeurs modernes consomment beaucoup d’énergie et le dégagement thermique pose des problèmes de refroidissement, limitant la fréquence d’horloge.</a:t>
            </a:r>
          </a:p>
          <a:p>
            <a:r>
              <a:rPr lang="fr-FR" dirty="0">
                <a:effectLst/>
                <a:latin typeface="Helvetica Neue" panose="02000503000000020004" pitchFamily="2" charset="0"/>
              </a:rPr>
              <a:t>* Complexité exponentielle de certains problèmes : Les problèmes NP-difficiles, la factorisation de grands entiers, la simulation de systèmes moléculaires ou de matériaux complexes deviennent inaccessibles aux machines classiques, même avec des supercalculateurs. Le temps de calcul peut croître de façon exponentielle avec la taille du problème, rendant de fait certaines tâches </a:t>
            </a:r>
            <a:r>
              <a:rPr lang="fr-FR" dirty="0" err="1">
                <a:effectLst/>
                <a:latin typeface="Helvetica Neue" panose="02000503000000020004" pitchFamily="2" charset="0"/>
              </a:rPr>
              <a:t>intractables</a:t>
            </a:r>
            <a:r>
              <a:rPr lang="fr-FR" dirty="0">
                <a:effectLst/>
                <a:latin typeface="Helvetica Neue" panose="02000503000000020004" pitchFamily="2" charset="0"/>
              </a:rPr>
              <a:t>.</a:t>
            </a:r>
          </a:p>
        </p:txBody>
      </p:sp>
    </p:spTree>
    <p:extLst>
      <p:ext uri="{BB962C8B-B14F-4D97-AF65-F5344CB8AC3E}">
        <p14:creationId xmlns:p14="http://schemas.microsoft.com/office/powerpoint/2010/main" val="2895463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886D-AB88-A5FC-248E-C0C66C1050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DCB7D4-7D4A-4191-0EAB-79868C4619C6}"/>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037CBD0-B967-02CB-6D6C-94D22388176D}"/>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649300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4D6EC-BE28-A410-594B-BAE302B194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AAC554-4BD8-5E6B-D04A-BFA0C9A0041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5482F4A-2D7F-C667-D18F-2EFB9DC2C6BE}"/>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488664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3C88C-13E4-BB26-7CE4-6DF98CA1DCC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4E37D1-CBAF-BE62-B936-695CD3B493C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C7A2FACA-36E0-1795-1483-EC0F95457220}"/>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28626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5A7B-B5A3-DB3F-F0D1-90D800CB60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86A42A-E8DF-9166-4CFF-731F1A456192}"/>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6E85076-EC95-A9CD-9DA5-36F8AE4FB002}"/>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648739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3F0A-9ADF-A37A-60C9-9A50E026E2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B0996F-13A9-E932-F602-96AF50722CD9}"/>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26D5826-ACF0-C594-11B9-E24ED61BCAD5}"/>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4112883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C690-3A1E-8CD5-FD01-AED7EF37E9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93A820-3FB5-9FE4-1D62-24830E61621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B21D884-59AB-44C6-731F-E210AD7CE169}"/>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379336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0D775-2483-E949-4627-0C77C34318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193CCA-0D15-4C9C-74CE-34F567F7D39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31522EF-5DD7-C508-F413-9F0E243E86FA}"/>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447575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1BA4-D867-82E0-06FF-52B6298013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CB0583-C328-35E2-832B-5951A9E8BB4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FDD6C95-8870-ADF2-627A-6A310A58C7B5}"/>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209347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6901-6901-A3C0-008D-95AC08B989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55729B-AB85-0571-695D-AB056A93794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AEAEBF6A-9BD0-982C-8CD2-E03A9CFCA35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663964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E900-DD6B-E2FF-DC6E-80831670C9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BCEC21-204D-E3CF-B4A2-0C8EAC907AA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381E355-568C-B3E5-435C-DEB2E044E59A}"/>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2386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635E4-0E39-2C49-D226-7734B57661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7496F4-2066-5C6E-2B6A-EDD65FB778D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40CB875-0F91-F04F-7E88-E7E2DAF2D2D7}"/>
              </a:ext>
            </a:extLst>
          </p:cNvPr>
          <p:cNvSpPr>
            <a:spLocks noGrp="1"/>
          </p:cNvSpPr>
          <p:nvPr>
            <p:ph type="body" idx="1"/>
          </p:nvPr>
        </p:nvSpPr>
        <p:spPr/>
        <p:txBody>
          <a:bodyPr/>
          <a:lstStyle/>
          <a:p>
            <a:endParaRPr lang="fr-FR" dirty="0">
              <a:effectLst/>
              <a:latin typeface="Helvetica Neue" panose="02000503000000020004" pitchFamily="2" charset="0"/>
            </a:endParaRPr>
          </a:p>
        </p:txBody>
      </p:sp>
    </p:spTree>
    <p:extLst>
      <p:ext uri="{BB962C8B-B14F-4D97-AF65-F5344CB8AC3E}">
        <p14:creationId xmlns:p14="http://schemas.microsoft.com/office/powerpoint/2010/main" val="15820063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5922-C05C-AE45-C4F2-8DBD3BD67E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1221C1-B1A5-5CF5-513C-D05A3BD53A1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AAFB8A9-260A-F0F6-EB06-25B93F4381DA}"/>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198333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08E14-B218-A606-4BA7-9526E6A244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398867-475F-65E3-6E94-4379E7CC687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F24B27A-567B-4E34-8C69-1D41792F925C}"/>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1708322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F492C-EE21-BB84-B3AB-A45D343768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2795F0-050F-2284-E14D-D4D3B8C60B7E}"/>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C4E38D3-0A4D-C71E-3670-350F7024724F}"/>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1086709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FD1A5-1F25-6D8A-7256-98FFEBAE3F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248376-7FBE-1C82-83A3-EC550A339CF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5552416-FFD9-2F4C-D834-2790C4DB44F9}"/>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368219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F4918-E812-F4BA-6607-A2AD790DDA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3091A9-87A8-3106-D0A6-EF7DDD23C4B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F449F51F-DF96-6B0E-9CB1-CE81CB15A899}"/>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463872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445EE-1632-F0F3-A582-E20B094517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9D0A768-5711-02A3-112B-35E5C6BCAC9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1C542973-49C2-7190-2675-5BB0D59D438F}"/>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822638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209B-C937-D741-AD8D-4A6BF5D3AF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33D795-D13C-C598-8F89-87D63DA2B3A9}"/>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EEF2C09-3E24-819C-DD74-657625627551}"/>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8719729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4204-24FC-95D0-CDEF-1F37496DE4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A6437B-56D8-C3F7-6F93-D26B8B46DEA2}"/>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BF37E8B-299B-8F76-F833-E82FC053815F}"/>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050418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9EF3-C645-D1D3-A3CB-8CD1C48932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77F330-DDAC-8A22-C33F-68D7FCFBE8C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818C3E4-4744-CCB8-EF49-28C0274BA29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944632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4D538-9183-31FB-F420-8C3EC517D0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74D6DE-E0A1-9CDF-F45A-9CDD923742A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428ABB7-5BE0-A287-453B-C23CBFFE9500}"/>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804419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3B645-BF29-09FF-91B3-BEF61DE2F1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971895-7534-9F4B-F2DE-53474BDFC95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19207A4E-E7AE-3A88-03AC-35D3507780F7}"/>
              </a:ext>
            </a:extLst>
          </p:cNvPr>
          <p:cNvSpPr>
            <a:spLocks noGrp="1"/>
          </p:cNvSpPr>
          <p:nvPr>
            <p:ph type="body" idx="1"/>
          </p:nvPr>
        </p:nvSpPr>
        <p:spPr/>
        <p:txBody>
          <a:bodyPr/>
          <a:lstStyle/>
          <a:p>
            <a:pPr marL="0" indent="0">
              <a:buNone/>
            </a:pPr>
            <a:r>
              <a:rPr lang="fr-FR" dirty="0">
                <a:effectLst/>
                <a:latin typeface="Helvetica Neue" panose="02000503000000020004" pitchFamily="2" charset="0"/>
              </a:rPr>
              <a:t>* Cryptographie et factorisation : La sécurité des échanges numériques repose largement sur la difficulté de factorisation d’entiers très grands (RSA, par exemple). Un ordinateur quantique pourrait, avec l’algorithme de </a:t>
            </a:r>
            <a:r>
              <a:rPr lang="fr-FR" dirty="0" err="1">
                <a:effectLst/>
                <a:latin typeface="Helvetica Neue" panose="02000503000000020004" pitchFamily="2" charset="0"/>
              </a:rPr>
              <a:t>Shor</a:t>
            </a:r>
            <a:r>
              <a:rPr lang="fr-FR" dirty="0">
                <a:effectLst/>
                <a:latin typeface="Helvetica Neue" panose="02000503000000020004" pitchFamily="2" charset="0"/>
              </a:rPr>
              <a:t>, factoriser plus efficacement de grands nombres et menacer ainsi certaines infrastructures de sécurité.</a:t>
            </a:r>
          </a:p>
          <a:p>
            <a:pPr marL="0" indent="0">
              <a:buNone/>
            </a:pPr>
            <a:r>
              <a:rPr lang="fr-FR" dirty="0">
                <a:effectLst/>
                <a:latin typeface="Helvetica Neue" panose="02000503000000020004" pitchFamily="2" charset="0"/>
              </a:rPr>
              <a:t>* Optimisation complexe : Dans le domaine de la finance, de la logistique ou de la recherche opérationnelle, de nombreux problèmes (comme le voyageur de commerce, l’optimisation de portefeuilles, la planification industrielle) deviennent rapidement ingérables. Les algorithmes quantiques pourraient fournir des gains significatifs en temps de calcul.</a:t>
            </a:r>
          </a:p>
          <a:p>
            <a:pPr marL="0" indent="0">
              <a:buNone/>
            </a:pPr>
            <a:r>
              <a:rPr lang="fr-FR" dirty="0">
                <a:effectLst/>
                <a:latin typeface="Helvetica Neue" panose="02000503000000020004" pitchFamily="2" charset="0"/>
              </a:rPr>
              <a:t>* Simulation quantique de la matière : Certains systèmes quantiques complexes (molécules, réactions chimiques, matériaux à propriétés exotiques, supraconductivité à haute température) sont difficiles à simuler sur un ordinateur classique. Un ordinateur quantique, étant lui-même un système quantique, est bien mieux adapté à ces tâches, permettant potentiellement la découverte de nouveaux matériaux, médicaments, ou sources d’énergie.</a:t>
            </a:r>
          </a:p>
          <a:p>
            <a:endParaRPr lang="fr-FR" dirty="0">
              <a:effectLst/>
              <a:latin typeface="Helvetica Neue" panose="02000503000000020004" pitchFamily="2" charset="0"/>
            </a:endParaRPr>
          </a:p>
        </p:txBody>
      </p:sp>
    </p:spTree>
    <p:extLst>
      <p:ext uri="{BB962C8B-B14F-4D97-AF65-F5344CB8AC3E}">
        <p14:creationId xmlns:p14="http://schemas.microsoft.com/office/powerpoint/2010/main" val="1328875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B11D4-072A-2973-0B69-0A730E7E0F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622F133-7921-2156-F938-5147CB1E0040}"/>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2D813E9-FDD6-614F-425E-DAF0169FCB69}"/>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720365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B7878-3822-DE4D-D7A0-CB423800AD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2F3448-2DB2-D784-9104-F5B9899B6AA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23679AE-B189-DF6B-F156-CEBFE637B60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24946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9B14E-0D5D-9A92-A037-DD564701EC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247B4-AFB6-B090-D6BC-92F8C5EE498B}"/>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3BF40F5-FFF0-0916-3363-A9F2C02721D3}"/>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9385395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FDA74-09A0-68F7-C04C-1DA63AFFAA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49AC9D-7979-D78A-87FE-1F810C97F2E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64C872AA-9839-9BDF-083F-28A232A84386}"/>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8675031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FBB44-C620-AAB2-AF86-463D835C7A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57D6E0-483A-F9CD-39DE-D29DD144C76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BA53238-7900-1774-CE81-068589AB5E67}"/>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1279124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088FB-D8E7-73D5-721D-603FD895DB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F3DC2C-8FD2-9B31-AA30-19FFC85DC66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BFE14DA-2266-A4A6-D768-CC78F02921A8}"/>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0641742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B02C3-5DC9-9F1C-6674-D656EF818D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8E9A4-C1B6-1C86-1DE8-CAE27307CFF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402A36D4-B90F-4629-5FA7-DB5CC7D8D6AC}"/>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5789538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38F3-B9FF-A717-C32D-E7A8943768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700582-F0C6-B42A-8A44-9A09EE0FEC9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554FAD4-47E1-BC45-40DC-02B7C41CBEDF}"/>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704052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C86A-161C-2334-104B-A798955AE8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544756-FA53-47D3-E116-4B71CAACC1E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265F973-CA52-67C4-AD4C-8AA1A673E8D2}"/>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8762776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831AD-48A4-25A9-D4D5-5446166A7E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D3ABF9-6A72-15BA-103D-96DEA7B2BE3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F73363D-CCB4-270A-B013-410332506F55}"/>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168193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0EC60-20DE-97D5-69A7-53BC92494E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6B6BB5-CED1-65CD-8532-77547772A8D6}"/>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78E1641-3E90-7C3A-E854-0B0B5C6EDCD1}"/>
              </a:ext>
            </a:extLst>
          </p:cNvPr>
          <p:cNvSpPr>
            <a:spLocks noGrp="1"/>
          </p:cNvSpPr>
          <p:nvPr>
            <p:ph type="body" idx="1"/>
          </p:nvPr>
        </p:nvSpPr>
        <p:spPr/>
        <p:txBody>
          <a:bodyPr/>
          <a:lstStyle/>
          <a:p>
            <a:pPr marL="0" indent="0">
              <a:buNone/>
            </a:pPr>
            <a:r>
              <a:rPr lang="fr-FR" dirty="0">
                <a:effectLst/>
                <a:latin typeface="Helvetica Neue" panose="02000503000000020004" pitchFamily="2" charset="0"/>
              </a:rPr>
              <a:t>* Superposition : Un qubit (bit quantique) peut être dans une combinaison linéaire des états |0&gt; et |1&gt;, contrairement à un bit classique cantonné à un seul état. Un registre de n qubits peut coder un nombre potentiellement énorme d’états simultanément, offrant un espace de calcul exponentiellement plus grand.</a:t>
            </a:r>
          </a:p>
          <a:p>
            <a:pPr marL="0" indent="0">
              <a:buNone/>
            </a:pPr>
            <a:r>
              <a:rPr lang="fr-FR" dirty="0">
                <a:effectLst/>
                <a:latin typeface="Helvetica Neue" panose="02000503000000020004" pitchFamily="2" charset="0"/>
              </a:rPr>
              <a:t>* Intrication : Des qubits peuvent être corrélés de façon si forte que l’état d’un qubit dépend instantanément de l’état d’un autre, même s’ils sont distants. L’intrication est une ressource puissante pour l’accélération quantique.</a:t>
            </a:r>
          </a:p>
          <a:p>
            <a:pPr marL="0" indent="0">
              <a:buNone/>
            </a:pPr>
            <a:r>
              <a:rPr lang="fr-FR" dirty="0">
                <a:effectLst/>
                <a:latin typeface="Helvetica Neue" panose="02000503000000020004" pitchFamily="2" charset="0"/>
              </a:rPr>
              <a:t>* Gain de complexité sur certains algorithmes : Certaines tâches, jugées exponentiellement difficiles, peuvent être accélérées de façon spectaculaire avec des algorithmes quantiques dédiés.</a:t>
            </a:r>
          </a:p>
        </p:txBody>
      </p:sp>
    </p:spTree>
    <p:extLst>
      <p:ext uri="{BB962C8B-B14F-4D97-AF65-F5344CB8AC3E}">
        <p14:creationId xmlns:p14="http://schemas.microsoft.com/office/powerpoint/2010/main" val="11290033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723F4-46E2-3D9B-0709-7FC3C431B5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35CBD0-D17D-7A88-063F-D40D3C69389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39070EE-06D7-F8ED-7963-DBC9B1095EC5}"/>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26565425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C4B3C-8974-449E-147B-3B65213668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CCE1639-62F8-29E9-AFFC-55944E90413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E7EF285-7A7A-32C9-76A4-35434B9A7323}"/>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42051186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9848C-8078-7DA2-29BA-756B89CACF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F80229-A241-8394-C026-677801E89A47}"/>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B63AE65B-B239-DA5B-B586-0DF28E39C9FD}"/>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92806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C135-1AA5-B37F-3029-5B09E65AF4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21D24C2-2EE3-6E9D-B26B-A84FD3303F3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288FA77-F357-DFD6-4069-5F6072D76FE3}"/>
              </a:ext>
            </a:extLst>
          </p:cNvPr>
          <p:cNvSpPr>
            <a:spLocks noGrp="1"/>
          </p:cNvSpPr>
          <p:nvPr>
            <p:ph type="body" idx="1"/>
          </p:nvPr>
        </p:nvSpPr>
        <p:spPr/>
        <p:txBody>
          <a:bodyPr/>
          <a:lstStyle/>
          <a:p>
            <a:pPr marL="0" indent="0">
              <a:buNone/>
            </a:pPr>
            <a:endParaRPr lang="fr-FR" dirty="0">
              <a:effectLst/>
              <a:latin typeface="Helvetica Neue" panose="02000503000000020004" pitchFamily="2" charset="0"/>
            </a:endParaRPr>
          </a:p>
        </p:txBody>
      </p:sp>
    </p:spTree>
    <p:extLst>
      <p:ext uri="{BB962C8B-B14F-4D97-AF65-F5344CB8AC3E}">
        <p14:creationId xmlns:p14="http://schemas.microsoft.com/office/powerpoint/2010/main" val="307907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r>
              <a:t>Auteur et date</a:t>
            </a:r>
          </a:p>
        </p:txBody>
      </p:sp>
      <p:sp>
        <p:nvSpPr>
          <p:cNvPr id="12" name="Texte niveau 1…"/>
          <p:cNvSpPr txBox="1">
            <a:spLocks noGrp="1"/>
          </p:cNvSpPr>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r>
              <a:t>Sous-titre de la présentation</a:t>
            </a:r>
          </a:p>
          <a:p>
            <a:pPr lvl="1"/>
            <a:endParaRPr/>
          </a:p>
          <a:p>
            <a:pPr lvl="2"/>
            <a:endParaRPr/>
          </a:p>
          <a:p>
            <a:pPr lvl="3"/>
            <a:endParaRPr/>
          </a:p>
          <a:p>
            <a:pPr lvl="4"/>
            <a:endParaRPr/>
          </a:p>
        </p:txBody>
      </p:sp>
      <p:sp>
        <p:nvSpPr>
          <p:cNvPr id="13" name="Titre de la présentation"/>
          <p:cNvSpPr txBox="1">
            <a:spLocks noGrp="1"/>
          </p:cNvSpPr>
          <p:nvPr>
            <p:ph type="title" hasCustomPrompt="1"/>
          </p:nvPr>
        </p:nvSpPr>
        <p:spPr>
          <a:xfrm>
            <a:off x="1206500" y="2616200"/>
            <a:ext cx="21971004" cy="4648200"/>
          </a:xfrm>
          <a:prstGeom prst="rect">
            <a:avLst/>
          </a:prstGeom>
        </p:spPr>
        <p:txBody>
          <a:bodyPr anchor="b"/>
          <a:lstStyle>
            <a:lvl1pPr defTabSz="355600">
              <a:defRPr sz="12000" spc="-119"/>
            </a:lvl1pPr>
          </a:lstStyle>
          <a:p>
            <a:r>
              <a:t>Titre de la présentation</a:t>
            </a: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puces, vidéo direct, petit">
    <p:spTree>
      <p:nvGrpSpPr>
        <p:cNvPr id="1" name=""/>
        <p:cNvGrpSpPr/>
        <p:nvPr/>
      </p:nvGrpSpPr>
      <p:grpSpPr>
        <a:xfrm>
          <a:off x="0" y="0"/>
          <a:ext cx="0" cy="0"/>
          <a:chOff x="0" y="0"/>
          <a:chExt cx="0" cy="0"/>
        </a:xfrm>
      </p:grpSpPr>
      <p:sp>
        <p:nvSpPr>
          <p:cNvPr id="71" name="Sous-titre de diapositiv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Sous-titre de diapositive</a:t>
            </a:r>
          </a:p>
        </p:txBody>
      </p:sp>
      <p:sp>
        <p:nvSpPr>
          <p:cNvPr id="72" name="Titre de diapositive"/>
          <p:cNvSpPr txBox="1">
            <a:spLocks noGrp="1"/>
          </p:cNvSpPr>
          <p:nvPr>
            <p:ph type="title" hasCustomPrompt="1"/>
          </p:nvPr>
        </p:nvSpPr>
        <p:spPr>
          <a:prstGeom prst="rect">
            <a:avLst/>
          </a:prstGeom>
        </p:spPr>
        <p:txBody>
          <a:bodyPr/>
          <a:lstStyle/>
          <a:p>
            <a:r>
              <a:t>Titre de diapositive</a:t>
            </a:r>
          </a:p>
        </p:txBody>
      </p:sp>
      <p:sp>
        <p:nvSpPr>
          <p:cNvPr id="73" name="Texte niveau 1…"/>
          <p:cNvSpPr txBox="1">
            <a:spLocks noGrp="1"/>
          </p:cNvSpPr>
          <p:nvPr>
            <p:ph type="body" sz="half" idx="1" hasCustomPrompt="1"/>
          </p:nvPr>
        </p:nvSpPr>
        <p:spPr>
          <a:xfrm>
            <a:off x="1206500" y="4248504"/>
            <a:ext cx="9779000" cy="8256012"/>
          </a:xfrm>
          <a:prstGeom prst="rect">
            <a:avLst/>
          </a:prstGeom>
        </p:spPr>
        <p:txBody>
          <a:bodyPr/>
          <a:lstStyle/>
          <a:p>
            <a:r>
              <a:t>Texte de puce de diapositive</a:t>
            </a:r>
          </a:p>
          <a:p>
            <a:pPr lvl="1"/>
            <a:endParaRPr/>
          </a:p>
          <a:p>
            <a:pPr lvl="2"/>
            <a:endParaRPr/>
          </a:p>
          <a:p>
            <a:pPr lvl="3"/>
            <a:endParaRPr/>
          </a:p>
          <a:p>
            <a:pPr lvl="4"/>
            <a:endParaRPr/>
          </a:p>
        </p:txBody>
      </p:sp>
      <p:sp>
        <p:nvSpPr>
          <p:cNvPr id="7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puces, vidéo direct, grand">
    <p:spTree>
      <p:nvGrpSpPr>
        <p:cNvPr id="1" name=""/>
        <p:cNvGrpSpPr/>
        <p:nvPr/>
      </p:nvGrpSpPr>
      <p:grpSpPr>
        <a:xfrm>
          <a:off x="0" y="0"/>
          <a:ext cx="0" cy="0"/>
          <a:chOff x="0" y="0"/>
          <a:chExt cx="0" cy="0"/>
        </a:xfrm>
      </p:grpSpPr>
      <p:sp>
        <p:nvSpPr>
          <p:cNvPr id="81" name="Sous-titre de diapositive"/>
          <p:cNvSpPr txBox="1">
            <a:spLocks noGrp="1"/>
          </p:cNvSpPr>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Sous-titre de diapositive</a:t>
            </a:r>
          </a:p>
        </p:txBody>
      </p:sp>
      <p:sp>
        <p:nvSpPr>
          <p:cNvPr id="82" name="Titre de diapositive"/>
          <p:cNvSpPr txBox="1">
            <a:spLocks noGrp="1"/>
          </p:cNvSpPr>
          <p:nvPr>
            <p:ph type="title" hasCustomPrompt="1"/>
          </p:nvPr>
        </p:nvSpPr>
        <p:spPr>
          <a:xfrm>
            <a:off x="1206500" y="635000"/>
            <a:ext cx="9779000" cy="1689100"/>
          </a:xfrm>
          <a:prstGeom prst="rect">
            <a:avLst/>
          </a:prstGeom>
        </p:spPr>
        <p:txBody>
          <a:bodyPr/>
          <a:lstStyle/>
          <a:p>
            <a:r>
              <a:t>Titre de diapositive</a:t>
            </a:r>
          </a:p>
        </p:txBody>
      </p:sp>
      <p:sp>
        <p:nvSpPr>
          <p:cNvPr id="83" name="Texte niveau 1…"/>
          <p:cNvSpPr txBox="1">
            <a:spLocks noGrp="1"/>
          </p:cNvSpPr>
          <p:nvPr>
            <p:ph type="body" sz="half" idx="1" hasCustomPrompt="1"/>
          </p:nvPr>
        </p:nvSpPr>
        <p:spPr>
          <a:xfrm>
            <a:off x="1206500" y="4248504"/>
            <a:ext cx="9779000" cy="8256012"/>
          </a:xfrm>
          <a:prstGeom prst="rect">
            <a:avLst/>
          </a:prstGeom>
        </p:spPr>
        <p:txBody>
          <a:bodyPr/>
          <a:lstStyle/>
          <a:p>
            <a:r>
              <a:t>Texte de puce de diapositive</a:t>
            </a:r>
          </a:p>
          <a:p>
            <a:pPr lvl="1"/>
            <a:endParaRPr/>
          </a:p>
          <a:p>
            <a:pPr lvl="2"/>
            <a:endParaRPr/>
          </a:p>
          <a:p>
            <a:pPr lvl="3"/>
            <a:endParaRPr/>
          </a:p>
          <a:p>
            <a:pPr lvl="4"/>
            <a:endParaRPr/>
          </a:p>
        </p:txBody>
      </p:sp>
      <p:sp>
        <p:nvSpPr>
          <p:cNvPr id="8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99" name="Sous-titre de diapositive"/>
          <p:cNvSpPr txBox="1">
            <a:spLocks noGrp="1"/>
          </p:cNvSpPr>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r>
              <a:t>Sous-titre de diapositive</a:t>
            </a:r>
          </a:p>
        </p:txBody>
      </p:sp>
      <p:sp>
        <p:nvSpPr>
          <p:cNvPr id="100" name="Titre de diapositive"/>
          <p:cNvSpPr txBox="1">
            <a:spLocks noGrp="1"/>
          </p:cNvSpPr>
          <p:nvPr>
            <p:ph type="title" hasCustomPrompt="1"/>
          </p:nvPr>
        </p:nvSpPr>
        <p:spPr>
          <a:prstGeom prst="rect">
            <a:avLst/>
          </a:prstGeom>
        </p:spPr>
        <p:txBody>
          <a:bodyPr/>
          <a:lstStyle/>
          <a:p>
            <a:r>
              <a:t>Titre de diapositive</a:t>
            </a:r>
          </a:p>
        </p:txBody>
      </p:sp>
      <p:sp>
        <p:nvSpPr>
          <p:cNvPr id="10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p>
            <a:pPr rtl="0"/>
            <a:fld id="{61D8E831-8378-4BAB-BCBD-A7C304698550}" type="datetime1">
              <a:rPr lang="fr-FR" noProof="0" smtClean="0"/>
              <a:t>02/02/2026</a:t>
            </a:fld>
            <a:endParaRPr lang="fr-FR" noProof="0"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a:xfrm>
            <a:off x="23419732" y="12477591"/>
            <a:ext cx="527388" cy="410369"/>
          </a:xfrm>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491761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1206500" y="635000"/>
            <a:ext cx="21971000" cy="168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23538179" y="12443459"/>
            <a:ext cx="408941" cy="444501"/>
          </a:xfrm>
          <a:prstGeom prst="rect">
            <a:avLst/>
          </a:prstGeom>
          <a:ln w="12700">
            <a:miter lim="400000"/>
          </a:ln>
        </p:spPr>
        <p:txBody>
          <a:bodyPr wrap="none" lIns="50800" tIns="50800" rIns="50800" bIns="50800" anchor="b">
            <a:spAutoFit/>
          </a:bodyPr>
          <a:lstStyle>
            <a:lvl1pPr algn="r" defTabSz="584200">
              <a:spcBef>
                <a:spcPts val="0"/>
              </a:spcBef>
              <a:defRPr sz="20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8" r:id="rId5"/>
    <p:sldLayoutId id="2147483659" r:id="rId6"/>
  </p:sldLayoutIdLst>
  <p:transition spd="med"/>
  <p:txStyles>
    <p:titleStyle>
      <a:lvl1pPr marL="0" marR="0" indent="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sz="10000" b="0" i="0" u="none" strike="noStrike" cap="none" spc="-100" baseline="0">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1pPr>
      <a:lvl2pPr marL="914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2pPr>
      <a:lvl3pPr marL="1371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3pPr>
      <a:lvl4pPr marL="1828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4pPr>
      <a:lvl5pPr marL="22860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5pPr>
      <a:lvl6pPr marL="27432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6pPr>
      <a:lvl7pPr marL="32004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7pPr>
      <a:lvl8pPr marL="36576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8pPr>
      <a:lvl9pPr marL="4114800" marR="0" indent="-457200" algn="l" defTabSz="355600" rtl="0" latinLnBrk="0">
        <a:lnSpc>
          <a:spcPct val="100000"/>
        </a:lnSpc>
        <a:spcBef>
          <a:spcPts val="4700"/>
        </a:spcBef>
        <a:spcAft>
          <a:spcPts val="0"/>
        </a:spcAft>
        <a:buClrTx/>
        <a:buSzPct val="100000"/>
        <a:buFontTx/>
        <a:buChar char="•"/>
        <a:tabLst/>
        <a:defRPr sz="4000" b="0" i="0" u="none" strike="noStrike" cap="none" spc="0" baseline="0">
          <a:solidFill>
            <a:schemeClr val="accent1">
              <a:satOff val="-9155"/>
              <a:lumOff val="-32673"/>
            </a:schemeClr>
          </a:solidFill>
          <a:uFillTx/>
          <a:latin typeface="Avenir Next Regular"/>
          <a:ea typeface="Avenir Next Regular"/>
          <a:cs typeface="Avenir Next Regular"/>
          <a:sym typeface="Avenir Next Regular"/>
        </a:defRPr>
      </a:lvl9pPr>
    </p:bodyStyle>
    <p:otherStyle>
      <a:lvl1pPr marL="0" marR="0" indent="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1pPr>
      <a:lvl2pPr marL="0" marR="0" indent="457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2pPr>
      <a:lvl3pPr marL="0" marR="0" indent="914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3pPr>
      <a:lvl4pPr marL="0" marR="0" indent="1371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4pPr>
      <a:lvl5pPr marL="0" marR="0" indent="18288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5pPr>
      <a:lvl6pPr marL="0" marR="0" indent="22860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6pPr>
      <a:lvl7pPr marL="0" marR="0" indent="27432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7pPr>
      <a:lvl8pPr marL="0" marR="0" indent="32004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8pPr>
      <a:lvl9pPr marL="0" marR="0" indent="3657600" algn="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mailto:Thibault.vinchent@campus-cd.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https://quantum-computing.ibm.com/"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hyperlink" Target="https://docs.quantum.ibm.com/start/hello-world"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quantum-computing.ibm.com/"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hibault Vinchent - lundi 24 juin au mercredi 26 juin 2024"/>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Thibault </a:t>
            </a:r>
            <a:r>
              <a:rPr dirty="0" err="1"/>
              <a:t>Vinchen</a:t>
            </a:r>
            <a:r>
              <a:rPr lang="fr-FR" dirty="0"/>
              <a:t>t</a:t>
            </a:r>
            <a:endParaRPr dirty="0"/>
          </a:p>
        </p:txBody>
      </p:sp>
      <p:sp>
        <p:nvSpPr>
          <p:cNvPr id="172" name="Ingénieurie des besoins &amp; Analyse de l’existant"/>
          <p:cNvSpPr txBox="1">
            <a:spLocks noGrp="1"/>
          </p:cNvSpPr>
          <p:nvPr>
            <p:ph type="subTitle" sz="quarter" idx="1"/>
          </p:nvPr>
        </p:nvSpPr>
        <p:spPr>
          <a:xfrm>
            <a:off x="1206498" y="8832850"/>
            <a:ext cx="21971001" cy="2006600"/>
          </a:xfrm>
          <a:prstGeom prst="rect">
            <a:avLst/>
          </a:prstGeom>
        </p:spPr>
        <p:txBody>
          <a:bodyPr/>
          <a:lstStyle/>
          <a:p>
            <a:r>
              <a:rPr lang="fr-FR" dirty="0"/>
              <a:t>I2</a:t>
            </a:r>
            <a:endParaRPr dirty="0"/>
          </a:p>
        </p:txBody>
      </p:sp>
      <p:sp>
        <p:nvSpPr>
          <p:cNvPr id="173" name="Consultante…"/>
          <p:cNvSpPr txBox="1">
            <a:spLocks noGrp="1"/>
          </p:cNvSpPr>
          <p:nvPr>
            <p:ph type="ctrTitle"/>
          </p:nvPr>
        </p:nvSpPr>
        <p:spPr>
          <a:xfrm>
            <a:off x="1206498" y="3567422"/>
            <a:ext cx="21971004" cy="5176528"/>
          </a:xfrm>
          <a:prstGeom prst="rect">
            <a:avLst/>
          </a:prstGeom>
        </p:spPr>
        <p:txBody>
          <a:bodyPr/>
          <a:lstStyle/>
          <a:p>
            <a:pPr defTabSz="184911">
              <a:defRPr sz="10971" spc="-109"/>
            </a:pPr>
            <a:r>
              <a:rPr lang="fr-FR" dirty="0"/>
              <a:t>Veille informatique quantique</a:t>
            </a:r>
            <a:endParaRPr dirty="0"/>
          </a:p>
        </p:txBody>
      </p:sp>
      <p:pic>
        <p:nvPicPr>
          <p:cNvPr id="174" name="EPSI_POS_RVB.png" descr="EPSI_POS_RVB.png"/>
          <p:cNvPicPr>
            <a:picLocks noChangeAspect="1"/>
          </p:cNvPicPr>
          <p:nvPr/>
        </p:nvPicPr>
        <p:blipFill>
          <a:blip r:embed="rId2"/>
          <a:stretch>
            <a:fillRect/>
          </a:stretch>
        </p:blipFill>
        <p:spPr>
          <a:xfrm>
            <a:off x="1284452" y="858098"/>
            <a:ext cx="4873212" cy="180956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951C-1BFA-2377-C05D-FE9794D5FC7E}"/>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689E6D19-F0F7-2CF2-0492-D7E613425680}"/>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57200" lvl="1" indent="0">
              <a:buNone/>
            </a:pPr>
            <a:r>
              <a:rPr lang="fr-FR" sz="5500" dirty="0">
                <a:latin typeface="+mn-lt"/>
                <a:ea typeface="+mn-ea"/>
                <a:cs typeface="+mn-cs"/>
                <a:sym typeface="Produkt Extralight"/>
              </a:rPr>
              <a:t>1.1. </a:t>
            </a:r>
            <a:r>
              <a:rPr lang="fr-FR" sz="5500" dirty="0">
                <a:latin typeface="+mn-lt"/>
                <a:ea typeface="+mn-ea"/>
                <a:cs typeface="+mn-cs"/>
              </a:rPr>
              <a:t>Le bit classique et la représentation de l’information</a:t>
            </a:r>
          </a:p>
          <a:p>
            <a:pPr marL="457200" lvl="1" indent="0">
              <a:buNone/>
            </a:pPr>
            <a:endParaRPr lang="fr-FR" sz="5500" dirty="0">
              <a:latin typeface="+mn-lt"/>
              <a:ea typeface="+mn-ea"/>
              <a:cs typeface="+mn-cs"/>
              <a:sym typeface="Produkt Extralight"/>
            </a:endParaRPr>
          </a:p>
        </p:txBody>
      </p:sp>
      <p:sp>
        <p:nvSpPr>
          <p:cNvPr id="181" name="Ingénieurie des besoins &amp; Analyse de l’existant">
            <a:extLst>
              <a:ext uri="{FF2B5EF4-FFF2-40B4-BE49-F238E27FC236}">
                <a16:creationId xmlns:a16="http://schemas.microsoft.com/office/drawing/2014/main" id="{18C18234-DD02-5765-A6AC-FE0A54CB80F6}"/>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8578DBF8-1294-F54A-7C1D-34E0B5553093}"/>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effectLst/>
                <a:latin typeface="Helvetica Neue" panose="02000503000000020004" pitchFamily="2" charset="0"/>
              </a:rPr>
              <a:t>Le calcul moderne repose sur la manipulation binaire de l’information : le bit, unité élémentaire, peut être 0 ou 1.</a:t>
            </a:r>
          </a:p>
          <a:p>
            <a:r>
              <a:rPr lang="fr-FR" dirty="0">
                <a:effectLst/>
                <a:latin typeface="Helvetica Neue" panose="02000503000000020004" pitchFamily="2" charset="0"/>
              </a:rPr>
              <a:t>Cette codification permet le traitement de l’information par des circuits électroniques logiques (portes AND, OR, NOT…).</a:t>
            </a:r>
          </a:p>
          <a:p>
            <a:r>
              <a:rPr lang="fr-FR" dirty="0">
                <a:effectLst/>
                <a:latin typeface="Helvetica Neue" panose="02000503000000020004" pitchFamily="2" charset="0"/>
              </a:rPr>
              <a:t>L’informatique classique se fonde alors sur des opérations séquentielles de bits, menant à des algorithmes implémentés sur des architectures de type</a:t>
            </a:r>
          </a:p>
          <a:p>
            <a:pPr lvl="1"/>
            <a:r>
              <a:rPr lang="fr-FR" dirty="0">
                <a:effectLst/>
                <a:latin typeface="Helvetica Neue" panose="02000503000000020004" pitchFamily="2" charset="0"/>
              </a:rPr>
              <a:t>von Neumann</a:t>
            </a:r>
          </a:p>
          <a:p>
            <a:pPr lvl="1"/>
            <a:r>
              <a:rPr lang="fr-FR" dirty="0">
                <a:effectLst/>
                <a:latin typeface="Helvetica Neue" panose="02000503000000020004" pitchFamily="2" charset="0"/>
              </a:rPr>
              <a:t>Harvard.</a:t>
            </a:r>
          </a:p>
        </p:txBody>
      </p:sp>
    </p:spTree>
    <p:extLst>
      <p:ext uri="{BB962C8B-B14F-4D97-AF65-F5344CB8AC3E}">
        <p14:creationId xmlns:p14="http://schemas.microsoft.com/office/powerpoint/2010/main" val="4156363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B3B2-33B4-F891-B0C5-00EF584AC97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222FB74-EEB7-BD45-941B-5C866C98FEE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57200" lvl="1" indent="0">
              <a:buNone/>
            </a:pPr>
            <a:r>
              <a:rPr lang="fr-FR" sz="5500" dirty="0">
                <a:latin typeface="+mn-lt"/>
                <a:ea typeface="+mn-ea"/>
                <a:cs typeface="+mn-cs"/>
                <a:sym typeface="Produkt Extralight"/>
              </a:rPr>
              <a:t>1.2. Limites fondamentales des systèmes de calcul actuels</a:t>
            </a:r>
            <a:endParaRPr lang="fr-FR" sz="5500" dirty="0">
              <a:latin typeface="+mn-lt"/>
              <a:ea typeface="+mn-ea"/>
              <a:cs typeface="+mn-cs"/>
            </a:endParaRPr>
          </a:p>
          <a:p>
            <a:pPr marL="457200" lvl="1" indent="0">
              <a:buNone/>
            </a:pPr>
            <a:endParaRPr lang="fr-FR" sz="5500" dirty="0">
              <a:latin typeface="+mn-lt"/>
              <a:ea typeface="+mn-ea"/>
              <a:cs typeface="+mn-cs"/>
              <a:sym typeface="Produkt Extralight"/>
            </a:endParaRPr>
          </a:p>
        </p:txBody>
      </p:sp>
      <p:sp>
        <p:nvSpPr>
          <p:cNvPr id="181" name="Ingénieurie des besoins &amp; Analyse de l’existant">
            <a:extLst>
              <a:ext uri="{FF2B5EF4-FFF2-40B4-BE49-F238E27FC236}">
                <a16:creationId xmlns:a16="http://schemas.microsoft.com/office/drawing/2014/main" id="{37DC488E-BCE1-22BC-9868-866E74CA4F5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0EC6ACE-D17D-24BB-CC0D-BB67173C7C9F}"/>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Malgré les progrès fulgurants de la miniaturisation, quelques enjeux majeurs se dessinent :</a:t>
            </a:r>
          </a:p>
          <a:p>
            <a:r>
              <a:rPr lang="fr-FR" b="1" dirty="0">
                <a:latin typeface="Menlo" panose="020B0609030804020204" pitchFamily="49" charset="0"/>
              </a:rPr>
              <a:t>Loi de Moore et fin de la scalabilité </a:t>
            </a:r>
            <a:r>
              <a:rPr lang="fr-FR" b="1">
                <a:latin typeface="Menlo" panose="020B0609030804020204" pitchFamily="49" charset="0"/>
              </a:rPr>
              <a:t>facile </a:t>
            </a:r>
            <a:r>
              <a:rPr lang="fr-FR" u="sng">
                <a:effectLst/>
                <a:latin typeface="Helvetica Neue" panose="02000503000000020004" pitchFamily="2" charset="0"/>
              </a:rPr>
              <a:t>https://www.youtube.com/watch?v=xZIZ3LWyhvc&amp;t=80s</a:t>
            </a:r>
          </a:p>
          <a:p>
            <a:r>
              <a:rPr lang="fr-FR" b="1">
                <a:latin typeface="Menlo" panose="020B0609030804020204" pitchFamily="49" charset="0"/>
              </a:rPr>
              <a:t>Coût </a:t>
            </a:r>
            <a:r>
              <a:rPr lang="fr-FR" b="1" dirty="0">
                <a:latin typeface="Menlo" panose="020B0609030804020204" pitchFamily="49" charset="0"/>
              </a:rPr>
              <a:t>énergétique et dissipation thermique</a:t>
            </a:r>
          </a:p>
          <a:p>
            <a:r>
              <a:rPr lang="fr-FR" b="1" dirty="0">
                <a:latin typeface="Menlo" panose="020B0609030804020204" pitchFamily="49" charset="0"/>
              </a:rPr>
              <a:t>Complexité exponentielle de certains problèmes</a:t>
            </a:r>
          </a:p>
          <a:p>
            <a:pPr marL="0" indent="0">
              <a:buNone/>
            </a:pPr>
            <a:r>
              <a:rPr lang="fr-FR" dirty="0">
                <a:effectLst/>
                <a:latin typeface="Helvetica Neue" panose="02000503000000020004" pitchFamily="2" charset="0"/>
              </a:rPr>
              <a:t>Ces limites incitent à repenser le paradigme de calcul, cherchant des alternatives pour surmonter ou contourner ces verrous.</a:t>
            </a:r>
          </a:p>
        </p:txBody>
      </p:sp>
    </p:spTree>
    <p:extLst>
      <p:ext uri="{BB962C8B-B14F-4D97-AF65-F5344CB8AC3E}">
        <p14:creationId xmlns:p14="http://schemas.microsoft.com/office/powerpoint/2010/main" val="26802096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763A5-79E3-8A4E-1CF3-0595C44CA80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04179F09-3482-C912-2D1B-14A08DD4C18E}"/>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57200" lvl="1" indent="0">
              <a:buNone/>
            </a:pPr>
            <a:r>
              <a:rPr lang="fr-FR" sz="5500" dirty="0">
                <a:latin typeface="+mn-lt"/>
                <a:ea typeface="+mn-ea"/>
                <a:cs typeface="+mn-cs"/>
                <a:sym typeface="Produkt Extralight"/>
              </a:rPr>
              <a:t>2. Pourquoi l’informatique quantique ?</a:t>
            </a:r>
          </a:p>
        </p:txBody>
      </p:sp>
      <p:sp>
        <p:nvSpPr>
          <p:cNvPr id="181" name="Ingénieurie des besoins &amp; Analyse de l’existant">
            <a:extLst>
              <a:ext uri="{FF2B5EF4-FFF2-40B4-BE49-F238E27FC236}">
                <a16:creationId xmlns:a16="http://schemas.microsoft.com/office/drawing/2014/main" id="{99563AE8-4446-B748-CC3A-9F9D4FDE116F}"/>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7D31A05D-387A-ABFF-2E8A-9611BECB6121}"/>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2.1. Pressions et motivations pour de nouveaux paradigmes de calcul</a:t>
            </a:r>
          </a:p>
          <a:p>
            <a:pPr marL="0" indent="0">
              <a:buNone/>
            </a:pPr>
            <a:r>
              <a:rPr lang="fr-FR" dirty="0">
                <a:effectLst/>
                <a:latin typeface="Helvetica Neue" panose="02000503000000020004" pitchFamily="2" charset="0"/>
              </a:rPr>
              <a:t>Face à la stagnation des performances dans l’informatique classique, la question se pose : peut-on exploiter d’autres lois fondamentales de la nature ?</a:t>
            </a:r>
          </a:p>
          <a:p>
            <a:pPr marL="0" indent="0">
              <a:buNone/>
            </a:pPr>
            <a:r>
              <a:rPr lang="fr-FR" dirty="0">
                <a:effectLst/>
                <a:latin typeface="Helvetica Neue" panose="02000503000000020004" pitchFamily="2" charset="0"/>
              </a:rPr>
              <a:t>La mécanique quantique, qui décrit le comportement de la matière et de la lumière à l’échelle atomique et subatomique, offre des phénomènes inédits – superposition d’états, intrication – qui n’ont pas d’équivalent dans la physique classique.</a:t>
            </a:r>
          </a:p>
          <a:p>
            <a:pPr marL="0" indent="0">
              <a:buNone/>
            </a:pPr>
            <a:r>
              <a:rPr lang="fr-FR" dirty="0">
                <a:effectLst/>
                <a:latin typeface="Helvetica Neue" panose="02000503000000020004" pitchFamily="2" charset="0"/>
              </a:rPr>
              <a:t>De tels phénomènes pourraient permettre de traiter l’information selon de nouveaux principes.</a:t>
            </a:r>
          </a:p>
        </p:txBody>
      </p:sp>
    </p:spTree>
    <p:extLst>
      <p:ext uri="{BB962C8B-B14F-4D97-AF65-F5344CB8AC3E}">
        <p14:creationId xmlns:p14="http://schemas.microsoft.com/office/powerpoint/2010/main" val="28605566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ACB1-5D35-F51B-DAE6-6F22A9B9F87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7DDEB17-26B1-CD63-4D37-049025BE0D29}"/>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57200" lvl="1" indent="0">
              <a:buNone/>
            </a:pPr>
            <a:r>
              <a:rPr lang="fr-FR" sz="5500" dirty="0">
                <a:latin typeface="+mn-lt"/>
                <a:ea typeface="+mn-ea"/>
                <a:cs typeface="+mn-cs"/>
                <a:sym typeface="Produkt Extralight"/>
              </a:rPr>
              <a:t>2. Pourquoi l’informatique quantique ?</a:t>
            </a:r>
          </a:p>
        </p:txBody>
      </p:sp>
      <p:sp>
        <p:nvSpPr>
          <p:cNvPr id="181" name="Ingénieurie des besoins &amp; Analyse de l’existant">
            <a:extLst>
              <a:ext uri="{FF2B5EF4-FFF2-40B4-BE49-F238E27FC236}">
                <a16:creationId xmlns:a16="http://schemas.microsoft.com/office/drawing/2014/main" id="{CF80ABA3-86AC-C00C-7EE6-4A599A8C20F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7B94AB4-A2BE-5AC6-B138-6913FFEDF8DD}"/>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2.2. Les nouveaux besoins en puissance de calcul</a:t>
            </a:r>
          </a:p>
          <a:p>
            <a:pPr marL="0" indent="0">
              <a:buNone/>
            </a:pPr>
            <a:r>
              <a:rPr lang="fr-FR" dirty="0">
                <a:effectLst/>
                <a:latin typeface="Helvetica Neue" panose="02000503000000020004" pitchFamily="2" charset="0"/>
              </a:rPr>
              <a:t>Certains problèmes particuliers sont hors de portée des supercalculateurs actuels :</a:t>
            </a:r>
          </a:p>
          <a:p>
            <a:pPr>
              <a:buFont typeface="Arial" panose="020B0604020202020204" pitchFamily="34" charset="0"/>
              <a:buChar char="•"/>
            </a:pPr>
            <a:r>
              <a:rPr lang="fr-FR" dirty="0">
                <a:effectLst/>
                <a:latin typeface="Helvetica Neue" panose="02000503000000020004" pitchFamily="2" charset="0"/>
              </a:rPr>
              <a:t>Cryptographie et factorisation</a:t>
            </a:r>
          </a:p>
          <a:p>
            <a:pPr>
              <a:buFont typeface="Arial" panose="020B0604020202020204" pitchFamily="34" charset="0"/>
              <a:buChar char="•"/>
            </a:pPr>
            <a:r>
              <a:rPr lang="fr-FR" dirty="0">
                <a:effectLst/>
                <a:latin typeface="Helvetica Neue" panose="02000503000000020004" pitchFamily="2" charset="0"/>
              </a:rPr>
              <a:t>Optimisation complexe</a:t>
            </a:r>
          </a:p>
          <a:p>
            <a:pPr>
              <a:buFont typeface="Arial" panose="020B0604020202020204" pitchFamily="34" charset="0"/>
              <a:buChar char="•"/>
            </a:pPr>
            <a:r>
              <a:rPr lang="fr-FR" dirty="0">
                <a:effectLst/>
                <a:latin typeface="Helvetica Neue" panose="02000503000000020004" pitchFamily="2" charset="0"/>
              </a:rPr>
              <a:t>Simulation quantique de la matière</a:t>
            </a:r>
          </a:p>
        </p:txBody>
      </p:sp>
    </p:spTree>
    <p:extLst>
      <p:ext uri="{BB962C8B-B14F-4D97-AF65-F5344CB8AC3E}">
        <p14:creationId xmlns:p14="http://schemas.microsoft.com/office/powerpoint/2010/main" val="389966225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CA857-42FC-D338-D0A1-F21AD022DBA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253238C5-0B59-6A65-34E9-03DA8423A520}"/>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57200" lvl="1" indent="0">
              <a:buNone/>
            </a:pPr>
            <a:r>
              <a:rPr lang="fr-FR" sz="5500" dirty="0">
                <a:latin typeface="+mn-lt"/>
                <a:ea typeface="+mn-ea"/>
                <a:cs typeface="+mn-cs"/>
                <a:sym typeface="Produkt Extralight"/>
              </a:rPr>
              <a:t>2. Pourquoi l’informatique quantique ?</a:t>
            </a:r>
          </a:p>
        </p:txBody>
      </p:sp>
      <p:sp>
        <p:nvSpPr>
          <p:cNvPr id="181" name="Ingénieurie des besoins &amp; Analyse de l’existant">
            <a:extLst>
              <a:ext uri="{FF2B5EF4-FFF2-40B4-BE49-F238E27FC236}">
                <a16:creationId xmlns:a16="http://schemas.microsoft.com/office/drawing/2014/main" id="{4F1836E7-9391-DE33-2981-ED7C8D25B7A1}"/>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4D907345-3434-CA81-AA60-18BE99788554}"/>
              </a:ext>
            </a:extLst>
          </p:cNvPr>
          <p:cNvSpPr txBox="1">
            <a:spLocks noGrp="1"/>
          </p:cNvSpPr>
          <p:nvPr>
            <p:ph type="body" idx="1"/>
          </p:nvPr>
        </p:nvSpPr>
        <p:spPr>
          <a:xfrm>
            <a:off x="1206499" y="4248504"/>
            <a:ext cx="21970999" cy="8256012"/>
          </a:xfrm>
          <a:prstGeom prst="rect">
            <a:avLst/>
          </a:prstGeom>
        </p:spPr>
        <p:txBody>
          <a:bodyPr>
            <a:normAutofit fontScale="92500" lnSpcReduction="10000"/>
          </a:bodyPr>
          <a:lstStyle/>
          <a:p>
            <a:pPr marL="0" indent="0">
              <a:buNone/>
            </a:pPr>
            <a:r>
              <a:rPr lang="fr-FR" dirty="0">
                <a:effectLst/>
                <a:latin typeface="Helvetica Neue" panose="02000503000000020004" pitchFamily="2" charset="0"/>
              </a:rPr>
              <a:t>2.3. Présentation globale des promesses de l’informatique quantique</a:t>
            </a:r>
          </a:p>
          <a:p>
            <a:pPr marL="0" indent="0">
              <a:buNone/>
            </a:pPr>
            <a:r>
              <a:rPr lang="fr-FR" dirty="0">
                <a:effectLst/>
                <a:latin typeface="Helvetica Neue" panose="02000503000000020004" pitchFamily="2" charset="0"/>
              </a:rPr>
              <a:t>L’informatique quantique ne remplace pas l’informatique classique, elle la complète. Son intérêt réside dans :</a:t>
            </a:r>
          </a:p>
          <a:p>
            <a:pPr>
              <a:buFont typeface="Arial" panose="020B0604020202020204" pitchFamily="34" charset="0"/>
              <a:buChar char="•"/>
            </a:pPr>
            <a:r>
              <a:rPr lang="fr-FR" dirty="0">
                <a:effectLst/>
                <a:latin typeface="Helvetica Neue" panose="02000503000000020004" pitchFamily="2" charset="0"/>
              </a:rPr>
              <a:t>Superposition</a:t>
            </a:r>
          </a:p>
          <a:p>
            <a:pPr>
              <a:buFont typeface="Arial" panose="020B0604020202020204" pitchFamily="34" charset="0"/>
              <a:buChar char="•"/>
            </a:pPr>
            <a:r>
              <a:rPr lang="fr-FR" dirty="0">
                <a:effectLst/>
                <a:latin typeface="Helvetica Neue" panose="02000503000000020004" pitchFamily="2" charset="0"/>
              </a:rPr>
              <a:t>Intrication</a:t>
            </a:r>
          </a:p>
          <a:p>
            <a:pPr>
              <a:buFont typeface="Arial" panose="020B0604020202020204" pitchFamily="34" charset="0"/>
              <a:buChar char="•"/>
            </a:pPr>
            <a:r>
              <a:rPr lang="fr-FR" dirty="0">
                <a:effectLst/>
                <a:latin typeface="Helvetica Neue" panose="02000503000000020004" pitchFamily="2" charset="0"/>
              </a:rPr>
              <a:t>Gain de complexité sur certains algorithmes</a:t>
            </a:r>
          </a:p>
          <a:p>
            <a:pPr marL="0" indent="0">
              <a:buNone/>
            </a:pPr>
            <a:r>
              <a:rPr lang="fr-FR" dirty="0">
                <a:effectLst/>
                <a:latin typeface="Helvetica Neue" panose="02000503000000020004" pitchFamily="2" charset="0"/>
              </a:rPr>
              <a:t>Cette promesse doit toutefois être relativisée : l’informatique quantique est encore un domaine émergent, soumis à des défis technologiques (décohérence, correction d’erreurs, mise à l’échelle). Mais les progrès rapides du domaine et le fort intérêt de la communauté scientifique et industrielle soulignent son potentiel.</a:t>
            </a:r>
          </a:p>
        </p:txBody>
      </p:sp>
    </p:spTree>
    <p:extLst>
      <p:ext uri="{BB962C8B-B14F-4D97-AF65-F5344CB8AC3E}">
        <p14:creationId xmlns:p14="http://schemas.microsoft.com/office/powerpoint/2010/main" val="15383185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FCAE-93E9-8F84-9227-39184889055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0EB8D23C-2100-34F9-F662-F15808C38FF3}"/>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Conclusion du Chapitre I</a:t>
            </a:r>
            <a:endParaRPr lang="fr-FR" sz="5500" dirty="0">
              <a:latin typeface="+mn-lt"/>
              <a:ea typeface="+mn-ea"/>
              <a:cs typeface="+mn-cs"/>
              <a:sym typeface="Produkt Extralight"/>
            </a:endParaRPr>
          </a:p>
        </p:txBody>
      </p:sp>
      <p:sp>
        <p:nvSpPr>
          <p:cNvPr id="181" name="Ingénieurie des besoins &amp; Analyse de l’existant">
            <a:extLst>
              <a:ext uri="{FF2B5EF4-FFF2-40B4-BE49-F238E27FC236}">
                <a16:creationId xmlns:a16="http://schemas.microsoft.com/office/drawing/2014/main" id="{BEFA6BD3-61ED-8FEE-8F8C-F651CDDEA2F0}"/>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BBA76351-0DAE-E9D1-22FF-5D9F658B06F4}"/>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Ce chapitre d’introduction a clarifié la position de l’informatique quantique dans l’histoire du calcul et de l’information. </a:t>
            </a:r>
          </a:p>
          <a:p>
            <a:pPr marL="0" indent="0">
              <a:buNone/>
            </a:pPr>
            <a:r>
              <a:rPr lang="fr-FR" dirty="0">
                <a:effectLst/>
                <a:latin typeface="Helvetica Neue" panose="02000503000000020004" pitchFamily="2" charset="0"/>
              </a:rPr>
              <a:t>Partant de la mécanique classique et du bit binaire, nous avons vu pourquoi les limites physiques et la complexité exponentielle de certains problèmes incitent à explorer un nouveau paradigme.</a:t>
            </a:r>
          </a:p>
          <a:p>
            <a:pPr marL="0" indent="0">
              <a:buNone/>
            </a:pPr>
            <a:r>
              <a:rPr lang="fr-FR" dirty="0">
                <a:effectLst/>
                <a:latin typeface="Helvetica Neue" panose="02000503000000020004" pitchFamily="2" charset="0"/>
              </a:rPr>
              <a:t>L’informatique quantique, exploitant les propriétés fondamentales de la mécanique quantique, ouvre ainsi des perspectives inédites.</a:t>
            </a:r>
          </a:p>
          <a:p>
            <a:pPr marL="0" indent="0">
              <a:buNone/>
            </a:pPr>
            <a:endParaRPr lang="fr-FR" dirty="0">
              <a:latin typeface="Helvetica Neue" panose="02000503000000020004" pitchFamily="2" charset="0"/>
            </a:endParaRPr>
          </a:p>
          <a:p>
            <a:pPr marL="0" indent="0">
              <a:buNone/>
            </a:pPr>
            <a:r>
              <a:rPr lang="fr-FR" dirty="0">
                <a:effectLst/>
                <a:latin typeface="Helvetica Neue" panose="02000503000000020004" pitchFamily="2" charset="0"/>
              </a:rPr>
              <a:t>Les chapitres suivants approfondiront les notions physiques, mathématiques et technologiques qui forment la base de ce domaine en plein essor.</a:t>
            </a:r>
          </a:p>
        </p:txBody>
      </p:sp>
    </p:spTree>
    <p:extLst>
      <p:ext uri="{BB962C8B-B14F-4D97-AF65-F5344CB8AC3E}">
        <p14:creationId xmlns:p14="http://schemas.microsoft.com/office/powerpoint/2010/main" val="39898145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7E16B-6B41-F51B-10D6-AB92D0F4A9F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8F482DD-16DC-5C02-A736-445EDDBC592E}"/>
              </a:ext>
            </a:extLst>
          </p:cNvPr>
          <p:cNvSpPr>
            <a:spLocks noGrp="1"/>
          </p:cNvSpPr>
          <p:nvPr>
            <p:ph type="title"/>
          </p:nvPr>
        </p:nvSpPr>
        <p:spPr/>
        <p:txBody>
          <a:bodyPr>
            <a:normAutofit fontScale="90000"/>
          </a:bodyPr>
          <a:lstStyle/>
          <a:p>
            <a:r>
              <a:rPr lang="fr-FR" b="1" dirty="0">
                <a:effectLst/>
              </a:rPr>
              <a:t>Chapitre II</a:t>
            </a:r>
            <a:br>
              <a:rPr lang="fr-FR" b="1" dirty="0">
                <a:effectLst/>
              </a:rPr>
            </a:br>
            <a:r>
              <a:rPr lang="fr-FR" b="1" dirty="0">
                <a:effectLst/>
              </a:rPr>
              <a:t>Les fondements</a:t>
            </a:r>
            <a:br>
              <a:rPr lang="fr-FR" b="1" dirty="0">
                <a:effectLst/>
              </a:rPr>
            </a:br>
            <a:r>
              <a:rPr lang="fr-FR" b="1" dirty="0">
                <a:effectLst/>
              </a:rPr>
              <a:t>de la physique quantique</a:t>
            </a:r>
            <a:endParaRPr lang="fr-FR" dirty="0"/>
          </a:p>
        </p:txBody>
      </p:sp>
    </p:spTree>
    <p:extLst>
      <p:ext uri="{BB962C8B-B14F-4D97-AF65-F5344CB8AC3E}">
        <p14:creationId xmlns:p14="http://schemas.microsoft.com/office/powerpoint/2010/main" val="21877584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B220-1135-39CB-D751-19CBDC88CB3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A5373076-D37C-9F51-6E84-080E2DD28326}"/>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C85DC64F-C4F3-CAE5-3AF3-3DB0F79FC1D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A859669F-A670-7958-AC23-7582BD0B5758}"/>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	Acquérir une vision historique de l’émergence de la mécanique quantique, replacer ses découvertes clés dans le cadre plus large de l’histoire des sciences.</a:t>
            </a:r>
          </a:p>
          <a:p>
            <a:pPr marL="0" indent="0">
              <a:buNone/>
            </a:pPr>
            <a:r>
              <a:rPr lang="fr-FR" dirty="0">
                <a:effectLst/>
                <a:latin typeface="Helvetica Neue" panose="02000503000000020004" pitchFamily="2" charset="0"/>
              </a:rPr>
              <a:t>•	Comprendre les principes fondamentaux qui différencient la physique quantique de la physique classique, en particulier la notion d’état quantique, la superposition, l’incertitude et le rôle central de la mesure.</a:t>
            </a:r>
          </a:p>
          <a:p>
            <a:pPr marL="0" indent="0">
              <a:buNone/>
            </a:pPr>
            <a:r>
              <a:rPr lang="fr-FR" dirty="0">
                <a:effectLst/>
                <a:latin typeface="Helvetica Neue" panose="02000503000000020004" pitchFamily="2" charset="0"/>
              </a:rPr>
              <a:t>•	Saisir l’importance de la révolution conceptuelle qu’elle a induite, ainsi que les implications sur notre compréhension de la matière, de l’énergie et de l’information.</a:t>
            </a:r>
          </a:p>
        </p:txBody>
      </p:sp>
    </p:spTree>
    <p:extLst>
      <p:ext uri="{BB962C8B-B14F-4D97-AF65-F5344CB8AC3E}">
        <p14:creationId xmlns:p14="http://schemas.microsoft.com/office/powerpoint/2010/main" val="303624391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67C9-0E25-E3CB-76DF-4392E68B672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FFC32658-B2D7-A1A4-0D29-933F8F4E7310}"/>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a:t>
            </a:r>
          </a:p>
        </p:txBody>
      </p:sp>
      <p:sp>
        <p:nvSpPr>
          <p:cNvPr id="181" name="Ingénieurie des besoins &amp; Analyse de l’existant">
            <a:extLst>
              <a:ext uri="{FF2B5EF4-FFF2-40B4-BE49-F238E27FC236}">
                <a16:creationId xmlns:a16="http://schemas.microsoft.com/office/drawing/2014/main" id="{D10D6FD0-4599-6BFC-E3D4-168833A2534C}"/>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8AC22469-46FE-0EAB-9454-45803D39B1FF}"/>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1. Contexte historique de la naissance de la physique quantique</a:t>
            </a:r>
          </a:p>
          <a:p>
            <a:pPr marL="0" indent="0">
              <a:buNone/>
            </a:pPr>
            <a:r>
              <a:rPr lang="fr-FR" dirty="0">
                <a:effectLst/>
                <a:latin typeface="Helvetica Neue" panose="02000503000000020004" pitchFamily="2" charset="0"/>
              </a:rPr>
              <a:t>2. Principes fondamentaux de la mécanique quantique</a:t>
            </a:r>
          </a:p>
          <a:p>
            <a:pPr marL="0" indent="0">
              <a:buNone/>
            </a:pPr>
            <a:r>
              <a:rPr lang="fr-FR" dirty="0">
                <a:effectLst/>
                <a:latin typeface="Helvetica Neue" panose="02000503000000020004" pitchFamily="2" charset="0"/>
              </a:rPr>
              <a:t>3. Physique quantique dans le contexte des sciences et de la technologie</a:t>
            </a:r>
          </a:p>
        </p:txBody>
      </p:sp>
    </p:spTree>
    <p:extLst>
      <p:ext uri="{BB962C8B-B14F-4D97-AF65-F5344CB8AC3E}">
        <p14:creationId xmlns:p14="http://schemas.microsoft.com/office/powerpoint/2010/main" val="23233391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B9090-CA90-B137-50DE-28BACD33E5D5}"/>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25E5931-D3D1-4D7C-1800-0EF76EDEFE7E}"/>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1.1. Crise de la physique classique au tournant du XXe siècle </a:t>
            </a:r>
          </a:p>
          <a:p>
            <a:pPr marL="457200" lvl="1" indent="0">
              <a:buNone/>
            </a:pPr>
            <a:endParaRPr lang="fr-FR" sz="6000" dirty="0">
              <a:effectLst/>
              <a:latin typeface="Helvetica Neue" panose="02000503000000020004" pitchFamily="2" charset="0"/>
            </a:endParaRP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170CF4A5-8E7B-8A37-EDA9-9F0AFCE6177B}"/>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B209BA0-AB93-6295-362D-66922C11E4B7}"/>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À la fin du XIXe siècle, la physique classique (mécanique newtonienne, électromagnétisme de Maxwell, thermodynamique) semblait pouvoir tout expliquer. Cependant, plusieurs phénomènes restaient mystérieux et en contradiction avec les lois établies :</a:t>
            </a:r>
          </a:p>
          <a:p>
            <a:pPr marL="0" indent="0">
              <a:buNone/>
            </a:pPr>
            <a:r>
              <a:rPr lang="fr-FR" dirty="0">
                <a:effectLst/>
                <a:latin typeface="Helvetica Neue" panose="02000503000000020004" pitchFamily="2" charset="0"/>
              </a:rPr>
              <a:t>•	Rayonnement du corps noir</a:t>
            </a:r>
          </a:p>
          <a:p>
            <a:pPr marL="0" indent="0">
              <a:buNone/>
            </a:pPr>
            <a:r>
              <a:rPr lang="fr-FR" dirty="0">
                <a:effectLst/>
                <a:latin typeface="Helvetica Neue" panose="02000503000000020004" pitchFamily="2" charset="0"/>
              </a:rPr>
              <a:t>•	Effet photoélectrique</a:t>
            </a:r>
          </a:p>
          <a:p>
            <a:pPr marL="0" indent="0">
              <a:buNone/>
            </a:pPr>
            <a:r>
              <a:rPr lang="fr-FR" dirty="0">
                <a:effectLst/>
                <a:latin typeface="Helvetica Neue" panose="02000503000000020004" pitchFamily="2" charset="0"/>
              </a:rPr>
              <a:t>•	Spectres atomiques discrets</a:t>
            </a:r>
          </a:p>
        </p:txBody>
      </p:sp>
    </p:spTree>
    <p:extLst>
      <p:ext uri="{BB962C8B-B14F-4D97-AF65-F5344CB8AC3E}">
        <p14:creationId xmlns:p14="http://schemas.microsoft.com/office/powerpoint/2010/main" val="13322697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17244" y="20"/>
            <a:ext cx="12192000" cy="13715980"/>
          </a:xfrm>
          <a:prstGeom prst="rect">
            <a:avLst/>
          </a:prstGeom>
        </p:spPr>
      </p:pic>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13800986" y="1219200"/>
            <a:ext cx="9076248" cy="1940900"/>
          </a:xfrm>
        </p:spPr>
        <p:txBody>
          <a:bodyPr rtlCol="0" anchor="b">
            <a:normAutofit/>
          </a:bodyPr>
          <a:lstStyle/>
          <a:p>
            <a:pPr algn="l"/>
            <a:r>
              <a:rPr lang="fr-FR" sz="8000" dirty="0"/>
              <a:t>Thibault </a:t>
            </a:r>
            <a:r>
              <a:rPr lang="fr-FR" sz="8000" dirty="0" err="1"/>
              <a:t>Vinchent</a:t>
            </a:r>
            <a:endParaRPr lang="fr-FR" sz="8000" dirty="0"/>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13800986" y="4379299"/>
            <a:ext cx="8807192" cy="8117502"/>
          </a:xfrm>
        </p:spPr>
        <p:txBody>
          <a:bodyPr rtlCol="0" anchor="t">
            <a:normAutofit fontScale="25000" lnSpcReduction="20000"/>
          </a:bodyPr>
          <a:lstStyle/>
          <a:p>
            <a:pPr marL="73800" indent="0">
              <a:lnSpc>
                <a:spcPct val="107000"/>
              </a:lnSpc>
              <a:spcAft>
                <a:spcPts val="1600"/>
              </a:spcAft>
              <a:buNone/>
            </a:pPr>
            <a:r>
              <a:rPr lang="fr-FR" sz="9600" b="1" kern="100" dirty="0">
                <a:latin typeface="Calibri" panose="020F0502020204030204" pitchFamily="34" charset="0"/>
                <a:ea typeface="Calibri" panose="020F0502020204030204" pitchFamily="34" charset="0"/>
                <a:cs typeface="Times New Roman" panose="02020603050405020304" pitchFamily="18" charset="0"/>
              </a:rPr>
              <a:t>Formateur permanent EPSI</a:t>
            </a:r>
          </a:p>
          <a:p>
            <a:pPr marL="73800" indent="0">
              <a:lnSpc>
                <a:spcPct val="107000"/>
              </a:lnSpc>
              <a:spcAft>
                <a:spcPts val="1600"/>
              </a:spcAft>
              <a:buNone/>
            </a:pPr>
            <a:r>
              <a:rPr lang="fr-FR" sz="9600" kern="100" dirty="0">
                <a:latin typeface="Calibri" panose="020F0502020204030204" pitchFamily="34" charset="0"/>
                <a:ea typeface="Calibri" panose="020F0502020204030204" pitchFamily="34" charset="0"/>
                <a:cs typeface="Times New Roman" panose="02020603050405020304" pitchFamily="18" charset="0"/>
                <a:hlinkClick r:id="rId4"/>
              </a:rPr>
              <a:t>thibault.vinchent@campus-cd.com</a:t>
            </a:r>
            <a:endParaRPr lang="fr-FR" sz="9600" kern="100" dirty="0">
              <a:latin typeface="Calibri" panose="020F0502020204030204" pitchFamily="34" charset="0"/>
              <a:ea typeface="Calibri" panose="020F0502020204030204" pitchFamily="34" charset="0"/>
              <a:cs typeface="Times New Roman" panose="02020603050405020304" pitchFamily="18" charset="0"/>
            </a:endParaRPr>
          </a:p>
          <a:p>
            <a:pPr marL="73800" indent="0">
              <a:lnSpc>
                <a:spcPct val="107000"/>
              </a:lnSpc>
              <a:spcAft>
                <a:spcPts val="1600"/>
              </a:spcAft>
              <a:buNone/>
            </a:pPr>
            <a:r>
              <a:rPr lang="fr-FR" sz="9600" i="1" kern="100" dirty="0">
                <a:latin typeface="Calibri" panose="020F0502020204030204" pitchFamily="34" charset="0"/>
                <a:ea typeface="Calibri" panose="020F0502020204030204" pitchFamily="34" charset="0"/>
                <a:cs typeface="Times New Roman" panose="02020603050405020304" pitchFamily="18" charset="0"/>
              </a:rPr>
              <a:t>Toujours à votre disposition pour des compléments de cours, suivi de projet, demandes diverses.</a:t>
            </a:r>
            <a:endParaRPr lang="fr-FR" sz="9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600"/>
              </a:spcAft>
            </a:pPr>
            <a:r>
              <a:rPr lang="fr-FR" sz="9600" kern="100" dirty="0">
                <a:latin typeface="Calibri" panose="020F0502020204030204" pitchFamily="34" charset="0"/>
                <a:ea typeface="Calibri" panose="020F0502020204030204" pitchFamily="34" charset="0"/>
                <a:cs typeface="Times New Roman" panose="02020603050405020304" pitchFamily="18" charset="0"/>
              </a:rPr>
              <a:t>Formateur en conception d’applications depuis 2015 (écoles d’ingénieur, universités, instituts)</a:t>
            </a:r>
          </a:p>
          <a:p>
            <a:pPr>
              <a:lnSpc>
                <a:spcPct val="107000"/>
              </a:lnSpc>
              <a:spcAft>
                <a:spcPts val="1600"/>
              </a:spcAft>
            </a:pPr>
            <a:r>
              <a:rPr lang="fr-FR" sz="9600" kern="100" dirty="0">
                <a:latin typeface="Calibri" panose="020F0502020204030204" pitchFamily="34" charset="0"/>
                <a:ea typeface="Calibri" panose="020F0502020204030204" pitchFamily="34" charset="0"/>
                <a:cs typeface="Times New Roman" panose="02020603050405020304" pitchFamily="18" charset="0"/>
              </a:rPr>
              <a:t>Ingénieur développement depuis 2010 (Sopra, Toyota, Eurotunnel etc.).</a:t>
            </a:r>
          </a:p>
          <a:p>
            <a:pPr marL="73800" indent="0">
              <a:lnSpc>
                <a:spcPct val="107000"/>
              </a:lnSpc>
              <a:spcAft>
                <a:spcPts val="1600"/>
              </a:spcAft>
              <a:buNone/>
            </a:pPr>
            <a:r>
              <a:rPr lang="fr-FR" sz="9600" kern="100" dirty="0">
                <a:latin typeface="Calibri" panose="020F0502020204030204" pitchFamily="34" charset="0"/>
                <a:ea typeface="Calibri" panose="020F0502020204030204" pitchFamily="34" charset="0"/>
                <a:cs typeface="Times New Roman" panose="02020603050405020304" pitchFamily="18" charset="0"/>
              </a:rPr>
              <a:t>Illustration : Exemples de sites créés…</a:t>
            </a:r>
            <a:br>
              <a:rPr lang="fr-FR" sz="9600" kern="100" dirty="0">
                <a:latin typeface="Calibri" panose="020F0502020204030204" pitchFamily="34" charset="0"/>
                <a:ea typeface="Calibri" panose="020F0502020204030204" pitchFamily="34" charset="0"/>
                <a:cs typeface="Times New Roman" panose="02020603050405020304" pitchFamily="18" charset="0"/>
              </a:rPr>
            </a:br>
            <a:r>
              <a:rPr lang="fr-FR" sz="9600" kern="100" dirty="0">
                <a:latin typeface="Calibri" panose="020F0502020204030204" pitchFamily="34" charset="0"/>
                <a:ea typeface="Calibri" panose="020F0502020204030204" pitchFamily="34" charset="0"/>
                <a:cs typeface="Times New Roman" panose="02020603050405020304" pitchFamily="18" charset="0"/>
              </a:rPr>
              <a:t>… e</a:t>
            </a:r>
            <a:r>
              <a:rPr lang="fr-FR" sz="9600" i="1" kern="100" dirty="0">
                <a:latin typeface="Calibri" panose="020F0502020204030204" pitchFamily="34" charset="0"/>
                <a:ea typeface="Calibri" panose="020F0502020204030204" pitchFamily="34" charset="0"/>
                <a:cs typeface="Times New Roman" panose="02020603050405020304" pitchFamily="18" charset="0"/>
              </a:rPr>
              <a:t>t toujours en fonctionnement !</a:t>
            </a:r>
            <a:endParaRPr lang="fr-FR" sz="9600" kern="100" dirty="0">
              <a:latin typeface="Calibri" panose="020F0502020204030204" pitchFamily="34" charset="0"/>
              <a:ea typeface="Calibri" panose="020F0502020204030204" pitchFamily="34" charset="0"/>
              <a:cs typeface="Times New Roman" panose="02020603050405020304" pitchFamily="18" charset="0"/>
            </a:endParaRPr>
          </a:p>
          <a:p>
            <a:pPr marL="73800" indent="0">
              <a:buNone/>
            </a:pPr>
            <a:endParaRPr lang="fr-FR" sz="2400" dirty="0"/>
          </a:p>
        </p:txBody>
      </p:sp>
      <p:pic>
        <p:nvPicPr>
          <p:cNvPr id="5" name="Image 4">
            <a:extLst>
              <a:ext uri="{FF2B5EF4-FFF2-40B4-BE49-F238E27FC236}">
                <a16:creationId xmlns:a16="http://schemas.microsoft.com/office/drawing/2014/main" id="{CEE32906-449F-2A2B-EF2F-705E64498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3716000"/>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13DD-3889-D1D3-C6E4-D5AF15288E4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8B5AD8C1-7CB3-55DC-5D15-461F65020FE1}"/>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1.2. Les pionniers de la physique quantique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CB93A03F-2524-41E4-70CD-399BCC4A0016}"/>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E2FC42D3-0D36-4399-1B37-B2001CE893FC}"/>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	Max Planck (1900)</a:t>
            </a:r>
          </a:p>
          <a:p>
            <a:pPr marL="0" indent="0">
              <a:buNone/>
            </a:pPr>
            <a:r>
              <a:rPr lang="fr-FR" dirty="0">
                <a:effectLst/>
                <a:latin typeface="Helvetica Neue" panose="02000503000000020004" pitchFamily="2" charset="0"/>
              </a:rPr>
              <a:t>•	Albert Einstein (1905)</a:t>
            </a:r>
          </a:p>
          <a:p>
            <a:pPr marL="0" indent="0">
              <a:buNone/>
            </a:pPr>
            <a:r>
              <a:rPr lang="fr-FR" dirty="0">
                <a:effectLst/>
                <a:latin typeface="Helvetica Neue" panose="02000503000000020004" pitchFamily="2" charset="0"/>
              </a:rPr>
              <a:t>•	Niels Bohr (1913)</a:t>
            </a:r>
          </a:p>
          <a:p>
            <a:pPr marL="0" indent="0">
              <a:buNone/>
            </a:pPr>
            <a:r>
              <a:rPr lang="fr-FR" dirty="0">
                <a:effectLst/>
                <a:latin typeface="Helvetica Neue" panose="02000503000000020004" pitchFamily="2" charset="0"/>
              </a:rPr>
              <a:t>•	Werner Heisenberg, Erwin Schrödinger, Paul Dirac (1920-1930)</a:t>
            </a:r>
          </a:p>
        </p:txBody>
      </p:sp>
    </p:spTree>
    <p:extLst>
      <p:ext uri="{BB962C8B-B14F-4D97-AF65-F5344CB8AC3E}">
        <p14:creationId xmlns:p14="http://schemas.microsoft.com/office/powerpoint/2010/main" val="18429246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DEF2-AD77-8BF6-3C6E-D3E74CE605D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A6DF2F8B-571A-DFCF-1444-DA852AC4E95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1.3. Du déterminisme classique à la vision probabiliste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A83B7E80-84AF-E193-F634-F47CAC6090DA}"/>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847B5B39-2218-2628-91BA-A46FEEE096CF}"/>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Une caractéristique majeure de la physique quantique est le passage d’un déterminisme strict, hérité de Newton, à une description probabiliste et intrinsèquement incertaine des phénomènes. </a:t>
            </a:r>
          </a:p>
          <a:p>
            <a:pPr marL="0" indent="0">
              <a:buNone/>
            </a:pPr>
            <a:r>
              <a:rPr lang="fr-FR" dirty="0">
                <a:effectLst/>
                <a:latin typeface="Helvetica Neue" panose="02000503000000020004" pitchFamily="2" charset="0"/>
              </a:rPr>
              <a:t>Ce changement conceptuel marque une révolution dans l’histoire de la science, changeant notre compréhension des lois naturelles.</a:t>
            </a:r>
          </a:p>
        </p:txBody>
      </p:sp>
    </p:spTree>
    <p:extLst>
      <p:ext uri="{BB962C8B-B14F-4D97-AF65-F5344CB8AC3E}">
        <p14:creationId xmlns:p14="http://schemas.microsoft.com/office/powerpoint/2010/main" val="104456818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9DCB-1F05-0AA2-68A5-F0D98E8F7060}"/>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DD66FEEE-6EAF-58D0-529E-5679882C4086}"/>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Principes fondamentaux de la mécanique quantique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BE5DC971-8D3C-EBD4-8DE9-27BF004135BA}"/>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87BF430A-686E-D30F-0B1A-17CD8D3FEBD9}"/>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2.1. L’état quantique et l’espace de Hilbert</a:t>
            </a:r>
          </a:p>
          <a:p>
            <a:pPr marL="0" indent="0">
              <a:buNone/>
            </a:pPr>
            <a:r>
              <a:rPr lang="fr-FR" dirty="0">
                <a:effectLst/>
                <a:latin typeface="Helvetica Neue" panose="02000503000000020004" pitchFamily="2" charset="0"/>
              </a:rPr>
              <a:t>Dans la mécanique quantique, l’état d’un système n’est plus décrit par une position et une vitesse précises, mais par un vecteur d’état (ou fonction d’onde) dans un espace mathématique appelé espace de Hilbert.</a:t>
            </a:r>
          </a:p>
          <a:p>
            <a:pPr marL="0" indent="0">
              <a:buNone/>
            </a:pPr>
            <a:r>
              <a:rPr lang="fr-FR" dirty="0">
                <a:effectLst/>
                <a:latin typeface="Helvetica Neue" panose="02000503000000020004" pitchFamily="2" charset="0"/>
              </a:rPr>
              <a:t>Ce vecteur contient toutes les informations mesurables du système.</a:t>
            </a:r>
          </a:p>
        </p:txBody>
      </p:sp>
    </p:spTree>
    <p:extLst>
      <p:ext uri="{BB962C8B-B14F-4D97-AF65-F5344CB8AC3E}">
        <p14:creationId xmlns:p14="http://schemas.microsoft.com/office/powerpoint/2010/main" val="23105618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199F8-2054-D4AA-A67E-DF2ED9C7591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70B2BCE-8DC8-4B10-D9F5-B0A04077B0AE}"/>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Principes fondamentaux de la mécanique quantique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8751E2AD-21B3-A0F5-F2BD-53344F4823B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DEBD885E-20EC-D5A8-356A-4BC646C22879}"/>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2.2. Superposition des états</a:t>
            </a:r>
          </a:p>
          <a:p>
            <a:pPr marL="0" indent="0">
              <a:buNone/>
            </a:pPr>
            <a:r>
              <a:rPr lang="fr-FR" dirty="0">
                <a:effectLst/>
                <a:latin typeface="Helvetica Neue" panose="02000503000000020004" pitchFamily="2" charset="0"/>
              </a:rPr>
              <a:t>L’un des principes clés de la mécanique quantique est que les états peuvent se superposer.</a:t>
            </a:r>
          </a:p>
          <a:p>
            <a:pPr marL="0" indent="0">
              <a:buNone/>
            </a:pPr>
            <a:r>
              <a:rPr lang="fr-FR" dirty="0">
                <a:effectLst/>
                <a:latin typeface="Helvetica Neue" panose="02000503000000020004" pitchFamily="2" charset="0"/>
              </a:rPr>
              <a:t>Si |</a:t>
            </a:r>
            <a:r>
              <a:rPr lang="el-GR" dirty="0">
                <a:effectLst/>
                <a:latin typeface="Helvetica Neue" panose="02000503000000020004" pitchFamily="2" charset="0"/>
              </a:rPr>
              <a:t>ψ₁&gt; </a:t>
            </a:r>
            <a:r>
              <a:rPr lang="fr-FR" dirty="0">
                <a:effectLst/>
                <a:latin typeface="Helvetica Neue" panose="02000503000000020004" pitchFamily="2" charset="0"/>
              </a:rPr>
              <a:t>et |</a:t>
            </a:r>
            <a:r>
              <a:rPr lang="el-GR" dirty="0">
                <a:effectLst/>
                <a:latin typeface="Helvetica Neue" panose="02000503000000020004" pitchFamily="2" charset="0"/>
              </a:rPr>
              <a:t>ψ₂&gt; </a:t>
            </a:r>
            <a:r>
              <a:rPr lang="fr-FR" dirty="0">
                <a:effectLst/>
                <a:latin typeface="Helvetica Neue" panose="02000503000000020004" pitchFamily="2" charset="0"/>
              </a:rPr>
              <a:t>sont deux états permis, alors une combinaison linéaire </a:t>
            </a:r>
            <a:r>
              <a:rPr lang="el-GR" dirty="0" err="1">
                <a:effectLst/>
                <a:latin typeface="Helvetica Neue" panose="02000503000000020004" pitchFamily="2" charset="0"/>
              </a:rPr>
              <a:t>α|ψ</a:t>
            </a:r>
            <a:r>
              <a:rPr lang="el-GR" dirty="0">
                <a:effectLst/>
                <a:latin typeface="Helvetica Neue" panose="02000503000000020004" pitchFamily="2" charset="0"/>
              </a:rPr>
              <a:t>₁&gt; + </a:t>
            </a:r>
            <a:r>
              <a:rPr lang="el-GR" dirty="0" err="1">
                <a:effectLst/>
                <a:latin typeface="Helvetica Neue" panose="02000503000000020004" pitchFamily="2" charset="0"/>
              </a:rPr>
              <a:t>β|ψ</a:t>
            </a:r>
            <a:r>
              <a:rPr lang="el-GR" dirty="0">
                <a:effectLst/>
                <a:latin typeface="Helvetica Neue" panose="02000503000000020004" pitchFamily="2" charset="0"/>
              </a:rPr>
              <a:t>₂&gt; </a:t>
            </a:r>
            <a:r>
              <a:rPr lang="fr-FR" dirty="0">
                <a:effectLst/>
                <a:latin typeface="Helvetica Neue" panose="02000503000000020004" pitchFamily="2" charset="0"/>
              </a:rPr>
              <a:t>est aussi un état possible.</a:t>
            </a:r>
          </a:p>
          <a:p>
            <a:pPr marL="0" indent="0">
              <a:buNone/>
            </a:pPr>
            <a:r>
              <a:rPr lang="fr-FR" dirty="0">
                <a:effectLst/>
                <a:latin typeface="Helvetica Neue" panose="02000503000000020004" pitchFamily="2" charset="0"/>
              </a:rPr>
              <a:t>Cette superposition conduit à des effets d’interférences, qui n’ont pas d’analogues classiques et sont cruciaux pour la puissance de calcul des futurs ordinateurs quantiques.</a:t>
            </a:r>
          </a:p>
        </p:txBody>
      </p:sp>
    </p:spTree>
    <p:extLst>
      <p:ext uri="{BB962C8B-B14F-4D97-AF65-F5344CB8AC3E}">
        <p14:creationId xmlns:p14="http://schemas.microsoft.com/office/powerpoint/2010/main" val="318383802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42CAE-9C1C-3D40-1B66-E085EC52844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00733990-1DB4-B61B-2DDC-D43DDBC6304F}"/>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Principes fondamentaux de la mécanique quantique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AA33AA89-9D13-FA7D-4A73-1228151A42B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AC062AB-8269-B595-E62C-1FEC45CD62D0}"/>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2.3. Mesure et effondrement de la fonction d’onde</a:t>
            </a:r>
          </a:p>
          <a:p>
            <a:pPr marL="0" indent="0">
              <a:buNone/>
            </a:pPr>
            <a:r>
              <a:rPr lang="fr-FR" dirty="0">
                <a:effectLst/>
                <a:latin typeface="Helvetica Neue" panose="02000503000000020004" pitchFamily="2" charset="0"/>
              </a:rPr>
              <a:t>La mesure quantique diffère fondamentalement d’une mesure classique.</a:t>
            </a:r>
          </a:p>
          <a:p>
            <a:pPr marL="0" indent="0">
              <a:buNone/>
            </a:pPr>
            <a:r>
              <a:rPr lang="fr-FR" dirty="0">
                <a:effectLst/>
                <a:latin typeface="Helvetica Neue" panose="02000503000000020004" pitchFamily="2" charset="0"/>
              </a:rPr>
              <a:t>Avant la mesure, le système peut être dans une superposition d’états.</a:t>
            </a:r>
          </a:p>
          <a:p>
            <a:pPr marL="0" indent="0">
              <a:buNone/>
            </a:pPr>
            <a:r>
              <a:rPr lang="fr-FR" dirty="0">
                <a:effectLst/>
                <a:latin typeface="Helvetica Neue" panose="02000503000000020004" pitchFamily="2" charset="0"/>
              </a:rPr>
              <a:t>La mesure "provoque" l’effondrement de la fonction d’onde vers un état propre de l’observable mesurée.</a:t>
            </a:r>
          </a:p>
          <a:p>
            <a:pPr marL="0" indent="0">
              <a:buNone/>
            </a:pPr>
            <a:r>
              <a:rPr lang="fr-FR" dirty="0">
                <a:effectLst/>
                <a:latin typeface="Helvetica Neue" panose="02000503000000020004" pitchFamily="2" charset="0"/>
              </a:rPr>
              <a:t>Ce processus est probabiliste : on ne peut prédire avec certitude le résultat d’une mesure, seulement la probabilité de chaque issue.</a:t>
            </a:r>
          </a:p>
        </p:txBody>
      </p:sp>
    </p:spTree>
    <p:extLst>
      <p:ext uri="{BB962C8B-B14F-4D97-AF65-F5344CB8AC3E}">
        <p14:creationId xmlns:p14="http://schemas.microsoft.com/office/powerpoint/2010/main" val="26648036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09725-978C-1BC4-8876-F3D24E717447}"/>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F23C2CFE-029F-F2DD-5829-F060205C0D61}"/>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Principes fondamentaux de la mécanique quantique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69A12D6F-46E1-BD55-33B7-3CAF28A8D50B}"/>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A0D1659E-20F3-B8AE-EB5C-010E89D04F30}"/>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2.4. Le principe d’incertitude d’Heisenberg</a:t>
            </a:r>
          </a:p>
          <a:p>
            <a:pPr marL="0" indent="0">
              <a:buNone/>
            </a:pPr>
            <a:r>
              <a:rPr lang="fr-FR" dirty="0">
                <a:effectLst/>
                <a:latin typeface="Helvetica Neue" panose="02000503000000020004" pitchFamily="2" charset="0"/>
              </a:rPr>
              <a:t>Heisenberg a montré que certaines paires de grandeurs physiques (comme la position et la quantité de mouvement, ou l’énergie et le temps) ne peuvent pas être mesurées simultanément avec une précision arbitrairement grande.</a:t>
            </a:r>
          </a:p>
          <a:p>
            <a:pPr marL="0" indent="0">
              <a:buNone/>
            </a:pPr>
            <a:r>
              <a:rPr lang="fr-FR" dirty="0">
                <a:effectLst/>
                <a:latin typeface="Helvetica Neue" panose="02000503000000020004" pitchFamily="2" charset="0"/>
              </a:rPr>
              <a:t>Cette incertitude n’est pas due à des limitations technologiques, mais est un aspect fondamental de la nature quantique.</a:t>
            </a:r>
          </a:p>
        </p:txBody>
      </p:sp>
    </p:spTree>
    <p:extLst>
      <p:ext uri="{BB962C8B-B14F-4D97-AF65-F5344CB8AC3E}">
        <p14:creationId xmlns:p14="http://schemas.microsoft.com/office/powerpoint/2010/main" val="33100372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12DFD-87E2-B181-74AC-F88E59CFF15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8B6D478-B22F-ADC3-6F45-A43E62E08805}"/>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Principes fondamentaux de la mécanique quantique</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8444505D-6648-2DCB-FA1A-069499D7AE6B}"/>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30C2A3AA-123B-4111-2D3F-495A2AA1C669}"/>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2.5. Dualité onde-particule</a:t>
            </a:r>
          </a:p>
          <a:p>
            <a:pPr marL="0" indent="0">
              <a:buNone/>
            </a:pPr>
            <a:r>
              <a:rPr lang="fr-FR" dirty="0">
                <a:effectLst/>
                <a:latin typeface="Helvetica Neue" panose="02000503000000020004" pitchFamily="2" charset="0"/>
              </a:rPr>
              <a:t>En physique quantique, les objets microscopiques (électrons, photons) peuvent se comporter comme des particules ou comme des ondes, selon le contexte expérimental.</a:t>
            </a:r>
          </a:p>
          <a:p>
            <a:pPr marL="0" indent="0">
              <a:buNone/>
            </a:pPr>
            <a:r>
              <a:rPr lang="fr-FR" dirty="0">
                <a:effectLst/>
                <a:latin typeface="Helvetica Neue" panose="02000503000000020004" pitchFamily="2" charset="0"/>
              </a:rPr>
              <a:t>Les expériences de fentes de Young avec des électrons illustrent cette dualité : si on ne cherche pas à savoir par quelle fente passe l’électron, il donne un schéma d’interférences typiquement ondulatoire.</a:t>
            </a:r>
          </a:p>
        </p:txBody>
      </p:sp>
    </p:spTree>
    <p:extLst>
      <p:ext uri="{BB962C8B-B14F-4D97-AF65-F5344CB8AC3E}">
        <p14:creationId xmlns:p14="http://schemas.microsoft.com/office/powerpoint/2010/main" val="24607892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7EED-B19E-E62B-13FB-0B7E6429A619}"/>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FF8BC28-31C3-F37A-DDD5-DE05D07BB2C9}"/>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10000"/>
          </a:bodyPr>
          <a:lstStyle/>
          <a:p>
            <a:pPr marL="457200" lvl="1" indent="0">
              <a:buNone/>
            </a:pPr>
            <a:r>
              <a:rPr lang="fr-FR" sz="6000" dirty="0">
                <a:effectLst/>
                <a:latin typeface="Helvetica Neue" panose="02000503000000020004" pitchFamily="2" charset="0"/>
              </a:rPr>
              <a:t>3. Physique quantique dans le contexte des sciences et de la technologie</a:t>
            </a:r>
          </a:p>
        </p:txBody>
      </p:sp>
      <p:sp>
        <p:nvSpPr>
          <p:cNvPr id="181" name="Ingénieurie des besoins &amp; Analyse de l’existant">
            <a:extLst>
              <a:ext uri="{FF2B5EF4-FFF2-40B4-BE49-F238E27FC236}">
                <a16:creationId xmlns:a16="http://schemas.microsoft.com/office/drawing/2014/main" id="{55CDFC15-D6AD-4DD9-56AC-2E4045102AA3}"/>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2B21D85D-BA10-F2F7-8CBE-CB9BCFA89566}"/>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3.1. Impact sur la compréhension de la matière</a:t>
            </a:r>
          </a:p>
          <a:p>
            <a:pPr marL="0" indent="0">
              <a:buNone/>
            </a:pPr>
            <a:r>
              <a:rPr lang="fr-FR" dirty="0">
                <a:effectLst/>
                <a:latin typeface="Helvetica Neue" panose="02000503000000020004" pitchFamily="2" charset="0"/>
              </a:rPr>
              <a:t>La mécanique quantique explique la structure électronique des atomes, la formation de liaisons chimiques, la stabilité de la matière, et les propriétés des solides (conductivité, semi-conducteurs, supraconductivité).</a:t>
            </a:r>
          </a:p>
          <a:p>
            <a:pPr marL="0" indent="0">
              <a:buNone/>
            </a:pPr>
            <a:r>
              <a:rPr lang="fr-FR" dirty="0">
                <a:effectLst/>
                <a:latin typeface="Helvetica Neue" panose="02000503000000020004" pitchFamily="2" charset="0"/>
              </a:rPr>
              <a:t>Sans la quantification de l’énergie, il serait impossible de comprendre la cohésion du monde microscopique.</a:t>
            </a:r>
          </a:p>
        </p:txBody>
      </p:sp>
    </p:spTree>
    <p:extLst>
      <p:ext uri="{BB962C8B-B14F-4D97-AF65-F5344CB8AC3E}">
        <p14:creationId xmlns:p14="http://schemas.microsoft.com/office/powerpoint/2010/main" val="316050615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1AAE-8F2D-C04B-25BA-C6675A201986}"/>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B04F95D-DC31-A5E2-343F-C8525CB04769}"/>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10000"/>
          </a:bodyPr>
          <a:lstStyle/>
          <a:p>
            <a:pPr marL="457200" lvl="1" indent="0">
              <a:buNone/>
            </a:pPr>
            <a:r>
              <a:rPr lang="fr-FR" sz="6000" dirty="0">
                <a:effectLst/>
                <a:latin typeface="Helvetica Neue" panose="02000503000000020004" pitchFamily="2" charset="0"/>
              </a:rPr>
              <a:t>3. Physique quantique dans le contexte des sciences et de la technologie</a:t>
            </a:r>
          </a:p>
        </p:txBody>
      </p:sp>
      <p:sp>
        <p:nvSpPr>
          <p:cNvPr id="181" name="Ingénieurie des besoins &amp; Analyse de l’existant">
            <a:extLst>
              <a:ext uri="{FF2B5EF4-FFF2-40B4-BE49-F238E27FC236}">
                <a16:creationId xmlns:a16="http://schemas.microsoft.com/office/drawing/2014/main" id="{22BED95D-001F-A2C4-8D33-C316C3607224}"/>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609E9360-3DD7-7459-D555-88887F40FC78}"/>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3.2. Avancées technologiques dérivées</a:t>
            </a:r>
          </a:p>
          <a:p>
            <a:pPr marL="0" indent="0">
              <a:buNone/>
            </a:pPr>
            <a:r>
              <a:rPr lang="fr-FR" dirty="0">
                <a:effectLst/>
                <a:latin typeface="Helvetica Neue" panose="02000503000000020004" pitchFamily="2" charset="0"/>
              </a:rPr>
              <a:t>La quantification et le contrôle de la matière à l’échelle atomique ont mené à d’innombrables innovations :</a:t>
            </a:r>
          </a:p>
          <a:p>
            <a:pPr marL="0" indent="0">
              <a:buNone/>
            </a:pPr>
            <a:r>
              <a:rPr lang="fr-FR" dirty="0">
                <a:effectLst/>
                <a:latin typeface="Helvetica Neue" panose="02000503000000020004" pitchFamily="2" charset="0"/>
              </a:rPr>
              <a:t>•	Laser</a:t>
            </a:r>
          </a:p>
          <a:p>
            <a:pPr marL="0" indent="0">
              <a:buNone/>
            </a:pPr>
            <a:r>
              <a:rPr lang="fr-FR" dirty="0">
                <a:effectLst/>
                <a:latin typeface="Helvetica Neue" panose="02000503000000020004" pitchFamily="2" charset="0"/>
              </a:rPr>
              <a:t>•	Transistor</a:t>
            </a:r>
          </a:p>
          <a:p>
            <a:pPr marL="0" indent="0">
              <a:buNone/>
            </a:pPr>
            <a:r>
              <a:rPr lang="fr-FR" dirty="0">
                <a:effectLst/>
                <a:latin typeface="Helvetica Neue" panose="02000503000000020004" pitchFamily="2" charset="0"/>
              </a:rPr>
              <a:t>•	RMN (Résonance Magnétique Nucléaire) et IRM</a:t>
            </a:r>
          </a:p>
          <a:p>
            <a:pPr marL="0" indent="0">
              <a:buNone/>
            </a:pPr>
            <a:r>
              <a:rPr lang="fr-FR" dirty="0">
                <a:effectLst/>
                <a:latin typeface="Helvetica Neue" panose="02000503000000020004" pitchFamily="2" charset="0"/>
              </a:rPr>
              <a:t>•	Capteurs et horloges atomiques</a:t>
            </a:r>
          </a:p>
        </p:txBody>
      </p:sp>
    </p:spTree>
    <p:extLst>
      <p:ext uri="{BB962C8B-B14F-4D97-AF65-F5344CB8AC3E}">
        <p14:creationId xmlns:p14="http://schemas.microsoft.com/office/powerpoint/2010/main" val="60740284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E1C6-2471-8214-7FEF-B3F5823290B7}"/>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49C0A1E3-A3C0-1309-A264-1C2D01DBD1FE}"/>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10000"/>
          </a:bodyPr>
          <a:lstStyle/>
          <a:p>
            <a:pPr marL="457200" lvl="1" indent="0">
              <a:buNone/>
            </a:pPr>
            <a:r>
              <a:rPr lang="fr-FR" sz="6000" dirty="0">
                <a:effectLst/>
                <a:latin typeface="Helvetica Neue" panose="02000503000000020004" pitchFamily="2" charset="0"/>
              </a:rPr>
              <a:t>3. Physique quantique dans le contexte des sciences et de la technologie</a:t>
            </a:r>
          </a:p>
        </p:txBody>
      </p:sp>
      <p:sp>
        <p:nvSpPr>
          <p:cNvPr id="181" name="Ingénieurie des besoins &amp; Analyse de l’existant">
            <a:extLst>
              <a:ext uri="{FF2B5EF4-FFF2-40B4-BE49-F238E27FC236}">
                <a16:creationId xmlns:a16="http://schemas.microsoft.com/office/drawing/2014/main" id="{E469DA01-700B-678D-7564-4D484AF6BCFF}"/>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B311A42F-ABE4-1C5D-0127-FEDCFC021951}"/>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3.3. Genèse de l’idée d’information quantique</a:t>
            </a:r>
          </a:p>
          <a:p>
            <a:pPr marL="0" indent="0">
              <a:buNone/>
            </a:pPr>
            <a:r>
              <a:rPr lang="fr-FR" dirty="0">
                <a:effectLst/>
                <a:latin typeface="Helvetica Neue" panose="02000503000000020004" pitchFamily="2" charset="0"/>
              </a:rPr>
              <a:t>Richard Feynman (années 1980) a proposé que pour simuler efficacement des systèmes quantiques, il faudrait un système quantique lui-même, ouvrant la voie à l’idée d’un "ordinateur quantique".</a:t>
            </a:r>
          </a:p>
          <a:p>
            <a:pPr marL="0" indent="0">
              <a:buNone/>
            </a:pPr>
            <a:r>
              <a:rPr lang="fr-FR" dirty="0">
                <a:effectLst/>
                <a:latin typeface="Helvetica Neue" panose="02000503000000020004" pitchFamily="2" charset="0"/>
              </a:rPr>
              <a:t>David Deutsch a formalisé le concept d’information quantique et jeté les bases du calcul quantique.</a:t>
            </a:r>
          </a:p>
          <a:p>
            <a:pPr marL="0" indent="0">
              <a:buNone/>
            </a:pPr>
            <a:r>
              <a:rPr lang="fr-FR" dirty="0">
                <a:effectLst/>
                <a:latin typeface="Helvetica Neue" panose="02000503000000020004" pitchFamily="2" charset="0"/>
              </a:rPr>
              <a:t>L’information quantique tire parti des fondements de la mécanique quantique (superposition, intrication) pour développer un nouveau type de calcul.</a:t>
            </a:r>
          </a:p>
        </p:txBody>
      </p:sp>
    </p:spTree>
    <p:extLst>
      <p:ext uri="{BB962C8B-B14F-4D97-AF65-F5344CB8AC3E}">
        <p14:creationId xmlns:p14="http://schemas.microsoft.com/office/powerpoint/2010/main" val="15410613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0.1. Programme de ces 3 jour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dirty="0"/>
              <a:t>Programme</a:t>
            </a:r>
            <a:endParaRPr dirty="0"/>
          </a:p>
        </p:txBody>
      </p:sp>
      <p:sp>
        <p:nvSpPr>
          <p:cNvPr id="181" name="Ingénieurie des besoins &amp; Analyse de l’existant"/>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p:cNvSpPr txBox="1">
            <a:spLocks noGrp="1"/>
          </p:cNvSpPr>
          <p:nvPr>
            <p:ph type="body" idx="1"/>
          </p:nvPr>
        </p:nvSpPr>
        <p:spPr>
          <a:xfrm>
            <a:off x="1206499" y="4248504"/>
            <a:ext cx="21970999" cy="8256012"/>
          </a:xfrm>
          <a:prstGeom prst="rect">
            <a:avLst/>
          </a:prstGeom>
        </p:spPr>
        <p:txBody>
          <a:bodyPr>
            <a:normAutofit/>
          </a:bodyPr>
          <a:lstStyle/>
          <a:p>
            <a:r>
              <a:rPr lang="fr-FR" dirty="0"/>
              <a:t>Explication basique des notions de physique et d’informatique quantique – </a:t>
            </a:r>
            <a:r>
              <a:rPr lang="fr-FR" b="1" dirty="0"/>
              <a:t>1h</a:t>
            </a:r>
          </a:p>
          <a:p>
            <a:r>
              <a:rPr lang="fr-FR" dirty="0"/>
              <a:t>Exercices simples de mathématiques : exercices sur les nombres complexes, les probabilités etc. et la programmation en qubits – </a:t>
            </a:r>
            <a:r>
              <a:rPr lang="fr-FR" b="1" dirty="0"/>
              <a:t>1h</a:t>
            </a:r>
          </a:p>
          <a:p>
            <a:r>
              <a:rPr lang="fr-FR" dirty="0"/>
              <a:t>Suite orienté classe inversée </a:t>
            </a:r>
            <a:r>
              <a:rPr lang="fr-FR" b="1" dirty="0"/>
              <a:t>– Suite et fin du cours</a:t>
            </a:r>
          </a:p>
          <a:p>
            <a:pPr lvl="1"/>
            <a:r>
              <a:rPr lang="fr-FR" dirty="0"/>
              <a:t>Veille quantique sur un sujet spécifique de votre choix</a:t>
            </a:r>
          </a:p>
          <a:p>
            <a:pPr lvl="1"/>
            <a:r>
              <a:rPr lang="fr-FR" dirty="0"/>
              <a:t>Oral devant la classe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36E4A-92D3-5285-92AB-1E30E3E9E39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7D23F377-99EE-93AF-4048-9F9EDD9B055A}"/>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Conclusion du Chapitre II</a:t>
            </a:r>
          </a:p>
        </p:txBody>
      </p:sp>
      <p:sp>
        <p:nvSpPr>
          <p:cNvPr id="181" name="Ingénieurie des besoins &amp; Analyse de l’existant">
            <a:extLst>
              <a:ext uri="{FF2B5EF4-FFF2-40B4-BE49-F238E27FC236}">
                <a16:creationId xmlns:a16="http://schemas.microsoft.com/office/drawing/2014/main" id="{473CBEA0-3CC5-63CB-802B-CAA1B5D86A8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E5F25CF4-1110-F8CC-4B56-D3165D3945D9}"/>
              </a:ext>
            </a:extLst>
          </p:cNvPr>
          <p:cNvSpPr txBox="1">
            <a:spLocks noGrp="1"/>
          </p:cNvSpPr>
          <p:nvPr>
            <p:ph type="body" idx="1"/>
          </p:nvPr>
        </p:nvSpPr>
        <p:spPr>
          <a:xfrm>
            <a:off x="1206499" y="4248504"/>
            <a:ext cx="21970999" cy="8256012"/>
          </a:xfrm>
          <a:prstGeom prst="rect">
            <a:avLst/>
          </a:prstGeom>
        </p:spPr>
        <p:txBody>
          <a:bodyPr>
            <a:normAutofit fontScale="92500"/>
          </a:bodyPr>
          <a:lstStyle/>
          <a:p>
            <a:pPr marL="0" indent="0">
              <a:buNone/>
            </a:pPr>
            <a:r>
              <a:rPr lang="fr-FR" dirty="0">
                <a:effectLst/>
                <a:latin typeface="Helvetica Neue" panose="02000503000000020004" pitchFamily="2" charset="0"/>
              </a:rPr>
              <a:t>Ce chapitre a présenté le contexte historique et les fondements conceptuels de la physique quantique. De la crise de la physique classique aux développements théoriques de Planck, Einstein, Bohr, Heisenberg, Schrödinger et Dirac, la mécanique quantique a renouvelé notre vision du monde microscopique.</a:t>
            </a:r>
          </a:p>
          <a:p>
            <a:pPr marL="0" indent="0">
              <a:buNone/>
            </a:pPr>
            <a:r>
              <a:rPr lang="fr-FR" dirty="0">
                <a:effectLst/>
                <a:latin typeface="Helvetica Neue" panose="02000503000000020004" pitchFamily="2" charset="0"/>
              </a:rPr>
              <a:t>Elle offre un cadre probabiliste et non intuitif, où la superposition, l’intrication et le rôle central de la mesure bouleversent nos repères classiques.</a:t>
            </a:r>
          </a:p>
          <a:p>
            <a:pPr marL="0" indent="0">
              <a:buNone/>
            </a:pPr>
            <a:r>
              <a:rPr lang="fr-FR" dirty="0">
                <a:effectLst/>
                <a:latin typeface="Helvetica Neue" panose="02000503000000020004" pitchFamily="2" charset="0"/>
              </a:rPr>
              <a:t>Les retombées technologiques et conceptuelles de cette révolution ont non seulement transformé la physique et la chimie, mais aussi préparé la voie à l’émergence de l’informatique quantique, qui exploite pleinement ces principes fondamentaux. </a:t>
            </a:r>
          </a:p>
          <a:p>
            <a:pPr marL="0" indent="0">
              <a:buNone/>
            </a:pPr>
            <a:r>
              <a:rPr lang="fr-FR" dirty="0">
                <a:effectLst/>
                <a:latin typeface="Helvetica Neue" panose="02000503000000020004" pitchFamily="2" charset="0"/>
              </a:rPr>
              <a:t>Le chapitre suivant approfondira les outils mathématiques nécessaires à la description formelle des systèmes quantiques, préalable indispensable à la compréhension de l’informatique quantique.</a:t>
            </a:r>
          </a:p>
        </p:txBody>
      </p:sp>
    </p:spTree>
    <p:extLst>
      <p:ext uri="{BB962C8B-B14F-4D97-AF65-F5344CB8AC3E}">
        <p14:creationId xmlns:p14="http://schemas.microsoft.com/office/powerpoint/2010/main" val="52677730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6794-AC0A-4636-7C30-045667432D0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A08B6C65-B07D-C87D-1B04-B58BAD6790D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Perspectives</a:t>
            </a:r>
          </a:p>
        </p:txBody>
      </p:sp>
      <p:sp>
        <p:nvSpPr>
          <p:cNvPr id="181" name="Ingénieurie des besoins &amp; Analyse de l’existant">
            <a:extLst>
              <a:ext uri="{FF2B5EF4-FFF2-40B4-BE49-F238E27FC236}">
                <a16:creationId xmlns:a16="http://schemas.microsoft.com/office/drawing/2014/main" id="{C699D065-2B76-2CB1-B505-6B069F245AD8}"/>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D0CCAA3-9A4B-C8B7-0FA3-729273205484}"/>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Au choix :</a:t>
            </a:r>
          </a:p>
          <a:p>
            <a:pPr>
              <a:buFontTx/>
              <a:buChar char="-"/>
            </a:pPr>
            <a:r>
              <a:rPr lang="fr-FR" dirty="0">
                <a:latin typeface="Helvetica Neue" panose="02000503000000020004" pitchFamily="2" charset="0"/>
              </a:rPr>
              <a:t>Vidéo accessible de Arte : https://www.youtube.com/watch?v=cJjmx3MEB3U&amp;ab_channel=ARTE</a:t>
            </a:r>
          </a:p>
          <a:p>
            <a:pPr>
              <a:buFontTx/>
              <a:buChar char="-"/>
            </a:pPr>
            <a:r>
              <a:rPr lang="fr-FR" dirty="0">
                <a:effectLst/>
                <a:latin typeface="Helvetica Neue" panose="02000503000000020004" pitchFamily="2" charset="0"/>
              </a:rPr>
              <a:t>Vidéo un peu poussée de Science Étonnante : https://www.youtube.com/watch?v=1hVm_SyUcwE&amp;ab_channel=ScienceEtonnante</a:t>
            </a:r>
          </a:p>
        </p:txBody>
      </p:sp>
    </p:spTree>
    <p:extLst>
      <p:ext uri="{BB962C8B-B14F-4D97-AF65-F5344CB8AC3E}">
        <p14:creationId xmlns:p14="http://schemas.microsoft.com/office/powerpoint/2010/main" val="30103102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CC0D-6301-52C3-84DA-ACBD21991CF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066B74D-3535-B2B5-330E-9596E8AD76D4}"/>
              </a:ext>
            </a:extLst>
          </p:cNvPr>
          <p:cNvSpPr>
            <a:spLocks noGrp="1"/>
          </p:cNvSpPr>
          <p:nvPr>
            <p:ph type="title"/>
          </p:nvPr>
        </p:nvSpPr>
        <p:spPr/>
        <p:txBody>
          <a:bodyPr>
            <a:normAutofit fontScale="90000"/>
          </a:bodyPr>
          <a:lstStyle/>
          <a:p>
            <a:r>
              <a:rPr lang="fr-FR" b="1" dirty="0">
                <a:effectLst/>
              </a:rPr>
              <a:t>Chapitre III</a:t>
            </a:r>
            <a:br>
              <a:rPr lang="fr-FR" b="1" dirty="0">
                <a:effectLst/>
              </a:rPr>
            </a:br>
            <a:r>
              <a:rPr lang="fr-FR" b="1" dirty="0">
                <a:effectLst/>
              </a:rPr>
              <a:t>Les mathématiques pour la physique quantique</a:t>
            </a:r>
            <a:endParaRPr lang="fr-FR" dirty="0"/>
          </a:p>
        </p:txBody>
      </p:sp>
    </p:spTree>
    <p:extLst>
      <p:ext uri="{BB962C8B-B14F-4D97-AF65-F5344CB8AC3E}">
        <p14:creationId xmlns:p14="http://schemas.microsoft.com/office/powerpoint/2010/main" val="31540239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76AD-66FA-943D-D211-98F21300731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50EA738-46F3-4F1B-53F5-3B1B2D664938}"/>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D5EE7995-7704-9E7E-CDBC-3DDB22B4502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40A60BCF-597C-54C7-5731-095970E78E56}"/>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Comprendre pourquoi les mathématiques utilisées en physique quantique sont un peu différentes de celles utilisées en physique classique.</a:t>
            </a:r>
          </a:p>
          <a:p>
            <a:pPr marL="0" indent="0">
              <a:buNone/>
            </a:pPr>
            <a:r>
              <a:rPr lang="fr-FR" dirty="0">
                <a:effectLst/>
                <a:latin typeface="Helvetica Neue" panose="02000503000000020004" pitchFamily="2" charset="0"/>
              </a:rPr>
              <a:t>Se familiariser avec les notions de base sur les vecteurs, les opérateurs (un type de “fonctions” mathématiques), et les nombres complexes.</a:t>
            </a:r>
          </a:p>
          <a:p>
            <a:pPr marL="0" indent="0">
              <a:buNone/>
            </a:pPr>
            <a:r>
              <a:rPr lang="fr-FR" dirty="0">
                <a:effectLst/>
                <a:latin typeface="Helvetica Neue" panose="02000503000000020004" pitchFamily="2" charset="0"/>
              </a:rPr>
              <a:t>Voir comment on passe d’un point de vue purement mathématique à la description des systèmes quantiques, qui servent de fondations à l’informatique quantique.</a:t>
            </a:r>
          </a:p>
        </p:txBody>
      </p:sp>
    </p:spTree>
    <p:extLst>
      <p:ext uri="{BB962C8B-B14F-4D97-AF65-F5344CB8AC3E}">
        <p14:creationId xmlns:p14="http://schemas.microsoft.com/office/powerpoint/2010/main" val="399888468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7A7A3-A06B-3BC0-9949-7810A2A7D170}"/>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126857D6-8169-D67C-591B-07F772EC3D41}"/>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 </a:t>
            </a:r>
          </a:p>
        </p:txBody>
      </p:sp>
      <p:sp>
        <p:nvSpPr>
          <p:cNvPr id="181" name="Ingénieurie des besoins &amp; Analyse de l’existant">
            <a:extLst>
              <a:ext uri="{FF2B5EF4-FFF2-40B4-BE49-F238E27FC236}">
                <a16:creationId xmlns:a16="http://schemas.microsoft.com/office/drawing/2014/main" id="{F5890BB8-26AE-718E-344F-4F44E9CFFCB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94094BC9-D524-10A9-C481-EEEE0111A7F0}"/>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effectLst/>
                <a:latin typeface="Helvetica Neue" panose="02000503000000020004" pitchFamily="2" charset="0"/>
              </a:rPr>
              <a:t>Pourquoi des mathématiques "différentes" ?</a:t>
            </a:r>
          </a:p>
          <a:p>
            <a:pPr marL="0" indent="0">
              <a:buNone/>
            </a:pPr>
            <a:r>
              <a:rPr lang="fr-FR" dirty="0">
                <a:effectLst/>
                <a:latin typeface="Helvetica Neue" panose="02000503000000020004" pitchFamily="2" charset="0"/>
              </a:rPr>
              <a:t>Les espaces de Hilbert : un "endroit" où vivent les états quantiques</a:t>
            </a:r>
          </a:p>
          <a:p>
            <a:pPr marL="0" indent="0">
              <a:buNone/>
            </a:pPr>
            <a:r>
              <a:rPr lang="fr-FR" dirty="0">
                <a:effectLst/>
                <a:latin typeface="Helvetica Neue" panose="02000503000000020004" pitchFamily="2" charset="0"/>
              </a:rPr>
              <a:t>Les opérateurs : des "outils" pour changer et mesurer les états</a:t>
            </a:r>
          </a:p>
          <a:p>
            <a:pPr marL="0" indent="0">
              <a:buNone/>
            </a:pPr>
            <a:r>
              <a:rPr lang="fr-FR" dirty="0">
                <a:effectLst/>
                <a:latin typeface="Helvetica Neue" panose="02000503000000020004" pitchFamily="2" charset="0"/>
              </a:rPr>
              <a:t>Les portes quantiques : l’équivalent quantique des portes logiques classiques</a:t>
            </a:r>
          </a:p>
        </p:txBody>
      </p:sp>
    </p:spTree>
    <p:extLst>
      <p:ext uri="{BB962C8B-B14F-4D97-AF65-F5344CB8AC3E}">
        <p14:creationId xmlns:p14="http://schemas.microsoft.com/office/powerpoint/2010/main" val="206451817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0FBA8-51F8-4CF2-10EB-04B59F28AFCC}"/>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2ABE9EA-3000-6D5B-E394-B09D7B750C7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 Pourquoi des mathématiques "différentes" ?</a:t>
            </a:r>
          </a:p>
        </p:txBody>
      </p:sp>
      <p:sp>
        <p:nvSpPr>
          <p:cNvPr id="181" name="Ingénieurie des besoins &amp; Analyse de l’existant">
            <a:extLst>
              <a:ext uri="{FF2B5EF4-FFF2-40B4-BE49-F238E27FC236}">
                <a16:creationId xmlns:a16="http://schemas.microsoft.com/office/drawing/2014/main" id="{B6FF4E58-2F82-5665-F681-257879538958}"/>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744C49A1-97B0-342D-9E77-3F610F971A4E}"/>
              </a:ext>
            </a:extLst>
          </p:cNvPr>
          <p:cNvSpPr txBox="1">
            <a:spLocks noGrp="1"/>
          </p:cNvSpPr>
          <p:nvPr>
            <p:ph type="body" idx="1"/>
          </p:nvPr>
        </p:nvSpPr>
        <p:spPr>
          <a:xfrm>
            <a:off x="1206499" y="4248504"/>
            <a:ext cx="21970999" cy="8256012"/>
          </a:xfrm>
          <a:prstGeom prst="rect">
            <a:avLst/>
          </a:prstGeom>
        </p:spPr>
        <p:txBody>
          <a:bodyPr>
            <a:normAutofit fontScale="92500"/>
          </a:bodyPr>
          <a:lstStyle/>
          <a:p>
            <a:pPr marL="0" indent="0">
              <a:buNone/>
            </a:pPr>
            <a:r>
              <a:rPr lang="fr-FR" dirty="0">
                <a:effectLst/>
                <a:latin typeface="Helvetica Neue" panose="02000503000000020004" pitchFamily="2" charset="0"/>
              </a:rPr>
              <a:t>En physique classique, on décrit souvent la position, la vitesse ou l’accélération d’un objet avec des nombres simples. On résout des équations du type "lois de Newton" pour savoir où ira une balle, par exemple. </a:t>
            </a:r>
          </a:p>
          <a:p>
            <a:pPr marL="0" indent="0">
              <a:buNone/>
            </a:pPr>
            <a:r>
              <a:rPr lang="fr-FR" dirty="0">
                <a:effectLst/>
                <a:latin typeface="Helvetica Neue" panose="02000503000000020004" pitchFamily="2" charset="0"/>
              </a:rPr>
              <a:t>En mécanique quantique, l’état d’une particule (comme un électron) n’est pas juste un nombre ou une position précise, mais plutôt un "vecteur" qui contient toutes les informations possibles sur cet état. </a:t>
            </a:r>
          </a:p>
          <a:p>
            <a:pPr marL="0" indent="0">
              <a:buNone/>
            </a:pPr>
            <a:r>
              <a:rPr lang="fr-FR" dirty="0">
                <a:effectLst/>
                <a:latin typeface="Helvetica Neue" panose="02000503000000020004" pitchFamily="2" charset="0"/>
              </a:rPr>
              <a:t>De plus, ces vecteurs ne sont pas seulement décrits avec des nombres réels (comme 2, 3, ou 3,14), mais aussi avec des nombres complexes (avec la forme a + bi, où i est la racine carrée de -1)</a:t>
            </a:r>
          </a:p>
          <a:p>
            <a:pPr marL="0" indent="0">
              <a:buNone/>
            </a:pPr>
            <a:r>
              <a:rPr lang="fr-FR" dirty="0">
                <a:effectLst/>
                <a:latin typeface="Helvetica Neue" panose="02000503000000020004" pitchFamily="2" charset="0"/>
              </a:rPr>
              <a:t>Ces mathématiques peuvent sembler un peu moins intuitives, mais elles sont très puissantes pour décrire des phénomènes où la notion de certitude et de position exacte s’efface, et où les probabilités et les superpositions d’états jouent un rôle central.</a:t>
            </a:r>
          </a:p>
        </p:txBody>
      </p:sp>
    </p:spTree>
    <p:extLst>
      <p:ext uri="{BB962C8B-B14F-4D97-AF65-F5344CB8AC3E}">
        <p14:creationId xmlns:p14="http://schemas.microsoft.com/office/powerpoint/2010/main" val="144480216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0B254-1E39-0AAA-A318-BFEC75F7E4D7}"/>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6FC6EEC7-6D08-FD10-4FA7-EB0357DB640B}"/>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pPr marL="457200" lvl="1" indent="0">
              <a:buNone/>
            </a:pPr>
            <a:r>
              <a:rPr lang="fr-FR" sz="6000" dirty="0">
                <a:effectLst/>
                <a:latin typeface="Helvetica Neue" panose="02000503000000020004" pitchFamily="2" charset="0"/>
              </a:rPr>
              <a:t>Les espaces de Hilbert : un "endroit" où vivent les états quantiques</a:t>
            </a:r>
          </a:p>
        </p:txBody>
      </p:sp>
      <p:sp>
        <p:nvSpPr>
          <p:cNvPr id="181" name="Ingénieurie des besoins &amp; Analyse de l’existant">
            <a:extLst>
              <a:ext uri="{FF2B5EF4-FFF2-40B4-BE49-F238E27FC236}">
                <a16:creationId xmlns:a16="http://schemas.microsoft.com/office/drawing/2014/main" id="{A04EBCA3-AEE3-88DC-01A8-D87ED93BF26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81C06FF-C19E-1305-4C73-EE9A5E89684D}"/>
              </a:ext>
            </a:extLst>
          </p:cNvPr>
          <p:cNvSpPr txBox="1">
            <a:spLocks noGrp="1"/>
          </p:cNvSpPr>
          <p:nvPr>
            <p:ph type="body" idx="1"/>
          </p:nvPr>
        </p:nvSpPr>
        <p:spPr>
          <a:xfrm>
            <a:off x="1206499" y="4248504"/>
            <a:ext cx="21970999" cy="8256012"/>
          </a:xfrm>
          <a:prstGeom prst="rect">
            <a:avLst/>
          </a:prstGeom>
        </p:spPr>
        <p:txBody>
          <a:bodyPr>
            <a:normAutofit fontScale="92500" lnSpcReduction="10000"/>
          </a:bodyPr>
          <a:lstStyle/>
          <a:p>
            <a:pPr marL="0" indent="0">
              <a:buNone/>
            </a:pPr>
            <a:r>
              <a:rPr lang="fr-FR" dirty="0">
                <a:effectLst/>
                <a:latin typeface="Helvetica Neue" panose="02000503000000020004" pitchFamily="2" charset="0"/>
              </a:rPr>
              <a:t>Un espace de Hilbert est, en simplifiant, un "espace mathématique" spécial, un peu comme un grand "contenant" où l’on peut mettre des vecteurs. Chaque vecteur représente l’état d’un système quantique. Par exemple, si on a un système simple comme un qubit (l’équivalent quantique d’un bit classique), son état peut être vu comme un point dans cet espace.</a:t>
            </a:r>
          </a:p>
          <a:p>
            <a:pPr marL="0" indent="0">
              <a:buNone/>
            </a:pPr>
            <a:r>
              <a:rPr lang="fr-FR" dirty="0">
                <a:effectLst/>
                <a:latin typeface="Helvetica Neue" panose="02000503000000020004" pitchFamily="2" charset="0"/>
              </a:rPr>
              <a:t>Vecteurs et bases : Pour décrire un état, on choisit une "base", un peu comme un système de repères. Par exemple, pour un qubit, on a deux états de base souvent notés |0&gt; et |1&gt;. Tout état possible du qubit peut s’écrire comme une combinaison de |0&gt; et |1&gt;. On dit alors que l’état du qubit est une "superposition" de ces deux états de base.</a:t>
            </a:r>
          </a:p>
          <a:p>
            <a:pPr marL="0" indent="0">
              <a:buNone/>
            </a:pPr>
            <a:r>
              <a:rPr lang="fr-FR" dirty="0">
                <a:effectLst/>
                <a:latin typeface="Helvetica Neue" panose="02000503000000020004" pitchFamily="2" charset="0"/>
              </a:rPr>
              <a:t>Nombres complexes et amplitudes de probabilité : Quand on dit qu’un qubit est dans une combinaison α|0&gt; + β|1&gt;, les coefficients α et β sont des nombres complexes. Le carré de leur "longueur" (leur module) indique la probabilité de mesurer l’état |0&gt; ou |1&gt;. C’est grâce à ces coefficients complexes que la mécanique quantique peut décrire des phénomènes très étranges et contre-intuitifs par rapport à notre expérience quotidienne.</a:t>
            </a:r>
          </a:p>
        </p:txBody>
      </p:sp>
    </p:spTree>
    <p:extLst>
      <p:ext uri="{BB962C8B-B14F-4D97-AF65-F5344CB8AC3E}">
        <p14:creationId xmlns:p14="http://schemas.microsoft.com/office/powerpoint/2010/main" val="141320050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C004F-6FB4-0C7B-8C69-CF01E631E22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08827733-BC10-A47C-9228-E6761AF26B9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Les opérateurs : des "outils" pour changer et mesurer les états</a:t>
            </a:r>
          </a:p>
        </p:txBody>
      </p:sp>
      <p:sp>
        <p:nvSpPr>
          <p:cNvPr id="181" name="Ingénieurie des besoins &amp; Analyse de l’existant">
            <a:extLst>
              <a:ext uri="{FF2B5EF4-FFF2-40B4-BE49-F238E27FC236}">
                <a16:creationId xmlns:a16="http://schemas.microsoft.com/office/drawing/2014/main" id="{B0B76F8D-167F-D12E-BF7C-3E5A13E22440}"/>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C114A686-F3CC-55D9-87D0-59A5D074B07A}"/>
              </a:ext>
            </a:extLst>
          </p:cNvPr>
          <p:cNvSpPr txBox="1">
            <a:spLocks noGrp="1"/>
          </p:cNvSpPr>
          <p:nvPr>
            <p:ph type="body" idx="1"/>
          </p:nvPr>
        </p:nvSpPr>
        <p:spPr>
          <a:xfrm>
            <a:off x="1206499" y="4248504"/>
            <a:ext cx="21970999" cy="8256012"/>
          </a:xfrm>
          <a:prstGeom prst="rect">
            <a:avLst/>
          </a:prstGeom>
        </p:spPr>
        <p:txBody>
          <a:bodyPr>
            <a:normAutofit fontScale="92500" lnSpcReduction="20000"/>
          </a:bodyPr>
          <a:lstStyle/>
          <a:p>
            <a:pPr marL="0" indent="0">
              <a:buNone/>
            </a:pPr>
            <a:r>
              <a:rPr lang="fr-FR" dirty="0">
                <a:effectLst/>
                <a:latin typeface="Helvetica Neue" panose="02000503000000020004" pitchFamily="2" charset="0"/>
              </a:rPr>
              <a:t>Un opérateur est, en mathématiques, comme une "fonction" qui prend un vecteur (un état) et le transforme en un autre vecteur (un autre état). En mécanique quantique, les opérateurs servent à :</a:t>
            </a:r>
          </a:p>
          <a:p>
            <a:pPr marL="0" indent="0">
              <a:buNone/>
            </a:pPr>
            <a:r>
              <a:rPr lang="fr-FR" dirty="0">
                <a:effectLst/>
                <a:latin typeface="Helvetica Neue" panose="02000503000000020004" pitchFamily="2" charset="0"/>
              </a:rPr>
              <a:t>Décrire l’évolution d’un système dans le temps : On utilise des opérateurs "unitaires" pour faire évoluer un état d’un instant à un autre, sans perdre d’information. Par exemple, l’équation de Schrödinger, qui décrit comment un état évolue, peut se comprendre comme l’application d’un opérateur à votre état quantique.</a:t>
            </a:r>
          </a:p>
          <a:p>
            <a:pPr marL="0" indent="0">
              <a:buNone/>
            </a:pPr>
            <a:r>
              <a:rPr lang="fr-FR" dirty="0">
                <a:effectLst/>
                <a:latin typeface="Helvetica Neue" panose="02000503000000020004" pitchFamily="2" charset="0"/>
              </a:rPr>
              <a:t>Représenter les mesures : Quand on mesure une grandeur physique (comme la position ou le spin), on utilise un opérateur "hermitien" qui a des valeurs propres (des sortes de "résultats possibles"). La mécanique quantique dit que quand vous faites une mesure, l’état "s’effondre" sur un de ces résultats, avec une certaine probabilité.</a:t>
            </a:r>
          </a:p>
          <a:p>
            <a:pPr marL="0" indent="0">
              <a:buNone/>
            </a:pPr>
            <a:r>
              <a:rPr lang="fr-FR" dirty="0">
                <a:effectLst/>
                <a:latin typeface="Helvetica Neue" panose="02000503000000020004" pitchFamily="2" charset="0"/>
              </a:rPr>
              <a:t>Comprendre la structure des systèmes multiples : Pour décrire plusieurs qubits ensemble, on utilise le "produit tensoriel", une façon d’assembler deux espaces de Hilbert (par exemple celui d’un qubit A et celui d’un qubit B) pour obtenir un espace plus grand. Dans cet espace plus grand, vous pouvez décrire non seulement des états séparés, mais aussi des états intriqués où les qubits sont fortement reliés.</a:t>
            </a:r>
          </a:p>
        </p:txBody>
      </p:sp>
    </p:spTree>
    <p:extLst>
      <p:ext uri="{BB962C8B-B14F-4D97-AF65-F5344CB8AC3E}">
        <p14:creationId xmlns:p14="http://schemas.microsoft.com/office/powerpoint/2010/main" val="13001747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A57C-70C0-836F-871D-061B53792D0E}"/>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0F6DE5F5-314B-1248-D160-04613580DA25}"/>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77500" lnSpcReduction="20000"/>
          </a:bodyPr>
          <a:lstStyle/>
          <a:p>
            <a:pPr marL="457200" lvl="1" indent="0">
              <a:buNone/>
            </a:pPr>
            <a:r>
              <a:rPr lang="fr-FR" sz="6000" dirty="0">
                <a:effectLst/>
                <a:latin typeface="Helvetica Neue" panose="02000503000000020004" pitchFamily="2" charset="0"/>
              </a:rPr>
              <a:t>Les portes quantiques : l’équivalent quantique des portes logiques classiques</a:t>
            </a:r>
          </a:p>
        </p:txBody>
      </p:sp>
      <p:sp>
        <p:nvSpPr>
          <p:cNvPr id="181" name="Ingénieurie des besoins &amp; Analyse de l’existant">
            <a:extLst>
              <a:ext uri="{FF2B5EF4-FFF2-40B4-BE49-F238E27FC236}">
                <a16:creationId xmlns:a16="http://schemas.microsoft.com/office/drawing/2014/main" id="{5C09CB5F-1E76-CD36-E0A5-F24F1742339F}"/>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68BAE41-691D-ABE9-FA13-4F7C03BD0AF1}"/>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latin typeface="Helvetica Neue" panose="02000503000000020004" pitchFamily="2" charset="0"/>
              </a:rPr>
              <a:t>V</a:t>
            </a:r>
            <a:r>
              <a:rPr lang="fr-FR" dirty="0">
                <a:effectLst/>
                <a:latin typeface="Helvetica Neue" panose="02000503000000020004" pitchFamily="2" charset="0"/>
              </a:rPr>
              <a:t>ous savez que les portes logiques (AND, OR, NOT) transforment des bits d’entrée en bits de sortie. En informatique quantique, on a des "portes quantiques", qui sont des opérateurs unitaires appliqués aux qubits. Par exemple, la porte Hadamard transforme |0&gt; en une superposition égale de |0&gt; et |1&gt;, créant ainsi un état où la mesure devient incertaine (50% |0&gt;, 50% |1&gt;).</a:t>
            </a:r>
          </a:p>
          <a:p>
            <a:pPr marL="0" indent="0">
              <a:buNone/>
            </a:pPr>
            <a:r>
              <a:rPr lang="fr-FR" dirty="0">
                <a:effectLst/>
                <a:latin typeface="Helvetica Neue" panose="02000503000000020004" pitchFamily="2" charset="0"/>
              </a:rPr>
              <a:t>Ces portes quantiques sont mathématiquement représentées par des matrices unitaires, c’est-à-dire des tableaux de nombres complexes qui, lorsqu’ils agissent sur nos vecteurs (états des qubits), produisent de nouveaux états. Certaines portes, comme la porte CNOT, permettent d’intriquer deux qubits, ce qui est essentiel pour tirer profit de la puissance du calcul quantique.</a:t>
            </a:r>
          </a:p>
        </p:txBody>
      </p:sp>
    </p:spTree>
    <p:extLst>
      <p:ext uri="{BB962C8B-B14F-4D97-AF65-F5344CB8AC3E}">
        <p14:creationId xmlns:p14="http://schemas.microsoft.com/office/powerpoint/2010/main" val="136872684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CF9C-AD65-C1D1-44D3-E291551E34B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350D8CC-EE77-7BD6-2184-7EF8157E63F9}"/>
              </a:ext>
            </a:extLst>
          </p:cNvPr>
          <p:cNvSpPr>
            <a:spLocks noGrp="1"/>
          </p:cNvSpPr>
          <p:nvPr>
            <p:ph type="title"/>
          </p:nvPr>
        </p:nvSpPr>
        <p:spPr/>
        <p:txBody>
          <a:bodyPr>
            <a:normAutofit/>
          </a:bodyPr>
          <a:lstStyle/>
          <a:p>
            <a:r>
              <a:rPr lang="fr-FR" b="1" dirty="0">
                <a:effectLst/>
              </a:rPr>
              <a:t>Exercices</a:t>
            </a:r>
            <a:endParaRPr lang="fr-FR" dirty="0"/>
          </a:p>
        </p:txBody>
      </p:sp>
    </p:spTree>
    <p:extLst>
      <p:ext uri="{BB962C8B-B14F-4D97-AF65-F5344CB8AC3E}">
        <p14:creationId xmlns:p14="http://schemas.microsoft.com/office/powerpoint/2010/main" val="21627144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F47D-81D3-1981-450F-5A8D5147DBBB}"/>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77925D4C-AE0E-6846-B353-9132B093DC99}"/>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dirty="0"/>
              <a:t>Sommaire</a:t>
            </a:r>
            <a:endParaRPr dirty="0"/>
          </a:p>
        </p:txBody>
      </p:sp>
      <p:sp>
        <p:nvSpPr>
          <p:cNvPr id="181" name="Ingénieurie des besoins &amp; Analyse de l’existant">
            <a:extLst>
              <a:ext uri="{FF2B5EF4-FFF2-40B4-BE49-F238E27FC236}">
                <a16:creationId xmlns:a16="http://schemas.microsoft.com/office/drawing/2014/main" id="{E5B50D08-BB28-5F43-9B19-7BC3E26FF1F6}"/>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A99D7E08-F04B-2F64-1261-3F8CE3DE98E0}"/>
              </a:ext>
            </a:extLst>
          </p:cNvPr>
          <p:cNvSpPr txBox="1">
            <a:spLocks noGrp="1"/>
          </p:cNvSpPr>
          <p:nvPr>
            <p:ph type="body" idx="1"/>
          </p:nvPr>
        </p:nvSpPr>
        <p:spPr>
          <a:xfrm>
            <a:off x="1206499" y="4248504"/>
            <a:ext cx="21970999" cy="8256012"/>
          </a:xfrm>
          <a:prstGeom prst="rect">
            <a:avLst/>
          </a:prstGeom>
        </p:spPr>
        <p:txBody>
          <a:bodyPr>
            <a:normAutofit fontScale="70000" lnSpcReduction="20000"/>
          </a:bodyPr>
          <a:lstStyle/>
          <a:p>
            <a:pPr marL="0" indent="0">
              <a:buNone/>
            </a:pPr>
            <a:r>
              <a:rPr lang="fr-FR" dirty="0">
                <a:effectLst/>
              </a:rPr>
              <a:t>I. Introduction et mise en contexte </a:t>
            </a:r>
            <a:endParaRPr lang="fr-FR" dirty="0"/>
          </a:p>
          <a:p>
            <a:pPr marL="0" indent="0">
              <a:buNone/>
            </a:pPr>
            <a:r>
              <a:rPr lang="fr-FR" dirty="0">
                <a:effectLst/>
              </a:rPr>
              <a:t>II. Les fondements de la physique quantique </a:t>
            </a:r>
            <a:endParaRPr lang="fr-FR" dirty="0"/>
          </a:p>
          <a:p>
            <a:pPr marL="0" indent="0">
              <a:buNone/>
            </a:pPr>
            <a:r>
              <a:rPr lang="fr-FR" dirty="0">
                <a:effectLst/>
              </a:rPr>
              <a:t>III. Les mathématiques pour la physique quantique </a:t>
            </a:r>
            <a:endParaRPr lang="fr-FR" dirty="0"/>
          </a:p>
          <a:p>
            <a:pPr marL="0" indent="0">
              <a:buNone/>
            </a:pPr>
            <a:r>
              <a:rPr lang="fr-FR" dirty="0">
                <a:effectLst/>
              </a:rPr>
              <a:t>IV. Les concepts de base de l’informatique quantique </a:t>
            </a:r>
            <a:endParaRPr lang="fr-FR" dirty="0"/>
          </a:p>
          <a:p>
            <a:pPr marL="0" indent="0">
              <a:buNone/>
            </a:pPr>
            <a:r>
              <a:rPr lang="fr-FR" dirty="0">
                <a:effectLst/>
              </a:rPr>
              <a:t>V. Algorithmes quantiques et protocoles </a:t>
            </a:r>
            <a:endParaRPr lang="fr-FR" dirty="0"/>
          </a:p>
          <a:p>
            <a:pPr marL="0" indent="0">
              <a:buNone/>
            </a:pPr>
            <a:r>
              <a:rPr lang="fr-FR" dirty="0">
                <a:effectLst/>
              </a:rPr>
              <a:t>VI. Les plateformes matérielles et la technologie quantique </a:t>
            </a:r>
            <a:endParaRPr lang="fr-FR" dirty="0"/>
          </a:p>
          <a:p>
            <a:pPr marL="0" indent="0">
              <a:buNone/>
            </a:pPr>
            <a:r>
              <a:rPr lang="fr-FR" dirty="0">
                <a:effectLst/>
              </a:rPr>
              <a:t>VII. Avantages et limites de l’informatique quantique </a:t>
            </a:r>
            <a:endParaRPr lang="fr-FR" dirty="0"/>
          </a:p>
          <a:p>
            <a:pPr marL="0" indent="0">
              <a:buNone/>
            </a:pPr>
            <a:r>
              <a:rPr lang="fr-FR" dirty="0">
                <a:effectLst/>
              </a:rPr>
              <a:t>VIII. Applications actuelles et futures </a:t>
            </a:r>
            <a:endParaRPr lang="fr-FR" dirty="0"/>
          </a:p>
          <a:p>
            <a:pPr marL="0" indent="0">
              <a:buNone/>
            </a:pPr>
            <a:r>
              <a:rPr lang="fr-FR" dirty="0">
                <a:effectLst/>
              </a:rPr>
              <a:t>IX. Conclusion et perspectives</a:t>
            </a:r>
            <a:endParaRPr lang="fr-FR" dirty="0"/>
          </a:p>
        </p:txBody>
      </p:sp>
    </p:spTree>
    <p:extLst>
      <p:ext uri="{BB962C8B-B14F-4D97-AF65-F5344CB8AC3E}">
        <p14:creationId xmlns:p14="http://schemas.microsoft.com/office/powerpoint/2010/main" val="211761238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2EE6-181F-D0C6-0AA4-08277143C576}"/>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21C7BD8C-E5E2-AFD8-3795-3E7A7193638B}"/>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Exercice 1 : Manipulation de nombres complexes simples</a:t>
            </a:r>
          </a:p>
        </p:txBody>
      </p:sp>
      <p:sp>
        <p:nvSpPr>
          <p:cNvPr id="181" name="Ingénieurie des besoins &amp; Analyse de l’existant">
            <a:extLst>
              <a:ext uri="{FF2B5EF4-FFF2-40B4-BE49-F238E27FC236}">
                <a16:creationId xmlns:a16="http://schemas.microsoft.com/office/drawing/2014/main" id="{54620464-9E10-D099-B12C-B4AC44901E27}"/>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98221280-845B-2443-FDA1-A3C286F12EBA}"/>
              </a:ext>
            </a:extLst>
          </p:cNvPr>
          <p:cNvSpPr txBox="1">
            <a:spLocks noGrp="1"/>
          </p:cNvSpPr>
          <p:nvPr>
            <p:ph type="body" idx="1"/>
          </p:nvPr>
        </p:nvSpPr>
        <p:spPr>
          <a:xfrm>
            <a:off x="1206499" y="4248504"/>
            <a:ext cx="21970999" cy="8256012"/>
          </a:xfrm>
          <a:prstGeom prst="rect">
            <a:avLst/>
          </a:prstGeom>
        </p:spPr>
        <p:txBody>
          <a:bodyPr>
            <a:normAutofit/>
          </a:bodyPr>
          <a:lstStyle/>
          <a:p>
            <a:r>
              <a:rPr lang="fr-FR" b="1" dirty="0"/>
              <a:t>Énoncé :</a:t>
            </a:r>
            <a:endParaRPr lang="fr-FR" dirty="0"/>
          </a:p>
          <a:p>
            <a:pPr>
              <a:buFont typeface="+mj-lt"/>
              <a:buAutoNum type="arabicPeriod"/>
            </a:pPr>
            <a:r>
              <a:rPr lang="fr-FR" dirty="0"/>
              <a:t>Soit le nombre complexe z = 3 + 4i.</a:t>
            </a:r>
            <a:br>
              <a:rPr lang="fr-FR" dirty="0"/>
            </a:br>
            <a:r>
              <a:rPr lang="fr-FR" dirty="0"/>
              <a:t>a. Calculer son module |z|.</a:t>
            </a:r>
            <a:br>
              <a:rPr lang="fr-FR" dirty="0"/>
            </a:br>
            <a:r>
              <a:rPr lang="fr-FR" dirty="0"/>
              <a:t>b. Normaliser ce nombre en construisant z’ = z/|z| de sorte que |z’| = 1.</a:t>
            </a:r>
          </a:p>
          <a:p>
            <a:pPr>
              <a:buFont typeface="+mj-lt"/>
              <a:buAutoNum type="arabicPeriod"/>
            </a:pPr>
            <a:r>
              <a:rPr lang="fr-FR" dirty="0"/>
              <a:t>Donner un nombre complexe w tel que |w| = 1 et w ≠ 1. (Par exemple, choisir w = e^{</a:t>
            </a:r>
            <a:r>
              <a:rPr lang="fr-FR" dirty="0" err="1"/>
              <a:t>iθ</a:t>
            </a:r>
            <a:r>
              <a:rPr lang="fr-FR" dirty="0"/>
              <a:t>} pour un certain angle θ.)</a:t>
            </a:r>
          </a:p>
          <a:p>
            <a:pPr>
              <a:buFont typeface="+mj-lt"/>
              <a:buAutoNum type="arabicPeriod"/>
            </a:pPr>
            <a:r>
              <a:rPr lang="fr-FR" dirty="0"/>
              <a:t>Interpréter géométriquement le fait qu’un nombre complexe de module 1 puisse représenter une "phase" ou une rotation dans le plan complexe.</a:t>
            </a:r>
          </a:p>
        </p:txBody>
      </p:sp>
    </p:spTree>
    <p:extLst>
      <p:ext uri="{BB962C8B-B14F-4D97-AF65-F5344CB8AC3E}">
        <p14:creationId xmlns:p14="http://schemas.microsoft.com/office/powerpoint/2010/main" val="404679060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19D3E-1BFC-E799-5829-FCAE4C3C7CCF}"/>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823E0B00-D213-4222-05EF-2B912947223F}"/>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pPr marL="457200" lvl="1" indent="0">
              <a:buNone/>
            </a:pPr>
            <a:r>
              <a:rPr lang="fr-FR" sz="6000" dirty="0">
                <a:effectLst/>
                <a:latin typeface="Helvetica Neue" panose="02000503000000020004" pitchFamily="2" charset="0"/>
              </a:rPr>
              <a:t>Exercice 2 : Probabilités et amplitudes complexes pour un qubit</a:t>
            </a:r>
          </a:p>
        </p:txBody>
      </p:sp>
      <p:sp>
        <p:nvSpPr>
          <p:cNvPr id="181" name="Ingénieurie des besoins &amp; Analyse de l’existant">
            <a:extLst>
              <a:ext uri="{FF2B5EF4-FFF2-40B4-BE49-F238E27FC236}">
                <a16:creationId xmlns:a16="http://schemas.microsoft.com/office/drawing/2014/main" id="{DCD44682-3376-0BBC-92ED-409201127885}"/>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D2CFFF8F-4207-61B4-5223-B8A2B5C0193F}"/>
              </a:ext>
            </a:extLst>
          </p:cNvPr>
          <p:cNvSpPr txBox="1">
            <a:spLocks noGrp="1"/>
          </p:cNvSpPr>
          <p:nvPr>
            <p:ph type="body" idx="1"/>
          </p:nvPr>
        </p:nvSpPr>
        <p:spPr>
          <a:xfrm>
            <a:off x="1206499" y="4248504"/>
            <a:ext cx="21970999" cy="8256012"/>
          </a:xfrm>
          <a:prstGeom prst="rect">
            <a:avLst/>
          </a:prstGeom>
        </p:spPr>
        <p:txBody>
          <a:bodyPr>
            <a:normAutofit lnSpcReduction="10000"/>
          </a:bodyPr>
          <a:lstStyle/>
          <a:p>
            <a:r>
              <a:rPr lang="fr-FR" b="1" dirty="0"/>
              <a:t>Énoncé :</a:t>
            </a:r>
            <a:br>
              <a:rPr lang="fr-FR" dirty="0"/>
            </a:br>
            <a:r>
              <a:rPr lang="fr-FR" dirty="0"/>
              <a:t>Considérons un "état" (purement imaginaire pour l’analogie) représentant un qubit :</a:t>
            </a:r>
            <a:br>
              <a:rPr lang="fr-FR" dirty="0"/>
            </a:br>
            <a:r>
              <a:rPr lang="fr-FR" dirty="0"/>
              <a:t>|ψ&gt; = α|0&gt; + β|1&gt;,</a:t>
            </a:r>
            <a:br>
              <a:rPr lang="fr-FR" dirty="0"/>
            </a:br>
            <a:r>
              <a:rPr lang="fr-FR" dirty="0"/>
              <a:t>où α = (√2)/2 et β = (√2)/2 * i.</a:t>
            </a:r>
          </a:p>
          <a:p>
            <a:pPr>
              <a:buFont typeface="+mj-lt"/>
              <a:buAutoNum type="arabicPeriod"/>
            </a:pPr>
            <a:r>
              <a:rPr lang="fr-FR" dirty="0"/>
              <a:t>Vérifier que |α|² + |β|² = 1.</a:t>
            </a:r>
            <a:br>
              <a:rPr lang="fr-FR" dirty="0"/>
            </a:br>
            <a:r>
              <a:rPr lang="fr-FR" dirty="0"/>
              <a:t>Rappeler que |x + yi|² = x² + y² pour un nombre complexe x + yi.</a:t>
            </a:r>
          </a:p>
          <a:p>
            <a:pPr>
              <a:buFont typeface="+mj-lt"/>
              <a:buAutoNum type="arabicPeriod"/>
            </a:pPr>
            <a:r>
              <a:rPr lang="fr-FR" dirty="0"/>
              <a:t>Interpréter le sens de |α|² et |β|² comme des probabilités.</a:t>
            </a:r>
            <a:br>
              <a:rPr lang="fr-FR" dirty="0"/>
            </a:br>
            <a:r>
              <a:rPr lang="fr-FR" dirty="0"/>
              <a:t>Quelles sont les probabilités de trouver le qubit dans l’état |0&gt; et dans l’état |1&gt; ?</a:t>
            </a:r>
          </a:p>
          <a:p>
            <a:pPr>
              <a:buFont typeface="+mj-lt"/>
              <a:buAutoNum type="arabicPeriod"/>
            </a:pPr>
            <a:r>
              <a:rPr lang="fr-FR" dirty="0"/>
              <a:t>Si on devait programmer un tirage aléatoire pour simuler une mesure, on génère un nombre aléatoire r entre 0 et 1. Si r &lt; |α|², on conclut que le résultat de la mesure est "0", sinon c’est "1". Mettre cela en perspective avec un code informatique.</a:t>
            </a:r>
          </a:p>
          <a:p>
            <a:pPr marL="0" indent="0">
              <a:buNone/>
            </a:pPr>
            <a:endParaRPr lang="fr-FR" dirty="0"/>
          </a:p>
        </p:txBody>
      </p:sp>
    </p:spTree>
    <p:extLst>
      <p:ext uri="{BB962C8B-B14F-4D97-AF65-F5344CB8AC3E}">
        <p14:creationId xmlns:p14="http://schemas.microsoft.com/office/powerpoint/2010/main" val="184203726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82F2-A8D9-8B81-C4A2-ABDA6768646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7D801B5-A652-16D7-6048-A369D7695355}"/>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Exercice 3 : Probabilités et distributions</a:t>
            </a:r>
          </a:p>
        </p:txBody>
      </p:sp>
      <p:sp>
        <p:nvSpPr>
          <p:cNvPr id="181" name="Ingénieurie des besoins &amp; Analyse de l’existant">
            <a:extLst>
              <a:ext uri="{FF2B5EF4-FFF2-40B4-BE49-F238E27FC236}">
                <a16:creationId xmlns:a16="http://schemas.microsoft.com/office/drawing/2014/main" id="{AAE0EEF9-D6DC-4278-5025-23DE45904E1C}"/>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D1D2DDDA-7CE5-8778-FB80-49C3DC0F859E}"/>
              </a:ext>
            </a:extLst>
          </p:cNvPr>
          <p:cNvSpPr txBox="1">
            <a:spLocks noGrp="1"/>
          </p:cNvSpPr>
          <p:nvPr>
            <p:ph type="body" idx="1"/>
          </p:nvPr>
        </p:nvSpPr>
        <p:spPr>
          <a:xfrm>
            <a:off x="1206499" y="4248504"/>
            <a:ext cx="21970999" cy="8256012"/>
          </a:xfrm>
          <a:prstGeom prst="rect">
            <a:avLst/>
          </a:prstGeom>
        </p:spPr>
        <p:txBody>
          <a:bodyPr>
            <a:normAutofit/>
          </a:bodyPr>
          <a:lstStyle/>
          <a:p>
            <a:r>
              <a:rPr lang="fr-FR" b="1" dirty="0"/>
              <a:t>Énoncé :</a:t>
            </a:r>
            <a:br>
              <a:rPr lang="fr-FR" dirty="0"/>
            </a:br>
            <a:r>
              <a:rPr lang="fr-FR" dirty="0"/>
              <a:t>On considère un système pouvant donner trois résultats distincts A, B ou C. Supposons qu’avant la mesure, l’état du système indique que les probabilités sont : P(A) = 1/2, P(B) = 1/3 et P(C) = 1/6.</a:t>
            </a:r>
          </a:p>
          <a:p>
            <a:pPr>
              <a:buFont typeface="+mj-lt"/>
              <a:buAutoNum type="arabicPeriod"/>
            </a:pPr>
            <a:r>
              <a:rPr lang="fr-FR" dirty="0"/>
              <a:t>Vérifier que la somme des probabilités vaut 1.</a:t>
            </a:r>
          </a:p>
          <a:p>
            <a:pPr>
              <a:buFont typeface="+mj-lt"/>
              <a:buAutoNum type="arabicPeriod"/>
            </a:pPr>
            <a:r>
              <a:rPr lang="fr-FR" dirty="0"/>
              <a:t>Calculer l’espérance si on associe à chaque résultat une valeur numérique, par exemple A = 0, B = 1, C = 2.</a:t>
            </a:r>
          </a:p>
          <a:p>
            <a:pPr>
              <a:buFont typeface="+mj-lt"/>
              <a:buAutoNum type="arabicPeriod"/>
            </a:pPr>
            <a:r>
              <a:rPr lang="fr-FR" dirty="0"/>
              <a:t>Comparer avec un tirage classique en programmation. Comment simuler un tel système en code (pseudo-code) pour illustrer un comportement probabiliste, comme pour un état quantique à plusieurs résultats ?</a:t>
            </a:r>
          </a:p>
        </p:txBody>
      </p:sp>
    </p:spTree>
    <p:extLst>
      <p:ext uri="{BB962C8B-B14F-4D97-AF65-F5344CB8AC3E}">
        <p14:creationId xmlns:p14="http://schemas.microsoft.com/office/powerpoint/2010/main" val="295486443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AA5E-DABC-D19D-15A3-5507C315E9D8}"/>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7E1A9B9-A254-65B4-9C85-8DF98137A62B}"/>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Exercice 4 : Nombres complexes et matrices 2x2 (introduction)</a:t>
            </a:r>
          </a:p>
        </p:txBody>
      </p:sp>
      <p:sp>
        <p:nvSpPr>
          <p:cNvPr id="181" name="Ingénieurie des besoins &amp; Analyse de l’existant">
            <a:extLst>
              <a:ext uri="{FF2B5EF4-FFF2-40B4-BE49-F238E27FC236}">
                <a16:creationId xmlns:a16="http://schemas.microsoft.com/office/drawing/2014/main" id="{424BE55C-3D7E-F856-1315-881E3F95458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FBD840F-00D8-BF04-3EFC-FEE1FDD1D3D7}"/>
              </a:ext>
            </a:extLst>
          </p:cNvPr>
          <p:cNvSpPr txBox="1">
            <a:spLocks noGrp="1"/>
          </p:cNvSpPr>
          <p:nvPr>
            <p:ph type="body" idx="1"/>
          </p:nvPr>
        </p:nvSpPr>
        <p:spPr>
          <a:xfrm>
            <a:off x="1206499" y="4248504"/>
            <a:ext cx="21970999" cy="8256012"/>
          </a:xfrm>
          <a:prstGeom prst="rect">
            <a:avLst/>
          </a:prstGeom>
        </p:spPr>
        <p:txBody>
          <a:bodyPr>
            <a:normAutofit/>
          </a:bodyPr>
          <a:lstStyle/>
          <a:p>
            <a:r>
              <a:rPr lang="fr-FR" b="1" dirty="0"/>
              <a:t>Énoncé :</a:t>
            </a:r>
            <a:br>
              <a:rPr lang="fr-FR" dirty="0"/>
            </a:br>
            <a:r>
              <a:rPr lang="fr-FR" dirty="0"/>
              <a:t>Dans un contexte quantique, une porte logique sur un qubit peut être représentée par une matrice 2x2 unitaire. Considérons la matrice de Hadamard H définie par :</a:t>
            </a:r>
            <a:br>
              <a:rPr lang="fr-FR" dirty="0"/>
            </a:br>
            <a:r>
              <a:rPr lang="fr-FR" dirty="0"/>
              <a:t>H=12(111−1)H = \frac{1}{\</a:t>
            </a:r>
            <a:r>
              <a:rPr lang="fr-FR" dirty="0" err="1"/>
              <a:t>sqrt</a:t>
            </a:r>
            <a:r>
              <a:rPr lang="fr-FR" dirty="0"/>
              <a:t>{2}}\</a:t>
            </a:r>
            <a:r>
              <a:rPr lang="fr-FR" dirty="0" err="1"/>
              <a:t>begin</a:t>
            </a:r>
            <a:r>
              <a:rPr lang="fr-FR" dirty="0"/>
              <a:t>{</a:t>
            </a:r>
            <a:r>
              <a:rPr lang="fr-FR" dirty="0" err="1"/>
              <a:t>pmatrix</a:t>
            </a:r>
            <a:r>
              <a:rPr lang="fr-FR" dirty="0"/>
              <a:t>}1 &amp; 1 \\ 1 &amp; -1\end{</a:t>
            </a:r>
            <a:r>
              <a:rPr lang="fr-FR" dirty="0" err="1"/>
              <a:t>pmatrix</a:t>
            </a:r>
            <a:r>
              <a:rPr lang="fr-FR" dirty="0"/>
              <a:t>}H=2​1​(11​1−1​)</a:t>
            </a:r>
          </a:p>
          <a:p>
            <a:pPr>
              <a:buFont typeface="+mj-lt"/>
              <a:buAutoNum type="arabicPeriod"/>
            </a:pPr>
            <a:r>
              <a:rPr lang="fr-FR" dirty="0"/>
              <a:t>Vérifier qu’appliquer H à l’état |0&gt; = (1, 0) donne un état superposé (|0&gt; + |1&gt;)/√2.</a:t>
            </a:r>
          </a:p>
          <a:p>
            <a:pPr>
              <a:buFont typeface="+mj-lt"/>
              <a:buAutoNum type="arabicPeriod"/>
            </a:pPr>
            <a:r>
              <a:rPr lang="fr-FR" dirty="0"/>
              <a:t>Exprimer cet état en notation complexe et calculer les probabilités d’obtenir |0&gt; ou |1&gt; si on mesure cet état.</a:t>
            </a:r>
          </a:p>
          <a:p>
            <a:pPr>
              <a:buFont typeface="+mj-lt"/>
              <a:buAutoNum type="arabicPeriod"/>
            </a:pPr>
            <a:r>
              <a:rPr lang="fr-FR" dirty="0"/>
              <a:t>Mettre en perspective : dans un programme, cette opération revient à multiplier un vecteur complexe par une matrice unitaire, ce qui simule l’application d’une porte quantique.</a:t>
            </a:r>
          </a:p>
          <a:p>
            <a:endParaRPr lang="fr-FR" dirty="0"/>
          </a:p>
        </p:txBody>
      </p:sp>
    </p:spTree>
    <p:extLst>
      <p:ext uri="{BB962C8B-B14F-4D97-AF65-F5344CB8AC3E}">
        <p14:creationId xmlns:p14="http://schemas.microsoft.com/office/powerpoint/2010/main" val="116533202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7548-93A5-6E6C-742F-A48EE35C540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20E1740-2100-3BF3-BDDE-B8749D1F3551}"/>
              </a:ext>
            </a:extLst>
          </p:cNvPr>
          <p:cNvSpPr>
            <a:spLocks noGrp="1"/>
          </p:cNvSpPr>
          <p:nvPr>
            <p:ph type="title"/>
          </p:nvPr>
        </p:nvSpPr>
        <p:spPr/>
        <p:txBody>
          <a:bodyPr>
            <a:normAutofit fontScale="90000"/>
          </a:bodyPr>
          <a:lstStyle/>
          <a:p>
            <a:r>
              <a:rPr lang="fr-FR" b="1" dirty="0">
                <a:effectLst/>
              </a:rPr>
              <a:t>Chapitre </a:t>
            </a:r>
            <a:r>
              <a:rPr lang="fr-FR" b="1" dirty="0"/>
              <a:t>IV</a:t>
            </a:r>
            <a:br>
              <a:rPr lang="fr-FR" b="1" dirty="0">
                <a:effectLst/>
              </a:rPr>
            </a:br>
            <a:r>
              <a:rPr lang="fr-FR" b="1" dirty="0">
                <a:effectLst/>
              </a:rPr>
              <a:t>Les concepts de base de l’informatique quantique</a:t>
            </a:r>
            <a:endParaRPr lang="fr-FR" dirty="0"/>
          </a:p>
        </p:txBody>
      </p:sp>
    </p:spTree>
    <p:extLst>
      <p:ext uri="{BB962C8B-B14F-4D97-AF65-F5344CB8AC3E}">
        <p14:creationId xmlns:p14="http://schemas.microsoft.com/office/powerpoint/2010/main" val="199846769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0AF75-6B4B-E4BA-8D8C-62DB9E52572D}"/>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6DBF4D6A-156E-F8A9-84F7-D38CB4D729E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4C3E8E8C-6D47-36E9-6A47-C50C570CA10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146936B-8AEC-7352-04A2-7B8AB455C7F5}"/>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Découvrir le « qubit », l’unité fondamentale de l’information quantique, et voir en quoi il diffère du bit classique.</a:t>
            </a:r>
          </a:p>
          <a:p>
            <a:r>
              <a:rPr lang="fr-FR" dirty="0"/>
              <a:t>Comprendre les notions de superposition et d’intrication, deux propriétés clés qui distinguent l’informatique quantique de l’informatique classique. </a:t>
            </a:r>
          </a:p>
          <a:p>
            <a:r>
              <a:rPr lang="fr-FR" dirty="0"/>
              <a:t>Découvrir les portes quantiques et les circuits quantiques, qui permettent de réaliser des opérations sur des qubits.</a:t>
            </a:r>
          </a:p>
        </p:txBody>
      </p:sp>
    </p:spTree>
    <p:extLst>
      <p:ext uri="{BB962C8B-B14F-4D97-AF65-F5344CB8AC3E}">
        <p14:creationId xmlns:p14="http://schemas.microsoft.com/office/powerpoint/2010/main" val="245245676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6F499-D499-AA98-CA6C-559D3619E169}"/>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FE143F2E-3B1D-7EBD-2F50-89FADBC18EF5}"/>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 </a:t>
            </a:r>
          </a:p>
        </p:txBody>
      </p:sp>
      <p:sp>
        <p:nvSpPr>
          <p:cNvPr id="181" name="Ingénieurie des besoins &amp; Analyse de l’existant">
            <a:extLst>
              <a:ext uri="{FF2B5EF4-FFF2-40B4-BE49-F238E27FC236}">
                <a16:creationId xmlns:a16="http://schemas.microsoft.com/office/drawing/2014/main" id="{6FF6202B-2402-98C4-CA17-6E65E5F17C1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F960B35-097C-536E-DBB7-913CB1EF4EEA}"/>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Le qubit : l’unité élémentaire de l’information quantique</a:t>
            </a:r>
          </a:p>
          <a:p>
            <a:r>
              <a:rPr lang="fr-FR" dirty="0"/>
              <a:t>Superposition et intrication : deux ressources quantiques essentielles</a:t>
            </a:r>
          </a:p>
          <a:p>
            <a:r>
              <a:rPr lang="fr-FR" dirty="0"/>
              <a:t>Mesure et lecture de l’information quantique</a:t>
            </a:r>
          </a:p>
          <a:p>
            <a:r>
              <a:rPr lang="fr-FR" dirty="0"/>
              <a:t>Les portes quantiques et les circuits</a:t>
            </a:r>
          </a:p>
        </p:txBody>
      </p:sp>
    </p:spTree>
    <p:extLst>
      <p:ext uri="{BB962C8B-B14F-4D97-AF65-F5344CB8AC3E}">
        <p14:creationId xmlns:p14="http://schemas.microsoft.com/office/powerpoint/2010/main" val="345683546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0B540-B525-6A13-21DE-A9A642C49329}"/>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CCE4963-2BC7-55E0-3C47-D1644B04A5BA}"/>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 Le qubit : l’unité élémentaire de l’information quantique</a:t>
            </a:r>
          </a:p>
        </p:txBody>
      </p:sp>
      <p:sp>
        <p:nvSpPr>
          <p:cNvPr id="181" name="Ingénieurie des besoins &amp; Analyse de l’existant">
            <a:extLst>
              <a:ext uri="{FF2B5EF4-FFF2-40B4-BE49-F238E27FC236}">
                <a16:creationId xmlns:a16="http://schemas.microsoft.com/office/drawing/2014/main" id="{EC47BFA5-6815-6D7B-75CB-C1351FD19406}"/>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7EF1415-FFFE-BB81-F276-045A0A95A40B}"/>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Dans un ordinateur classique, l’information est codée avec des bits qui valent soit 0, soit 1. C’est binaire, tout est noir ou blanc. En informatique quantique, on utilise des « qubits », qui sont comme des bits mais en version quantique.</a:t>
            </a:r>
          </a:p>
          <a:p>
            <a:r>
              <a:rPr lang="fr-FR" dirty="0"/>
              <a:t>Un qubit peut être vu comme un état entre |0&gt; et |1&gt;. Au lieu d’être juste 0 ou 1, il peut être dans une combinaison des deux. Cela ne veut pas dire qu’il est « entre » 0 et 1 de façon floue, mais plutôt qu’il a les deux possibilités « en même temps », jusqu’à ce qu’on le mesure. Cette propriété, appelée superposition, est la base de la puissance de l’informatique quantique.</a:t>
            </a:r>
          </a:p>
        </p:txBody>
      </p:sp>
    </p:spTree>
    <p:extLst>
      <p:ext uri="{BB962C8B-B14F-4D97-AF65-F5344CB8AC3E}">
        <p14:creationId xmlns:p14="http://schemas.microsoft.com/office/powerpoint/2010/main" val="110391334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14810-7EA7-20AC-F5B4-D162A57E384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3E6CDECE-77B6-3537-5B2C-D50DF7B805C6}"/>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85000" lnSpcReduction="10000"/>
          </a:bodyPr>
          <a:lstStyle/>
          <a:p>
            <a:pPr marL="457200" lvl="1" indent="0">
              <a:buNone/>
            </a:pPr>
            <a:r>
              <a:rPr lang="fr-FR" sz="6000" dirty="0">
                <a:effectLst/>
                <a:latin typeface="Helvetica Neue" panose="02000503000000020004" pitchFamily="2" charset="0"/>
              </a:rPr>
              <a:t>2. Superposition et intrication : deux ressources quantiques essentielles</a:t>
            </a:r>
          </a:p>
        </p:txBody>
      </p:sp>
      <p:sp>
        <p:nvSpPr>
          <p:cNvPr id="181" name="Ingénieurie des besoins &amp; Analyse de l’existant">
            <a:extLst>
              <a:ext uri="{FF2B5EF4-FFF2-40B4-BE49-F238E27FC236}">
                <a16:creationId xmlns:a16="http://schemas.microsoft.com/office/drawing/2014/main" id="{39459602-60ED-BD58-AC46-E22A633DD26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E19316A4-1F4D-FF97-B463-C336998379D7}"/>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La superposition : Imaginez une pièce de monnaie. Avant de la lancer, vous ne savez pas si elle va tomber sur face ou pile. Mais ce n’est pas qu’elle est dans les deux états à la fois, juste que vous l’ignorez. Le qubit, lui, est réellement dans une combinaison de plusieurs états (0 et 1) simultanément. Cette possibilité de « calcul parallèle » à l’échelle quantique est ce qui permet à certains algorithmes quantiques d’être plus rapides.</a:t>
            </a:r>
          </a:p>
          <a:p>
            <a:r>
              <a:rPr lang="fr-FR" dirty="0"/>
              <a:t>L’intrication (enchevêtrement) : L’intrication est un phénomène encore plus surprenant. Si vous avez deux qubits intriqués, les mesurer, c’est comme si l’état de l’un dépendait instantanément de l’état de l’autre, même s’ils sont très éloignés l’un de l’autre. Cela ne signifie pas que l’information voyage plus vite que la lumière, mais que les deux qubits partagent un état commun. Cette corrélation extrêmement forte n’existe pas dans le monde classique et constitue une ressource précieuse pour le calcul et la communication quantiques.</a:t>
            </a:r>
          </a:p>
        </p:txBody>
      </p:sp>
    </p:spTree>
    <p:extLst>
      <p:ext uri="{BB962C8B-B14F-4D97-AF65-F5344CB8AC3E}">
        <p14:creationId xmlns:p14="http://schemas.microsoft.com/office/powerpoint/2010/main" val="355898432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F1B9-0303-8B88-2C80-FE38FC8054A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F70C0D20-D637-1A60-C64D-D82ED990492E}"/>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3. Mesure et lecture de l’information quantique</a:t>
            </a:r>
          </a:p>
        </p:txBody>
      </p:sp>
      <p:sp>
        <p:nvSpPr>
          <p:cNvPr id="181" name="Ingénieurie des besoins &amp; Analyse de l’existant">
            <a:extLst>
              <a:ext uri="{FF2B5EF4-FFF2-40B4-BE49-F238E27FC236}">
                <a16:creationId xmlns:a16="http://schemas.microsoft.com/office/drawing/2014/main" id="{5D0AAAA2-27DD-B9DD-E6D7-E7954968422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A1BFFF4A-27D4-0964-E4A8-D4D2DA5D08D6}"/>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La mesure d’un qubit est un acte un peu « destructeur » dans le sens où, une fois mesuré, le qubit n’est plus en superposition. Il « choisit » l’un des deux résultats possibles, avec une certaine probabilité. Par exemple, si un qubit était dans un état avec 50% de chance d’être |0&gt; et 50% de chance d’être |1&gt;, une fois la mesure effectuée, il ne vous donnera qu’un résultat : 0 ou 1. Après la mesure, il ne reste plus que ce résultat, et l’état de superposition disparaît.</a:t>
            </a:r>
          </a:p>
          <a:p>
            <a:r>
              <a:rPr lang="fr-FR" dirty="0"/>
              <a:t>Cette opération de mesure, particulièrement délicate, fait de la lecture de l’information quantique un véritable défi. C’est comme observer une bulle de savon : dès que vous la touchez, elle éclate.</a:t>
            </a:r>
          </a:p>
        </p:txBody>
      </p:sp>
    </p:spTree>
    <p:extLst>
      <p:ext uri="{BB962C8B-B14F-4D97-AF65-F5344CB8AC3E}">
        <p14:creationId xmlns:p14="http://schemas.microsoft.com/office/powerpoint/2010/main" val="42867825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8B8C035-EF49-F0DC-BC0B-8E5D6E7FB44B}"/>
              </a:ext>
            </a:extLst>
          </p:cNvPr>
          <p:cNvSpPr>
            <a:spLocks noGrp="1"/>
          </p:cNvSpPr>
          <p:nvPr>
            <p:ph type="title"/>
          </p:nvPr>
        </p:nvSpPr>
        <p:spPr/>
        <p:txBody>
          <a:bodyPr>
            <a:normAutofit/>
          </a:bodyPr>
          <a:lstStyle/>
          <a:p>
            <a:r>
              <a:rPr lang="fr-FR" b="1" dirty="0">
                <a:effectLst/>
              </a:rPr>
              <a:t>Chapitre I : </a:t>
            </a:r>
            <a:br>
              <a:rPr lang="fr-FR" b="1" dirty="0">
                <a:effectLst/>
              </a:rPr>
            </a:br>
            <a:r>
              <a:rPr lang="fr-FR" b="1" dirty="0">
                <a:effectLst/>
              </a:rPr>
              <a:t>Introduction et mise en contexte</a:t>
            </a:r>
            <a:endParaRPr lang="fr-FR" dirty="0"/>
          </a:p>
        </p:txBody>
      </p:sp>
    </p:spTree>
    <p:extLst>
      <p:ext uri="{BB962C8B-B14F-4D97-AF65-F5344CB8AC3E}">
        <p14:creationId xmlns:p14="http://schemas.microsoft.com/office/powerpoint/2010/main" val="414014542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021D4-F294-6DB5-F953-3FBC82C6E179}"/>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EA1839A-F658-FFB0-FAAA-822A94800125}"/>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4. Les portes quantiques et les circuits</a:t>
            </a:r>
          </a:p>
        </p:txBody>
      </p:sp>
      <p:sp>
        <p:nvSpPr>
          <p:cNvPr id="181" name="Ingénieurie des besoins &amp; Analyse de l’existant">
            <a:extLst>
              <a:ext uri="{FF2B5EF4-FFF2-40B4-BE49-F238E27FC236}">
                <a16:creationId xmlns:a16="http://schemas.microsoft.com/office/drawing/2014/main" id="{50FD04F8-A98E-1C46-6155-46E1DA100AC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354A5B1-0841-8AC1-FEA7-5C36FD621AEF}"/>
              </a:ext>
            </a:extLst>
          </p:cNvPr>
          <p:cNvSpPr txBox="1">
            <a:spLocks noGrp="1"/>
          </p:cNvSpPr>
          <p:nvPr>
            <p:ph type="body" idx="1"/>
          </p:nvPr>
        </p:nvSpPr>
        <p:spPr>
          <a:xfrm>
            <a:off x="1206499" y="4248504"/>
            <a:ext cx="21970999" cy="8256012"/>
          </a:xfrm>
          <a:prstGeom prst="rect">
            <a:avLst/>
          </a:prstGeom>
        </p:spPr>
        <p:txBody>
          <a:bodyPr>
            <a:normAutofit fontScale="85000" lnSpcReduction="20000"/>
          </a:bodyPr>
          <a:lstStyle/>
          <a:p>
            <a:r>
              <a:rPr lang="fr-FR" dirty="0"/>
              <a:t>Dans un ordinateur classique, des portes logiques (ET, OU, NON) transforment les bits d’entrée en bits de sortie. En informatique quantique, on a également des portes, mais elles sont « quantiques ». Cela signifie qu’elles sont représentées par des opérations unitaires (détaillées au chapitre précédent, mais qu’on peut juste voir comme des transformations réversibles) qui agissent sur les qubits en conservant leur nature quantique.</a:t>
            </a:r>
          </a:p>
          <a:p>
            <a:r>
              <a:rPr lang="fr-FR" dirty="0"/>
              <a:t>Quelques portes quantiques de base :</a:t>
            </a:r>
          </a:p>
          <a:p>
            <a:pPr lvl="1">
              <a:buFont typeface="Arial" panose="020B0604020202020204" pitchFamily="34" charset="0"/>
              <a:buChar char="•"/>
            </a:pPr>
            <a:r>
              <a:rPr lang="fr-FR" dirty="0"/>
              <a:t>La porte Hadamard, qui crée des superpositions équilibrées.</a:t>
            </a:r>
          </a:p>
          <a:p>
            <a:pPr lvl="1">
              <a:buFont typeface="Arial" panose="020B0604020202020204" pitchFamily="34" charset="0"/>
              <a:buChar char="•"/>
            </a:pPr>
            <a:r>
              <a:rPr lang="fr-FR" dirty="0"/>
              <a:t>Les portes Pauli (X, Y, Z), un peu comme des opérations de rotation qui transforment |0&gt; en |1&gt;, ou changent la phase de l’état.</a:t>
            </a:r>
          </a:p>
          <a:p>
            <a:pPr lvl="1">
              <a:buFont typeface="Arial" panose="020B0604020202020204" pitchFamily="34" charset="0"/>
              <a:buChar char="•"/>
            </a:pPr>
            <a:r>
              <a:rPr lang="fr-FR" dirty="0"/>
              <a:t>La porte CNOT, qui peut intriquer deux qubits, crucial pour construire des algorithmes quantiques puissants.</a:t>
            </a:r>
          </a:p>
          <a:p>
            <a:r>
              <a:rPr lang="fr-FR" dirty="0"/>
              <a:t>En combinant ces portes, on forme des circuits quantiques, un peu comme des circuits électroniques, mais destinés à manipuler des qubits. Ces circuits constituent la base des algorithmes quantiques, qui peuvent résoudre certains problèmes plus rapidement que des algorithmes classiques.</a:t>
            </a:r>
          </a:p>
        </p:txBody>
      </p:sp>
    </p:spTree>
    <p:extLst>
      <p:ext uri="{BB962C8B-B14F-4D97-AF65-F5344CB8AC3E}">
        <p14:creationId xmlns:p14="http://schemas.microsoft.com/office/powerpoint/2010/main" val="418000188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E4D11-3CD9-7C0C-CA76-4EA8281FBFB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9FF4449-2D58-FF38-5ADC-C376D34EFA39}"/>
              </a:ext>
            </a:extLst>
          </p:cNvPr>
          <p:cNvSpPr>
            <a:spLocks noGrp="1"/>
          </p:cNvSpPr>
          <p:nvPr>
            <p:ph type="title"/>
          </p:nvPr>
        </p:nvSpPr>
        <p:spPr/>
        <p:txBody>
          <a:bodyPr>
            <a:normAutofit fontScale="90000"/>
          </a:bodyPr>
          <a:lstStyle/>
          <a:p>
            <a:r>
              <a:rPr lang="fr-FR" b="1" dirty="0">
                <a:effectLst/>
              </a:rPr>
              <a:t>Chapitre </a:t>
            </a:r>
            <a:r>
              <a:rPr lang="fr-FR" b="1" dirty="0"/>
              <a:t>V</a:t>
            </a:r>
            <a:br>
              <a:rPr lang="fr-FR" b="1" dirty="0">
                <a:effectLst/>
              </a:rPr>
            </a:br>
            <a:r>
              <a:rPr lang="fr-FR" b="1" dirty="0">
                <a:effectLst/>
              </a:rPr>
              <a:t>Algorithmes quantiques et protocoles</a:t>
            </a:r>
            <a:endParaRPr lang="fr-FR" dirty="0"/>
          </a:p>
        </p:txBody>
      </p:sp>
    </p:spTree>
    <p:extLst>
      <p:ext uri="{BB962C8B-B14F-4D97-AF65-F5344CB8AC3E}">
        <p14:creationId xmlns:p14="http://schemas.microsoft.com/office/powerpoint/2010/main" val="152308088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4363-9695-24DD-12C9-C0A0DF060DF7}"/>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DE1011D0-9E1E-ACB4-5D92-C0F219C485D7}"/>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4DC3AD39-60F5-8A94-6E9A-C6B8C95BE8A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34F336B2-6F76-EFD9-F852-34BB3FA7842B}"/>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Découvrir comment les algorithmes quantiques utilisent la superposition et l’intrication pour résoudre certains problèmes plus vite qu’un ordinateur classique.</a:t>
            </a:r>
          </a:p>
          <a:p>
            <a:r>
              <a:rPr lang="fr-FR" dirty="0"/>
              <a:t>Présenter quelques algorithmes quantiques célèbres (</a:t>
            </a:r>
            <a:r>
              <a:rPr lang="fr-FR" dirty="0" err="1"/>
              <a:t>Shor</a:t>
            </a:r>
            <a:r>
              <a:rPr lang="fr-FR" dirty="0"/>
              <a:t>, </a:t>
            </a:r>
            <a:r>
              <a:rPr lang="fr-FR" dirty="0" err="1"/>
              <a:t>Grover</a:t>
            </a:r>
            <a:r>
              <a:rPr lang="fr-FR" dirty="0"/>
              <a:t>, etc.) et leurs implications.</a:t>
            </a:r>
          </a:p>
          <a:p>
            <a:r>
              <a:rPr lang="fr-FR" dirty="0"/>
              <a:t>Introduire la téléportation quantique et la correction d’erreurs, qui sont des briques essentielles pour réaliser des calculs quantiques fiables.</a:t>
            </a:r>
          </a:p>
        </p:txBody>
      </p:sp>
    </p:spTree>
    <p:extLst>
      <p:ext uri="{BB962C8B-B14F-4D97-AF65-F5344CB8AC3E}">
        <p14:creationId xmlns:p14="http://schemas.microsoft.com/office/powerpoint/2010/main" val="264479714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9AF56-218B-4187-B7AA-4F8DBA7F28D0}"/>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9B26EBF5-CD1E-0C1F-00B6-C7B4B1AA792B}"/>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a:t>
            </a:r>
          </a:p>
        </p:txBody>
      </p:sp>
      <p:sp>
        <p:nvSpPr>
          <p:cNvPr id="181" name="Ingénieurie des besoins &amp; Analyse de l’existant">
            <a:extLst>
              <a:ext uri="{FF2B5EF4-FFF2-40B4-BE49-F238E27FC236}">
                <a16:creationId xmlns:a16="http://schemas.microsoft.com/office/drawing/2014/main" id="{181F0425-7D05-02D9-2A52-27C44DDB65ED}"/>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8176426-8991-E3A9-D239-357A44FCB048}"/>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Qu’est-ce qu’un algorithme quantique ?</a:t>
            </a:r>
          </a:p>
          <a:p>
            <a:r>
              <a:rPr lang="fr-FR" dirty="0"/>
              <a:t>Des exemples marquants : </a:t>
            </a:r>
            <a:r>
              <a:rPr lang="fr-FR" dirty="0" err="1"/>
              <a:t>Shor</a:t>
            </a:r>
            <a:r>
              <a:rPr lang="fr-FR" dirty="0"/>
              <a:t> et </a:t>
            </a:r>
            <a:r>
              <a:rPr lang="fr-FR" dirty="0" err="1"/>
              <a:t>Grover</a:t>
            </a:r>
            <a:endParaRPr lang="fr-FR" dirty="0"/>
          </a:p>
          <a:p>
            <a:r>
              <a:rPr lang="fr-FR" dirty="0"/>
              <a:t>Téléportation quantique et communication sécurisée</a:t>
            </a:r>
          </a:p>
          <a:p>
            <a:r>
              <a:rPr lang="fr-FR" dirty="0"/>
              <a:t>Correction d’erreurs quantiques</a:t>
            </a:r>
          </a:p>
        </p:txBody>
      </p:sp>
    </p:spTree>
    <p:extLst>
      <p:ext uri="{BB962C8B-B14F-4D97-AF65-F5344CB8AC3E}">
        <p14:creationId xmlns:p14="http://schemas.microsoft.com/office/powerpoint/2010/main" val="3740279050"/>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C7616-9068-02FB-4D69-3B608CC59F9D}"/>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0D7B9B4-AAE0-8FA9-ABA5-BD311B3BE47D}"/>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 Qu’est-ce qu’un algorithme quantique ?</a:t>
            </a:r>
          </a:p>
        </p:txBody>
      </p:sp>
      <p:sp>
        <p:nvSpPr>
          <p:cNvPr id="181" name="Ingénieurie des besoins &amp; Analyse de l’existant">
            <a:extLst>
              <a:ext uri="{FF2B5EF4-FFF2-40B4-BE49-F238E27FC236}">
                <a16:creationId xmlns:a16="http://schemas.microsoft.com/office/drawing/2014/main" id="{82FFF2DB-E878-09F5-ACCA-DC1C7BD2D847}"/>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954E749-58A5-2864-09DA-5AC117330623}"/>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Un algorithme quantique est une liste d’instructions, comme un algorithme classique, mais conçu pour un ordinateur quantique. Il utilise les propriétés quantiques (superposition, intrication) pour effectuer certaines opérations de façon plus efficace que les méthodes classiques.</a:t>
            </a:r>
          </a:p>
          <a:p>
            <a:r>
              <a:rPr lang="fr-FR" dirty="0"/>
              <a:t>L’idée est la suivante : alors qu’un ordinateur classique essaie différentes solutions l’une après l’autre, un ordinateur quantique peut, dans certains cas, exploiter la superposition pour « explorer » plusieurs solutions en parallèle, puis, grâce à des interférences intelligemment contrôlées, amplifier la bonne solution et atténuer les autres.</a:t>
            </a:r>
          </a:p>
          <a:p>
            <a:r>
              <a:rPr lang="fr-FR" dirty="0"/>
              <a:t>Tous les problèmes ne deviennent pas faciles pour autant. Mais pour certains d’entre eux, les algorithmes quantiques offrent un gain de vitesse impressionnant.</a:t>
            </a:r>
          </a:p>
        </p:txBody>
      </p:sp>
    </p:spTree>
    <p:extLst>
      <p:ext uri="{BB962C8B-B14F-4D97-AF65-F5344CB8AC3E}">
        <p14:creationId xmlns:p14="http://schemas.microsoft.com/office/powerpoint/2010/main" val="280087833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E7BE-14E4-FDA5-CCA8-485FBD01989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112A3EC3-5803-20FD-6FBE-7E04A0F7FD7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Des exemples marquants : </a:t>
            </a:r>
            <a:r>
              <a:rPr lang="fr-FR" sz="6000" dirty="0" err="1">
                <a:effectLst/>
                <a:latin typeface="Helvetica Neue" panose="02000503000000020004" pitchFamily="2" charset="0"/>
              </a:rPr>
              <a:t>Shor</a:t>
            </a:r>
            <a:r>
              <a:rPr lang="fr-FR" sz="6000" dirty="0">
                <a:effectLst/>
                <a:latin typeface="Helvetica Neue" panose="02000503000000020004" pitchFamily="2" charset="0"/>
              </a:rPr>
              <a:t> et </a:t>
            </a:r>
            <a:r>
              <a:rPr lang="fr-FR" sz="6000" dirty="0" err="1">
                <a:effectLst/>
                <a:latin typeface="Helvetica Neue" panose="02000503000000020004" pitchFamily="2" charset="0"/>
              </a:rPr>
              <a:t>Grover</a:t>
            </a: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A5CF8E05-9B05-7D52-3525-200B8D7F243A}"/>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34BBC487-63DB-8CF5-38DF-FD7027926389}"/>
              </a:ext>
            </a:extLst>
          </p:cNvPr>
          <p:cNvSpPr txBox="1">
            <a:spLocks noGrp="1"/>
          </p:cNvSpPr>
          <p:nvPr>
            <p:ph type="body" idx="1"/>
          </p:nvPr>
        </p:nvSpPr>
        <p:spPr>
          <a:xfrm>
            <a:off x="1206499" y="4248504"/>
            <a:ext cx="21970999" cy="8256012"/>
          </a:xfrm>
          <a:prstGeom prst="rect">
            <a:avLst/>
          </a:prstGeom>
        </p:spPr>
        <p:txBody>
          <a:bodyPr>
            <a:normAutofit fontScale="92500"/>
          </a:bodyPr>
          <a:lstStyle/>
          <a:p>
            <a:pPr>
              <a:buFont typeface="Arial" panose="020B0604020202020204" pitchFamily="34" charset="0"/>
              <a:buChar char="•"/>
            </a:pPr>
            <a:r>
              <a:rPr lang="fr-FR" b="1" dirty="0"/>
              <a:t>L’algorithme de </a:t>
            </a:r>
            <a:r>
              <a:rPr lang="fr-FR" b="1" dirty="0" err="1"/>
              <a:t>Shor</a:t>
            </a:r>
            <a:r>
              <a:rPr lang="fr-FR" b="1" dirty="0"/>
              <a:t> (1994)</a:t>
            </a:r>
            <a:r>
              <a:rPr lang="fr-FR" dirty="0"/>
              <a:t> : Cet algorithme est célèbre car il permet de factoriser de grands nombres entiers beaucoup plus rapidement qu’un ordinateur classique. Cela a de grandes implications pour la cryptographie, car la sécurité de nombreux systèmes de chiffrement sur Internet repose sur la difficulté de factoriser des nombres géants. Avec un ordinateur quantique suffisamment puissant, l’algorithme de </a:t>
            </a:r>
            <a:r>
              <a:rPr lang="fr-FR" dirty="0" err="1"/>
              <a:t>Shor</a:t>
            </a:r>
            <a:r>
              <a:rPr lang="fr-FR" dirty="0"/>
              <a:t> pourrait briser ces codes.</a:t>
            </a:r>
          </a:p>
          <a:p>
            <a:pPr>
              <a:buFont typeface="Arial" panose="020B0604020202020204" pitchFamily="34" charset="0"/>
              <a:buChar char="•"/>
            </a:pPr>
            <a:r>
              <a:rPr lang="fr-FR" b="1" dirty="0"/>
              <a:t>L’algorithme de </a:t>
            </a:r>
            <a:r>
              <a:rPr lang="fr-FR" b="1" dirty="0" err="1"/>
              <a:t>Grover</a:t>
            </a:r>
            <a:r>
              <a:rPr lang="fr-FR" b="1" dirty="0"/>
              <a:t> (1996)</a:t>
            </a:r>
            <a:r>
              <a:rPr lang="fr-FR" dirty="0"/>
              <a:t> : </a:t>
            </a:r>
            <a:r>
              <a:rPr lang="fr-FR" dirty="0" err="1"/>
              <a:t>Grover</a:t>
            </a:r>
            <a:r>
              <a:rPr lang="fr-FR" dirty="0"/>
              <a:t> a montré comment chercher un élément précis dans une liste non triée (par exemple, chercher un nom dans un annuaire gigantesque) plus rapidement qu’un ordinateur classique. Bien que le gain ne soit pas aussi spectaculaire que celui de </a:t>
            </a:r>
            <a:r>
              <a:rPr lang="fr-FR" dirty="0" err="1"/>
              <a:t>Shor</a:t>
            </a:r>
            <a:r>
              <a:rPr lang="fr-FR" dirty="0"/>
              <a:t> (il n’est pas exponentiel, mais « seulement » quadratique), c’est déjà un exploit, car il démontre que l’informatique quantique peut accélérer certaines tâches de recherche et d’optimisation.</a:t>
            </a:r>
          </a:p>
          <a:p>
            <a:r>
              <a:rPr lang="fr-FR" dirty="0"/>
              <a:t>D’autres algorithmes quantiques utilisent la « Transformée de Fourier Quantique » (une opération mathématique quantique clé) comme brique de base pour effectuer des calculs complexes plus vite que leurs homologues classiques.</a:t>
            </a:r>
          </a:p>
        </p:txBody>
      </p:sp>
    </p:spTree>
    <p:extLst>
      <p:ext uri="{BB962C8B-B14F-4D97-AF65-F5344CB8AC3E}">
        <p14:creationId xmlns:p14="http://schemas.microsoft.com/office/powerpoint/2010/main" val="194877623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0AD2E-2547-BDA2-B317-93580CA724BB}"/>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5F7579FD-87EF-A718-06BE-8D30FEE93555}"/>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3. Téléportation quantique et communication sécurisée</a:t>
            </a:r>
          </a:p>
        </p:txBody>
      </p:sp>
      <p:sp>
        <p:nvSpPr>
          <p:cNvPr id="181" name="Ingénieurie des besoins &amp; Analyse de l’existant">
            <a:extLst>
              <a:ext uri="{FF2B5EF4-FFF2-40B4-BE49-F238E27FC236}">
                <a16:creationId xmlns:a16="http://schemas.microsoft.com/office/drawing/2014/main" id="{4AF62BED-1097-4320-51C8-AF6C067C9C89}"/>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B621B292-3753-2DF2-E491-8A29A6268B2D}"/>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La téléportation quantique n’a rien à voir avec la téléportation de personnes dans la science-fiction, mais consiste à transmettre l’état complet d’un qubit d’un endroit à un autre sans le mesurer, à l’aide de paires intriquées et de mesures judicieuses. On ne « déplace » pas la matière, mais on envoie l’information quantique de manière parfaitement reconstruite à l’arrivée.</a:t>
            </a:r>
          </a:p>
          <a:p>
            <a:r>
              <a:rPr lang="fr-FR" dirty="0"/>
              <a:t>Ce concept est la base de protocoles de communication quantique ultra-sécurisés. Par exemple, le chiffrement quantique et la distribution de clés quantiques garantissent une sécurité théorique à toute tentative d’espionnage, car la simple tentative de lire l’information quantique modifie l’état et se détecte aussitôt.</a:t>
            </a:r>
          </a:p>
        </p:txBody>
      </p:sp>
    </p:spTree>
    <p:extLst>
      <p:ext uri="{BB962C8B-B14F-4D97-AF65-F5344CB8AC3E}">
        <p14:creationId xmlns:p14="http://schemas.microsoft.com/office/powerpoint/2010/main" val="176590604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7309-DF1A-826C-B789-6E37C4D609DD}"/>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7EFFC1D2-626C-72F3-85CD-792FB703F05D}"/>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4. Correction d’erreurs quantiques</a:t>
            </a:r>
          </a:p>
        </p:txBody>
      </p:sp>
      <p:sp>
        <p:nvSpPr>
          <p:cNvPr id="181" name="Ingénieurie des besoins &amp; Analyse de l’existant">
            <a:extLst>
              <a:ext uri="{FF2B5EF4-FFF2-40B4-BE49-F238E27FC236}">
                <a16:creationId xmlns:a16="http://schemas.microsoft.com/office/drawing/2014/main" id="{45C15C78-7944-3C3A-5091-53CF9EF28FA7}"/>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26C460D2-77D5-B75E-56DB-2489E4952CE2}"/>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La mécanique quantique est fragile. Les qubits sont sensibles au moindre bruit, à la chaleur, aux perturbations de l’environnement, ce qui provoque des erreurs. Pour construire un ordinateur quantique fiable, il faut des codes de correction d’erreurs quantiques qui permettent de détecter et de corriger ces erreurs sans détruire l’information quantique.</a:t>
            </a:r>
          </a:p>
          <a:p>
            <a:r>
              <a:rPr lang="fr-FR" dirty="0"/>
              <a:t>Contrairement à l’informatique classique, où on peut facilement recopier un bit (0 ou 1), copier un qubit est très compliqué à cause de la mécanique quantique (c’est le « no-</a:t>
            </a:r>
            <a:r>
              <a:rPr lang="fr-FR" dirty="0" err="1"/>
              <a:t>cloning</a:t>
            </a:r>
            <a:r>
              <a:rPr lang="fr-FR" dirty="0"/>
              <a:t> </a:t>
            </a:r>
            <a:r>
              <a:rPr lang="fr-FR" dirty="0" err="1"/>
              <a:t>theorem</a:t>
            </a:r>
            <a:r>
              <a:rPr lang="fr-FR" dirty="0"/>
              <a:t> »). Les méthodes de correction d’erreurs quantiques contournent ce problème avec des techniques mathématiques sophistiquées, en utilisant plusieurs qubits pour protéger l’information et s’approcher d’un calcul quantique « tolérant aux fautes ».</a:t>
            </a:r>
          </a:p>
        </p:txBody>
      </p:sp>
    </p:spTree>
    <p:extLst>
      <p:ext uri="{BB962C8B-B14F-4D97-AF65-F5344CB8AC3E}">
        <p14:creationId xmlns:p14="http://schemas.microsoft.com/office/powerpoint/2010/main" val="323496507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CB7BC-ADF4-EE87-FC4C-0369AF5BDE7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65981FB-A627-D6C5-19F9-21284DCC4F88}"/>
              </a:ext>
            </a:extLst>
          </p:cNvPr>
          <p:cNvSpPr>
            <a:spLocks noGrp="1"/>
          </p:cNvSpPr>
          <p:nvPr>
            <p:ph type="title"/>
          </p:nvPr>
        </p:nvSpPr>
        <p:spPr/>
        <p:txBody>
          <a:bodyPr>
            <a:normAutofit fontScale="90000"/>
          </a:bodyPr>
          <a:lstStyle/>
          <a:p>
            <a:r>
              <a:rPr lang="fr-FR" b="1" dirty="0">
                <a:effectLst/>
              </a:rPr>
              <a:t>Chapitre </a:t>
            </a:r>
            <a:r>
              <a:rPr lang="fr-FR" b="1" dirty="0"/>
              <a:t>VI</a:t>
            </a:r>
            <a:br>
              <a:rPr lang="fr-FR" b="1" dirty="0">
                <a:effectLst/>
              </a:rPr>
            </a:br>
            <a:r>
              <a:rPr lang="fr-FR" b="1" dirty="0">
                <a:effectLst/>
              </a:rPr>
              <a:t>Plateformes matérielles et technologie quantique</a:t>
            </a:r>
            <a:endParaRPr lang="fr-FR" dirty="0"/>
          </a:p>
        </p:txBody>
      </p:sp>
    </p:spTree>
    <p:extLst>
      <p:ext uri="{BB962C8B-B14F-4D97-AF65-F5344CB8AC3E}">
        <p14:creationId xmlns:p14="http://schemas.microsoft.com/office/powerpoint/2010/main" val="2718727002"/>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76D87-FE58-AE2D-FA9A-ECCB5EF93ADB}"/>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3BEA0F5D-4275-0D28-8230-201AC447C257}"/>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054C0AC3-B831-7067-E7AF-D85615B0EF01}"/>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9B112E82-6EC0-93D3-F082-82A40A53ECE8}"/>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Découvrir les différentes manières de construire physiquement des qubits, les défis qu’elles posent et leurs avantages respectifs.</a:t>
            </a:r>
          </a:p>
          <a:p>
            <a:r>
              <a:rPr lang="fr-FR" dirty="0"/>
              <a:t>Comprendre pourquoi il est difficile de fabriquer un ordinateur quantique stable et fiable.</a:t>
            </a:r>
          </a:p>
          <a:p>
            <a:r>
              <a:rPr lang="fr-FR" dirty="0"/>
              <a:t>Avoir un aperçu du paysage industriel, des acteurs majeurs et des progrès récents.</a:t>
            </a:r>
          </a:p>
        </p:txBody>
      </p:sp>
    </p:spTree>
    <p:extLst>
      <p:ext uri="{BB962C8B-B14F-4D97-AF65-F5344CB8AC3E}">
        <p14:creationId xmlns:p14="http://schemas.microsoft.com/office/powerpoint/2010/main" val="642830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3FA2-CFD3-2BA7-2686-13184DE615D9}"/>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66E9FB4E-1E32-A233-B03F-CCAE060B77F6}"/>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dirty="0"/>
              <a:t>Objectifs du chapitre</a:t>
            </a:r>
          </a:p>
        </p:txBody>
      </p:sp>
      <p:sp>
        <p:nvSpPr>
          <p:cNvPr id="181" name="Ingénieurie des besoins &amp; Analyse de l’existant">
            <a:extLst>
              <a:ext uri="{FF2B5EF4-FFF2-40B4-BE49-F238E27FC236}">
                <a16:creationId xmlns:a16="http://schemas.microsoft.com/office/drawing/2014/main" id="{60F67D48-D790-CDA1-844E-05C12ADF05A4}"/>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7AB1B338-2F38-744A-4058-7AE56A685D9D}"/>
              </a:ext>
            </a:extLst>
          </p:cNvPr>
          <p:cNvSpPr txBox="1">
            <a:spLocks noGrp="1"/>
          </p:cNvSpPr>
          <p:nvPr>
            <p:ph type="body" idx="1"/>
          </p:nvPr>
        </p:nvSpPr>
        <p:spPr>
          <a:xfrm>
            <a:off x="1206499" y="4248504"/>
            <a:ext cx="21970999" cy="8256012"/>
          </a:xfrm>
          <a:prstGeom prst="rect">
            <a:avLst/>
          </a:prstGeom>
        </p:spPr>
        <p:txBody>
          <a:bodyPr>
            <a:normAutofit/>
          </a:bodyPr>
          <a:lstStyle/>
          <a:p>
            <a:pPr>
              <a:buFont typeface="Arial" panose="020B0604020202020204" pitchFamily="34" charset="0"/>
              <a:buChar char="•"/>
            </a:pPr>
            <a:r>
              <a:rPr lang="fr-FR" dirty="0">
                <a:effectLst/>
              </a:rPr>
              <a:t>Présenter la notion de calcul et d’information telle qu’elle a évolué historiquement. </a:t>
            </a:r>
            <a:endParaRPr lang="fr-FR" dirty="0"/>
          </a:p>
          <a:p>
            <a:pPr>
              <a:buFont typeface="Arial" panose="020B0604020202020204" pitchFamily="34" charset="0"/>
              <a:buChar char="•"/>
            </a:pPr>
            <a:r>
              <a:rPr lang="fr-FR" dirty="0">
                <a:effectLst/>
              </a:rPr>
              <a:t>Comprendre les limitations des systèmes de calcul classiques et les raisons qui poussent à explorer de nouvelles approches. </a:t>
            </a:r>
            <a:endParaRPr lang="fr-FR" dirty="0"/>
          </a:p>
          <a:p>
            <a:pPr>
              <a:buFont typeface="Arial" panose="020B0604020202020204" pitchFamily="34" charset="0"/>
              <a:buChar char="•"/>
            </a:pPr>
            <a:r>
              <a:rPr lang="fr-FR" dirty="0">
                <a:effectLst/>
              </a:rPr>
              <a:t>Introduire les promesses de l’informatique quantique et son potentiel dans divers domaines d’application.</a:t>
            </a:r>
            <a:endParaRPr lang="fr-FR" dirty="0"/>
          </a:p>
        </p:txBody>
      </p:sp>
    </p:spTree>
    <p:extLst>
      <p:ext uri="{BB962C8B-B14F-4D97-AF65-F5344CB8AC3E}">
        <p14:creationId xmlns:p14="http://schemas.microsoft.com/office/powerpoint/2010/main" val="399122138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0DEDF-8C71-59B7-2DE6-C12CAE796CEF}"/>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D86194B-ABAC-EE8B-BD48-8B44E2F08A53}"/>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 </a:t>
            </a:r>
          </a:p>
        </p:txBody>
      </p:sp>
      <p:sp>
        <p:nvSpPr>
          <p:cNvPr id="181" name="Ingénieurie des besoins &amp; Analyse de l’existant">
            <a:extLst>
              <a:ext uri="{FF2B5EF4-FFF2-40B4-BE49-F238E27FC236}">
                <a16:creationId xmlns:a16="http://schemas.microsoft.com/office/drawing/2014/main" id="{F867AF7C-5DD9-4909-C19E-5EA727312CA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6DE9F62A-09DA-F546-7F3A-CA6B710E0889}"/>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Comment fabriquer un qubit dans le monde réel ?</a:t>
            </a:r>
          </a:p>
          <a:p>
            <a:r>
              <a:rPr lang="fr-FR" dirty="0"/>
              <a:t>Les défis expérimentaux : stabilité, cohérence et environnement</a:t>
            </a:r>
          </a:p>
          <a:p>
            <a:r>
              <a:rPr lang="fr-FR" dirty="0"/>
              <a:t>Les principaux candidats et plateformes technologiques</a:t>
            </a:r>
          </a:p>
          <a:p>
            <a:r>
              <a:rPr lang="fr-FR" dirty="0"/>
              <a:t>Le paysage industriel et les avancées récentes</a:t>
            </a:r>
          </a:p>
        </p:txBody>
      </p:sp>
    </p:spTree>
    <p:extLst>
      <p:ext uri="{BB962C8B-B14F-4D97-AF65-F5344CB8AC3E}">
        <p14:creationId xmlns:p14="http://schemas.microsoft.com/office/powerpoint/2010/main" val="281994640"/>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7D85-4EC2-CB56-275A-11254F41EC9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419AC536-FDF9-FA30-E7F4-1720B9A65C4D}"/>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 Comment fabriquer un qubit dans le monde réel ?</a:t>
            </a:r>
          </a:p>
        </p:txBody>
      </p:sp>
      <p:sp>
        <p:nvSpPr>
          <p:cNvPr id="181" name="Ingénieurie des besoins &amp; Analyse de l’existant">
            <a:extLst>
              <a:ext uri="{FF2B5EF4-FFF2-40B4-BE49-F238E27FC236}">
                <a16:creationId xmlns:a16="http://schemas.microsoft.com/office/drawing/2014/main" id="{8ED223B1-0580-70CC-C45D-69395AA96B3D}"/>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D4C34F1B-DFEB-A3BE-676F-B61B9771000F}"/>
              </a:ext>
            </a:extLst>
          </p:cNvPr>
          <p:cNvSpPr txBox="1">
            <a:spLocks noGrp="1"/>
          </p:cNvSpPr>
          <p:nvPr>
            <p:ph type="body" idx="1"/>
          </p:nvPr>
        </p:nvSpPr>
        <p:spPr>
          <a:xfrm>
            <a:off x="1206499" y="4248504"/>
            <a:ext cx="21970999" cy="8256012"/>
          </a:xfrm>
          <a:prstGeom prst="rect">
            <a:avLst/>
          </a:prstGeom>
        </p:spPr>
        <p:txBody>
          <a:bodyPr>
            <a:normAutofit fontScale="70000" lnSpcReduction="20000"/>
          </a:bodyPr>
          <a:lstStyle/>
          <a:p>
            <a:pPr marL="0" indent="0">
              <a:buNone/>
            </a:pPr>
            <a:r>
              <a:rPr lang="fr-FR" dirty="0"/>
              <a:t>Un qubit n’est pas une simple abstraction mathématique. Pour faire de l’informatique quantique, il faut un support physique pour le qubit. Il existe plusieurs manières d’en créer un, en utilisant des particules ou des systèmes quantiques qui peuvent prendre deux états distincts. Par exemple, on peut utiliser :</a:t>
            </a:r>
          </a:p>
          <a:p>
            <a:pPr>
              <a:buFont typeface="Arial" panose="020B0604020202020204" pitchFamily="34" charset="0"/>
              <a:buChar char="•"/>
            </a:pPr>
            <a:r>
              <a:rPr lang="fr-FR" dirty="0"/>
              <a:t>Des ions piégés : On utilise des ions (atomes chargés) confinés dans un champ électrique. Les états quantiques de leurs niveaux d’énergie servent de |0&gt; et |1&gt;.</a:t>
            </a:r>
          </a:p>
          <a:p>
            <a:pPr>
              <a:buFont typeface="Arial" panose="020B0604020202020204" pitchFamily="34" charset="0"/>
              <a:buChar char="•"/>
            </a:pPr>
            <a:r>
              <a:rPr lang="fr-FR" dirty="0"/>
              <a:t>Des circuits supraconducteurs : De minuscules « boucles » de matériau supraconducteur refroidies à très basse température, dans lesquelles des courants quantiques peuvent circuler. On encode l’information quantique dans les états électromagnétiques de ces circuits.</a:t>
            </a:r>
          </a:p>
          <a:p>
            <a:pPr>
              <a:buFont typeface="Arial" panose="020B0604020202020204" pitchFamily="34" charset="0"/>
              <a:buChar char="•"/>
            </a:pPr>
            <a:r>
              <a:rPr lang="fr-FR" dirty="0"/>
              <a:t>Des photons : Les particules de lumière peuvent aussi servir de qubits, codant l’information dans la polarisation de la lumière, par exemple.</a:t>
            </a:r>
          </a:p>
          <a:p>
            <a:pPr>
              <a:buFont typeface="Arial" panose="020B0604020202020204" pitchFamily="34" charset="0"/>
              <a:buChar char="•"/>
            </a:pPr>
            <a:r>
              <a:rPr lang="fr-FR" dirty="0"/>
              <a:t>Des spins d’électrons ou de noyaux atomiques : Le « spin » est une propriété quantique des particules, et on peut utiliser ce spin comme un qubit.</a:t>
            </a:r>
          </a:p>
          <a:p>
            <a:pPr marL="0" indent="0">
              <a:buNone/>
            </a:pPr>
            <a:r>
              <a:rPr lang="fr-FR" dirty="0"/>
              <a:t>Chaque méthode a ses avantages et ses inconvénients. Le choix d’une plateforme dépend de critères comme la facilité de fabrication, la stabilité des qubits, leur temps de cohérence, la possibilité de les connecter entre eux, etc.</a:t>
            </a:r>
          </a:p>
        </p:txBody>
      </p:sp>
    </p:spTree>
    <p:extLst>
      <p:ext uri="{BB962C8B-B14F-4D97-AF65-F5344CB8AC3E}">
        <p14:creationId xmlns:p14="http://schemas.microsoft.com/office/powerpoint/2010/main" val="3259496017"/>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F4E49-55F1-4EB8-376A-E624EBB3E11D}"/>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A659780B-1013-843A-11D8-8A77A39C269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pPr marL="457200" lvl="1" indent="0">
              <a:buNone/>
            </a:pPr>
            <a:r>
              <a:rPr lang="fr-FR" sz="6000" dirty="0">
                <a:effectLst/>
                <a:latin typeface="Helvetica Neue" panose="02000503000000020004" pitchFamily="2" charset="0"/>
              </a:rPr>
              <a:t>2. Les défis expérimentaux : stabilité, cohérence et environnement</a:t>
            </a:r>
          </a:p>
        </p:txBody>
      </p:sp>
      <p:sp>
        <p:nvSpPr>
          <p:cNvPr id="181" name="Ingénieurie des besoins &amp; Analyse de l’existant">
            <a:extLst>
              <a:ext uri="{FF2B5EF4-FFF2-40B4-BE49-F238E27FC236}">
                <a16:creationId xmlns:a16="http://schemas.microsoft.com/office/drawing/2014/main" id="{8F930848-CEA3-E72C-D870-BDA2186CF22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73128DC0-8C64-85C7-4949-08FD8A309334}"/>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t>La mécanique quantique est fragile. Un qubit est très sensible à son environnement : une vibration, une fluctuation de température, un champ électromagnétique parasite peuvent provoquer la décohérence, c’est-à-dire la perte de l’état quantique « pur » et de l’intrication. Une fois la décohérence survenue, le qubit se comporte comme un bit classique et l’ordinateur quantique perd son avantage.</a:t>
            </a:r>
          </a:p>
          <a:p>
            <a:r>
              <a:rPr lang="fr-FR" dirty="0"/>
              <a:t>Il faut donc isoler soigneusement les qubits, par exemple en travaillant à des températures proches du zéro absolu (−273,15°C), dans des chambres à vide </a:t>
            </a:r>
            <a:r>
              <a:rPr lang="fr-FR" dirty="0" err="1"/>
              <a:t>ultra-pures</a:t>
            </a:r>
            <a:r>
              <a:rPr lang="fr-FR" dirty="0"/>
              <a:t>, et en réduisant au minimum tout bruit ou interférence. Cet isolement demande une technologie de pointe et des conditions extrêmes, ce qui rend la construction d’un ordinateur quantique complexe et coûteuse.</a:t>
            </a:r>
          </a:p>
        </p:txBody>
      </p:sp>
    </p:spTree>
    <p:extLst>
      <p:ext uri="{BB962C8B-B14F-4D97-AF65-F5344CB8AC3E}">
        <p14:creationId xmlns:p14="http://schemas.microsoft.com/office/powerpoint/2010/main" val="403206879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5E77-2029-E276-C86E-7F7B66D8F5EA}"/>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2318FD1-99DB-AEB2-688F-37815C35B3F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3. Les principaux candidats et plateformes technologiques</a:t>
            </a:r>
          </a:p>
        </p:txBody>
      </p:sp>
      <p:sp>
        <p:nvSpPr>
          <p:cNvPr id="181" name="Ingénieurie des besoins &amp; Analyse de l’existant">
            <a:extLst>
              <a:ext uri="{FF2B5EF4-FFF2-40B4-BE49-F238E27FC236}">
                <a16:creationId xmlns:a16="http://schemas.microsoft.com/office/drawing/2014/main" id="{1399DB85-C087-9296-C963-1F707E55CC71}"/>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17FEFCA1-BE42-A5E6-97FD-5CE94596A8FD}"/>
              </a:ext>
            </a:extLst>
          </p:cNvPr>
          <p:cNvSpPr txBox="1">
            <a:spLocks noGrp="1"/>
          </p:cNvSpPr>
          <p:nvPr>
            <p:ph type="body" idx="1"/>
          </p:nvPr>
        </p:nvSpPr>
        <p:spPr>
          <a:xfrm>
            <a:off x="1206499" y="4248504"/>
            <a:ext cx="21970999" cy="8256012"/>
          </a:xfrm>
          <a:prstGeom prst="rect">
            <a:avLst/>
          </a:prstGeom>
        </p:spPr>
        <p:txBody>
          <a:bodyPr>
            <a:normAutofit fontScale="85000" lnSpcReduction="10000"/>
          </a:bodyPr>
          <a:lstStyle/>
          <a:p>
            <a:pPr>
              <a:buFont typeface="Arial" panose="020B0604020202020204" pitchFamily="34" charset="0"/>
              <a:buChar char="•"/>
            </a:pPr>
            <a:r>
              <a:rPr lang="fr-FR" b="1" dirty="0"/>
              <a:t>Qubits supraconducteurs</a:t>
            </a:r>
            <a:r>
              <a:rPr lang="fr-FR" dirty="0"/>
              <a:t> : Très populaires, ils sont utilisés par des entreprises comme IBM et Google. Ils sont faciles à contrôler avec des micro-ondes, mais nécessitent un refroidissement cryogénique poussé.</a:t>
            </a:r>
          </a:p>
          <a:p>
            <a:pPr>
              <a:buFont typeface="Arial" panose="020B0604020202020204" pitchFamily="34" charset="0"/>
              <a:buChar char="•"/>
            </a:pPr>
            <a:r>
              <a:rPr lang="fr-FR" b="1" dirty="0"/>
              <a:t>Ions piégés</a:t>
            </a:r>
            <a:r>
              <a:rPr lang="fr-FR" dirty="0"/>
              <a:t> : Les qubits sont très cohérents (ils gardent leur état plus longtemps), mais sont plus difficiles à mettre à l’échelle (à construire en grande quantité). </a:t>
            </a:r>
            <a:r>
              <a:rPr lang="fr-FR" dirty="0" err="1"/>
              <a:t>IonQ</a:t>
            </a:r>
            <a:r>
              <a:rPr lang="fr-FR" dirty="0"/>
              <a:t>, par exemple, est une entreprise qui travaille sur cette technologie.</a:t>
            </a:r>
          </a:p>
          <a:p>
            <a:pPr>
              <a:buFont typeface="Arial" panose="020B0604020202020204" pitchFamily="34" charset="0"/>
              <a:buChar char="•"/>
            </a:pPr>
            <a:r>
              <a:rPr lang="fr-FR" b="1" dirty="0"/>
              <a:t>Photons</a:t>
            </a:r>
            <a:r>
              <a:rPr lang="fr-FR" dirty="0"/>
              <a:t> : Les qubits de photons ont l’avantage de voyager facilement dans la fibre optique, ce qui est pratique pour la communication quantique. En revanche, les interactions entre photons pour créer des portes quantiques sont plus délicates.</a:t>
            </a:r>
          </a:p>
          <a:p>
            <a:pPr>
              <a:buFont typeface="Arial" panose="020B0604020202020204" pitchFamily="34" charset="0"/>
              <a:buChar char="•"/>
            </a:pPr>
            <a:r>
              <a:rPr lang="fr-FR" b="1" dirty="0"/>
              <a:t>Spins dans des semi-conducteurs ou des centres colorés dans le diamant</a:t>
            </a:r>
            <a:r>
              <a:rPr lang="fr-FR" dirty="0"/>
              <a:t> : Ces qubits peuvent être plus compacts et s’intégrer à la technologie du silicium, mais le contrôle et la mise à l’échelle sont encore des défis.</a:t>
            </a:r>
          </a:p>
          <a:p>
            <a:pPr marL="0" indent="0">
              <a:buNone/>
            </a:pPr>
            <a:r>
              <a:rPr lang="fr-FR" dirty="0"/>
              <a:t>Dans la recherche actuelle, il n’y a pas encore de "gagnant" clair. On explore plusieurs approches en parallèle, en espérant trouver le chemin le plus efficace vers un ordinateur quantique capable de gérer des milliers, voire des millions de qubits.</a:t>
            </a:r>
          </a:p>
        </p:txBody>
      </p:sp>
    </p:spTree>
    <p:extLst>
      <p:ext uri="{BB962C8B-B14F-4D97-AF65-F5344CB8AC3E}">
        <p14:creationId xmlns:p14="http://schemas.microsoft.com/office/powerpoint/2010/main" val="1840051708"/>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2790F-3B0C-76EB-E262-3ECF9A6912B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8BF7844-1D66-443F-7180-B6D3C7052DB4}"/>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4. Le paysage industriel et les avancées récentes</a:t>
            </a:r>
          </a:p>
        </p:txBody>
      </p:sp>
      <p:sp>
        <p:nvSpPr>
          <p:cNvPr id="181" name="Ingénieurie des besoins &amp; Analyse de l’existant">
            <a:extLst>
              <a:ext uri="{FF2B5EF4-FFF2-40B4-BE49-F238E27FC236}">
                <a16:creationId xmlns:a16="http://schemas.microsoft.com/office/drawing/2014/main" id="{5BC9EECF-1523-C2F0-8224-7B89D7C9BB37}"/>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94BA9F1E-674E-3C5D-B187-F951F60997C4}"/>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Aujourd’hui, non seulement les laboratoires de recherche académiques, mais aussi de grandes entreprises (IBM, Google, Microsoft, Intel) et des startups spécialisées (</a:t>
            </a:r>
            <a:r>
              <a:rPr lang="fr-FR" dirty="0" err="1"/>
              <a:t>Rigetti</a:t>
            </a:r>
            <a:r>
              <a:rPr lang="fr-FR" dirty="0"/>
              <a:t>, </a:t>
            </a:r>
            <a:r>
              <a:rPr lang="fr-FR" dirty="0" err="1"/>
              <a:t>IonQ</a:t>
            </a:r>
            <a:r>
              <a:rPr lang="fr-FR" dirty="0"/>
              <a:t>, </a:t>
            </a:r>
            <a:r>
              <a:rPr lang="fr-FR" dirty="0" err="1"/>
              <a:t>Xanadu</a:t>
            </a:r>
            <a:r>
              <a:rPr lang="fr-FR" dirty="0"/>
              <a:t>, etc.) investissent massivement dans l’informatique quantique. Les gouvernements et les institutions publiques soutiennent aussi ces efforts, voyant dans l’informatique quantique une technologie stratégique.</a:t>
            </a:r>
          </a:p>
          <a:p>
            <a:pPr>
              <a:buFont typeface="Arial" panose="020B0604020202020204" pitchFamily="34" charset="0"/>
              <a:buChar char="•"/>
            </a:pPr>
            <a:r>
              <a:rPr lang="fr-FR" b="1" dirty="0"/>
              <a:t>Prototypes disponibles dans le cloud</a:t>
            </a:r>
            <a:r>
              <a:rPr lang="fr-FR" dirty="0"/>
              <a:t> : Certains acteurs permettent déjà d’accéder à de petits ordinateurs quantiques via Internet. Même s’ils sont encore limités, ils permettent aux chercheurs et aux développeurs de tester des algorithmes quantiques sur du matériel réel.</a:t>
            </a:r>
          </a:p>
          <a:p>
            <a:pPr>
              <a:buFont typeface="Arial" panose="020B0604020202020204" pitchFamily="34" charset="0"/>
              <a:buChar char="•"/>
            </a:pPr>
            <a:r>
              <a:rPr lang="fr-FR" b="1" dirty="0"/>
              <a:t>Course à la « suprématie quantique »</a:t>
            </a:r>
            <a:r>
              <a:rPr lang="fr-FR" dirty="0"/>
              <a:t> : Des annonces comme celle de Google en 2019 (réalisation d’un calcul spécifique plus rapide qu’un supercalculateur classique) montrent les premiers jalons. Cependant, le chemin reste long avant qu’un ordinateur quantique pleinement pratique et très puissant soit disponible.</a:t>
            </a:r>
          </a:p>
        </p:txBody>
      </p:sp>
    </p:spTree>
    <p:extLst>
      <p:ext uri="{BB962C8B-B14F-4D97-AF65-F5344CB8AC3E}">
        <p14:creationId xmlns:p14="http://schemas.microsoft.com/office/powerpoint/2010/main" val="192681592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52763-554F-11E8-1150-371E214A270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A3E4FAE-75EE-8A72-6111-6CD71779CB74}"/>
              </a:ext>
            </a:extLst>
          </p:cNvPr>
          <p:cNvSpPr>
            <a:spLocks noGrp="1"/>
          </p:cNvSpPr>
          <p:nvPr>
            <p:ph type="title"/>
          </p:nvPr>
        </p:nvSpPr>
        <p:spPr/>
        <p:txBody>
          <a:bodyPr>
            <a:normAutofit fontScale="90000"/>
          </a:bodyPr>
          <a:lstStyle/>
          <a:p>
            <a:r>
              <a:rPr lang="fr-FR" b="1" dirty="0">
                <a:effectLst/>
              </a:rPr>
              <a:t>Chapitre </a:t>
            </a:r>
            <a:r>
              <a:rPr lang="fr-FR" b="1" dirty="0"/>
              <a:t>VII</a:t>
            </a:r>
            <a:br>
              <a:rPr lang="fr-FR" b="1" dirty="0">
                <a:effectLst/>
              </a:rPr>
            </a:br>
            <a:r>
              <a:rPr lang="fr-FR" b="1" dirty="0">
                <a:effectLst/>
              </a:rPr>
              <a:t>Avantages et limites de l’informatique quantique</a:t>
            </a:r>
            <a:endParaRPr lang="fr-FR" dirty="0"/>
          </a:p>
        </p:txBody>
      </p:sp>
    </p:spTree>
    <p:extLst>
      <p:ext uri="{BB962C8B-B14F-4D97-AF65-F5344CB8AC3E}">
        <p14:creationId xmlns:p14="http://schemas.microsoft.com/office/powerpoint/2010/main" val="1155211391"/>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05AE3-9FC9-0B7C-163B-9C0719C41660}"/>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958E6095-3154-E071-F75E-A306FCA47FA4}"/>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DAD3A6C5-FBC2-E3FF-53B9-B0465B8BEBF5}"/>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3FF71CC-C9A7-CF55-74C8-46CFBEA76903}"/>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Comprendre pourquoi l’informatique quantique suscite autant d’intérêt : quelles tâches peut-elle accélérer, et dans quels domaines peut-elle apporter une véritable différence ?</a:t>
            </a:r>
          </a:p>
          <a:p>
            <a:pPr marL="0" indent="0">
              <a:buNone/>
            </a:pPr>
            <a:r>
              <a:rPr lang="fr-FR" dirty="0"/>
              <a:t>Réaliser que, malgré le potentiel, la technologie en est encore à ses débuts et comporte de nombreuses contraintes.</a:t>
            </a:r>
          </a:p>
          <a:p>
            <a:pPr marL="0" indent="0">
              <a:buNone/>
            </a:pPr>
            <a:r>
              <a:rPr lang="fr-FR" dirty="0"/>
              <a:t>Appréhender la notion de calcul tolérant aux fautes, indispensable pour rendre les ordinateurs quantiques réellement utiles et fiables.</a:t>
            </a:r>
          </a:p>
        </p:txBody>
      </p:sp>
    </p:spTree>
    <p:extLst>
      <p:ext uri="{BB962C8B-B14F-4D97-AF65-F5344CB8AC3E}">
        <p14:creationId xmlns:p14="http://schemas.microsoft.com/office/powerpoint/2010/main" val="251697241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949B8-A5CD-3CD3-E280-57D44CC3684C}"/>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8C1CC787-8885-A0AE-430D-E1F7534B5FE8}"/>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pPr marL="457200" lvl="1" indent="0">
              <a:buNone/>
            </a:pPr>
            <a:r>
              <a:rPr lang="fr-FR" sz="6000" dirty="0">
                <a:effectLst/>
                <a:latin typeface="Helvetica Neue" panose="02000503000000020004" pitchFamily="2" charset="0"/>
              </a:rPr>
              <a:t>1. Les avantages théoriques : quand l’informatique quantique brille</a:t>
            </a:r>
          </a:p>
        </p:txBody>
      </p:sp>
      <p:sp>
        <p:nvSpPr>
          <p:cNvPr id="181" name="Ingénieurie des besoins &amp; Analyse de l’existant">
            <a:extLst>
              <a:ext uri="{FF2B5EF4-FFF2-40B4-BE49-F238E27FC236}">
                <a16:creationId xmlns:a16="http://schemas.microsoft.com/office/drawing/2014/main" id="{99EA82D0-1F6A-1369-C710-FBF81562F278}"/>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9D13676A-3137-0842-13F4-9C122E84A177}"/>
              </a:ext>
            </a:extLst>
          </p:cNvPr>
          <p:cNvSpPr txBox="1">
            <a:spLocks noGrp="1"/>
          </p:cNvSpPr>
          <p:nvPr>
            <p:ph type="body" idx="1"/>
          </p:nvPr>
        </p:nvSpPr>
        <p:spPr>
          <a:xfrm>
            <a:off x="1206499" y="4248504"/>
            <a:ext cx="21970999" cy="8256012"/>
          </a:xfrm>
          <a:prstGeom prst="rect">
            <a:avLst/>
          </a:prstGeom>
        </p:spPr>
        <p:txBody>
          <a:bodyPr>
            <a:normAutofit fontScale="77500" lnSpcReduction="20000"/>
          </a:bodyPr>
          <a:lstStyle/>
          <a:p>
            <a:pPr marL="0" indent="0">
              <a:buNone/>
            </a:pPr>
            <a:r>
              <a:rPr lang="fr-FR" dirty="0"/>
              <a:t>L’informatique quantique promet d’accélérer la résolution de certains problèmes :</a:t>
            </a:r>
          </a:p>
          <a:p>
            <a:pPr>
              <a:buFont typeface="Arial" panose="020B0604020202020204" pitchFamily="34" charset="0"/>
              <a:buChar char="•"/>
            </a:pPr>
            <a:r>
              <a:rPr lang="fr-FR" b="1" dirty="0"/>
              <a:t>Factorisation et cryptographie</a:t>
            </a:r>
            <a:r>
              <a:rPr lang="fr-FR" dirty="0"/>
              <a:t> : L’algorithme de </a:t>
            </a:r>
            <a:r>
              <a:rPr lang="fr-FR" dirty="0" err="1"/>
              <a:t>Shor</a:t>
            </a:r>
            <a:r>
              <a:rPr lang="fr-FR" dirty="0"/>
              <a:t>, évoqué précédemment, pourrait casser les schémas de chiffrement classiques basés sur la difficulté de la factorisation d’entiers. Cela donne à l’informatique quantique un poids énorme dans le domaine de la sécurité et de la confidentialité des données.</a:t>
            </a:r>
          </a:p>
          <a:p>
            <a:pPr>
              <a:buFont typeface="Arial" panose="020B0604020202020204" pitchFamily="34" charset="0"/>
              <a:buChar char="•"/>
            </a:pPr>
            <a:r>
              <a:rPr lang="fr-FR" b="1" dirty="0"/>
              <a:t>Simulation de systèmes quantiques complexes</a:t>
            </a:r>
            <a:r>
              <a:rPr lang="fr-FR" dirty="0"/>
              <a:t> : Simuler de grosses molécules, des réactions chimiques, ou certains matériaux sur des ordinateurs classiques est très difficile, parfois impossible, parce que le comportement de ces systèmes est lui-même quantique. Un ordinateur quantique, étant quantique par nature, peut en principe reproduire ces phénomènes bien plus efficacement. Cela pourrait accélérer la recherche de nouveaux médicaments, de nouveaux matériaux et de nouveaux catalyseurs chimiques.</a:t>
            </a:r>
          </a:p>
          <a:p>
            <a:pPr>
              <a:buFont typeface="Arial" panose="020B0604020202020204" pitchFamily="34" charset="0"/>
              <a:buChar char="•"/>
            </a:pPr>
            <a:r>
              <a:rPr lang="fr-FR" b="1" dirty="0"/>
              <a:t>Optimisation et intelligence artificielle</a:t>
            </a:r>
            <a:r>
              <a:rPr lang="fr-FR" dirty="0"/>
              <a:t> : De nombreuses tâches en logistique, finance, et même en apprentissage machine, sont liées à des problèmes mathématiques complexes. Certains algorithmes quantiques offrent des vitesses de résolution améliorées, aidant potentiellement à trouver plus rapidement des solutions optimales à des problèmes difficiles.</a:t>
            </a:r>
          </a:p>
          <a:p>
            <a:pPr marL="0" indent="0">
              <a:buNone/>
            </a:pPr>
            <a:r>
              <a:rPr lang="fr-FR" dirty="0"/>
              <a:t>En résumé, l’informatique quantique ne fera pas tout plus vite, mais pour certains problèmes spécifiques, elle promet des gains spectaculaires, parfois impossibles à obtenir avec un ordinateur classique, même très puissant.</a:t>
            </a:r>
          </a:p>
        </p:txBody>
      </p:sp>
    </p:spTree>
    <p:extLst>
      <p:ext uri="{BB962C8B-B14F-4D97-AF65-F5344CB8AC3E}">
        <p14:creationId xmlns:p14="http://schemas.microsoft.com/office/powerpoint/2010/main" val="917052837"/>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3F2F5-85C2-B34B-240D-67E573DCE955}"/>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9D52D5A-206A-76D0-AE53-E33D5E55397D}"/>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Les limites actuelles : des obstacles à surmonter</a:t>
            </a:r>
          </a:p>
        </p:txBody>
      </p:sp>
      <p:sp>
        <p:nvSpPr>
          <p:cNvPr id="181" name="Ingénieurie des besoins &amp; Analyse de l’existant">
            <a:extLst>
              <a:ext uri="{FF2B5EF4-FFF2-40B4-BE49-F238E27FC236}">
                <a16:creationId xmlns:a16="http://schemas.microsoft.com/office/drawing/2014/main" id="{425BA394-436F-E43B-BF0D-E6A5DA59E9FB}"/>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AFEBCF1-0BFB-8811-2260-CBB1B0230C3A}"/>
              </a:ext>
            </a:extLst>
          </p:cNvPr>
          <p:cNvSpPr txBox="1">
            <a:spLocks noGrp="1"/>
          </p:cNvSpPr>
          <p:nvPr>
            <p:ph type="body" idx="1"/>
          </p:nvPr>
        </p:nvSpPr>
        <p:spPr>
          <a:xfrm>
            <a:off x="1206499" y="4248504"/>
            <a:ext cx="21970999" cy="8256012"/>
          </a:xfrm>
          <a:prstGeom prst="rect">
            <a:avLst/>
          </a:prstGeom>
        </p:spPr>
        <p:txBody>
          <a:bodyPr>
            <a:normAutofit fontScale="92500" lnSpcReduction="20000"/>
          </a:bodyPr>
          <a:lstStyle/>
          <a:p>
            <a:pPr marL="0" indent="0">
              <a:buNone/>
            </a:pPr>
            <a:r>
              <a:rPr lang="fr-FR" dirty="0"/>
              <a:t>Cependant, ces promesses s’accompagnent de nombreuses difficultés :</a:t>
            </a:r>
          </a:p>
          <a:p>
            <a:pPr>
              <a:buFont typeface="Arial" panose="020B0604020202020204" pitchFamily="34" charset="0"/>
              <a:buChar char="•"/>
            </a:pPr>
            <a:r>
              <a:rPr lang="fr-FR" b="1" dirty="0"/>
              <a:t>Décohérence et erreurs</a:t>
            </a:r>
            <a:r>
              <a:rPr lang="fr-FR" dirty="0"/>
              <a:t> : Les qubits sont fragiles. Ils perdent rapidement leur caractère quantique s’ils ne sont pas parfaitement isolés. Cela crée des erreurs, qui faussent les résultats des calculs.</a:t>
            </a:r>
          </a:p>
          <a:p>
            <a:pPr>
              <a:buFont typeface="Arial" panose="020B0604020202020204" pitchFamily="34" charset="0"/>
              <a:buChar char="•"/>
            </a:pPr>
            <a:r>
              <a:rPr lang="fr-FR" b="1" dirty="0"/>
              <a:t>Coûts et complexité expérimentale</a:t>
            </a:r>
            <a:r>
              <a:rPr lang="fr-FR" dirty="0"/>
              <a:t> : Maintenir un ordinateur quantique dans des conditions extrêmes (températures ultra-basses, vide poussé, etc.) demande un matériel coûteux et complexe. À l’heure actuelle, cela limite la taille et la performance des machines.</a:t>
            </a:r>
          </a:p>
          <a:p>
            <a:pPr>
              <a:buFont typeface="Arial" panose="020B0604020202020204" pitchFamily="34" charset="0"/>
              <a:buChar char="•"/>
            </a:pPr>
            <a:r>
              <a:rPr lang="fr-FR" b="1" dirty="0"/>
              <a:t>Manque de qubits de qualité et de quantité</a:t>
            </a:r>
            <a:r>
              <a:rPr lang="fr-FR" dirty="0"/>
              <a:t> : Pour profiter pleinement des algorithmes quantiques, il faut des dizaines, des centaines, voire des milliers de qubits fiables. Aujourd’hui, on atteint difficilement quelques dizaines de qubits « cohérents ». L’augmentation à grande échelle (la « mise à l’échelle ») est un défi majeur.</a:t>
            </a:r>
          </a:p>
          <a:p>
            <a:pPr marL="0" indent="0">
              <a:buNone/>
            </a:pPr>
            <a:r>
              <a:rPr lang="fr-FR" dirty="0"/>
              <a:t>Ces limites font que, pour le moment, l’informatique quantique en est encore au stade de la recherche et du développement, avec des démonstrations de principe et des prototypes, mais sans application industrielle véritablement révolutionnaire disponible dès maintenant.</a:t>
            </a:r>
          </a:p>
        </p:txBody>
      </p:sp>
    </p:spTree>
    <p:extLst>
      <p:ext uri="{BB962C8B-B14F-4D97-AF65-F5344CB8AC3E}">
        <p14:creationId xmlns:p14="http://schemas.microsoft.com/office/powerpoint/2010/main" val="299046294"/>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4C5CD-5AE0-EDE3-235A-44C15CA35655}"/>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7B01239-DDE1-ADD7-D9FA-2AD37862FD1A}"/>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3. Vers l’informatique quantique tolérante aux fautes</a:t>
            </a:r>
          </a:p>
        </p:txBody>
      </p:sp>
      <p:sp>
        <p:nvSpPr>
          <p:cNvPr id="181" name="Ingénieurie des besoins &amp; Analyse de l’existant">
            <a:extLst>
              <a:ext uri="{FF2B5EF4-FFF2-40B4-BE49-F238E27FC236}">
                <a16:creationId xmlns:a16="http://schemas.microsoft.com/office/drawing/2014/main" id="{3396AE50-629C-9704-BFD6-E2AFC68010ED}"/>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5B84F06-D76F-92B9-A7D0-D14C290FF089}"/>
              </a:ext>
            </a:extLst>
          </p:cNvPr>
          <p:cNvSpPr txBox="1">
            <a:spLocks noGrp="1"/>
          </p:cNvSpPr>
          <p:nvPr>
            <p:ph type="body" idx="1"/>
          </p:nvPr>
        </p:nvSpPr>
        <p:spPr>
          <a:xfrm>
            <a:off x="1206499" y="4248504"/>
            <a:ext cx="21970999" cy="8256012"/>
          </a:xfrm>
          <a:prstGeom prst="rect">
            <a:avLst/>
          </a:prstGeom>
        </p:spPr>
        <p:txBody>
          <a:bodyPr>
            <a:normAutofit fontScale="92500" lnSpcReduction="10000"/>
          </a:bodyPr>
          <a:lstStyle/>
          <a:p>
            <a:pPr marL="0" indent="0">
              <a:buNone/>
            </a:pPr>
            <a:r>
              <a:rPr lang="fr-FR" dirty="0"/>
              <a:t>Pour que l’informatique quantique devienne vraiment pratique, il faut parvenir à corriger les erreurs et à rendre le calcul « tolérant aux fautes ». Cela signifie construire une architecture dans laquelle, même si chaque qubit est imparfait, l’ordinateur dans son ensemble peut continuer à calculer correctement sur de longues durées.</a:t>
            </a:r>
          </a:p>
          <a:p>
            <a:pPr>
              <a:buFont typeface="Arial" panose="020B0604020202020204" pitchFamily="34" charset="0"/>
              <a:buChar char="•"/>
            </a:pPr>
            <a:r>
              <a:rPr lang="fr-FR" b="1" dirty="0"/>
              <a:t>Codes de correction d’erreurs quantiques</a:t>
            </a:r>
            <a:r>
              <a:rPr lang="fr-FR" dirty="0"/>
              <a:t> : Comme mentionné dans le chapitre précédent, ces codes permettent de repérer et de corriger les erreurs sans détruire les informations quantiques. C’est un domaine de recherche actif et complexe, mais essentiel.</a:t>
            </a:r>
          </a:p>
          <a:p>
            <a:pPr>
              <a:buFont typeface="Arial" panose="020B0604020202020204" pitchFamily="34" charset="0"/>
              <a:buChar char="•"/>
            </a:pPr>
            <a:r>
              <a:rPr lang="fr-FR" b="1" dirty="0"/>
              <a:t>Seuil de tolérance aux erreurs</a:t>
            </a:r>
            <a:r>
              <a:rPr lang="fr-FR" dirty="0"/>
              <a:t> : Les chercheurs cherchent à atteindre un taux d’erreur par opération suffisamment bas pour que, combiné avec des codes de correction, l’ordinateur puisse fonctionner de façon fiable à grande échelle. On parle souvent de « seuil » : en dessous d’un certain pourcentage d’erreurs, la correction d’erreurs devient efficace, et on peut ainsi grossir l’ordinateur quantique sans que tout s’effondre.</a:t>
            </a:r>
          </a:p>
          <a:p>
            <a:pPr marL="0" indent="0">
              <a:buNone/>
            </a:pPr>
            <a:r>
              <a:rPr lang="fr-FR" dirty="0"/>
              <a:t>Parvenir à construire une machine tolérante aux fautes serait un tournant majeur, car cela signifierait pouvoir réellement exploiter la puissance de l’informatique quantique dans des conditions industrielles.</a:t>
            </a:r>
          </a:p>
        </p:txBody>
      </p:sp>
    </p:spTree>
    <p:extLst>
      <p:ext uri="{BB962C8B-B14F-4D97-AF65-F5344CB8AC3E}">
        <p14:creationId xmlns:p14="http://schemas.microsoft.com/office/powerpoint/2010/main" val="37654179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79480-1871-6F46-01CF-9900CFFAC878}"/>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197C5AEB-2261-B619-B8B4-6817166CD68F}"/>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dirty="0"/>
              <a:t>Structure</a:t>
            </a:r>
          </a:p>
        </p:txBody>
      </p:sp>
      <p:sp>
        <p:nvSpPr>
          <p:cNvPr id="181" name="Ingénieurie des besoins &amp; Analyse de l’existant">
            <a:extLst>
              <a:ext uri="{FF2B5EF4-FFF2-40B4-BE49-F238E27FC236}">
                <a16:creationId xmlns:a16="http://schemas.microsoft.com/office/drawing/2014/main" id="{73D73E37-E3C9-C765-3059-F92650D75CBB}"/>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4CFB4ADB-1DC3-7455-48D6-6504068B464B}"/>
              </a:ext>
            </a:extLst>
          </p:cNvPr>
          <p:cNvSpPr txBox="1">
            <a:spLocks noGrp="1"/>
          </p:cNvSpPr>
          <p:nvPr>
            <p:ph type="body" idx="1"/>
          </p:nvPr>
        </p:nvSpPr>
        <p:spPr>
          <a:xfrm>
            <a:off x="1206499" y="4248504"/>
            <a:ext cx="21970999" cy="8256012"/>
          </a:xfrm>
          <a:prstGeom prst="rect">
            <a:avLst/>
          </a:prstGeom>
        </p:spPr>
        <p:txBody>
          <a:bodyPr>
            <a:normAutofit/>
          </a:bodyPr>
          <a:lstStyle/>
          <a:p>
            <a:pPr>
              <a:buFont typeface="+mj-lt"/>
              <a:buAutoNum type="arabicPeriod"/>
            </a:pPr>
            <a:r>
              <a:rPr lang="fr-FR" dirty="0">
                <a:effectLst/>
              </a:rPr>
              <a:t>La notion de calcul et d’information </a:t>
            </a:r>
            <a:endParaRPr lang="fr-FR" dirty="0"/>
          </a:p>
          <a:p>
            <a:pPr>
              <a:buFont typeface="+mj-lt"/>
              <a:buAutoNum type="arabicPeriod"/>
            </a:pPr>
            <a:r>
              <a:rPr lang="fr-FR" dirty="0">
                <a:effectLst/>
              </a:rPr>
              <a:t>Pourquoi l’informatique quantique ?</a:t>
            </a:r>
            <a:endParaRPr lang="fr-FR" dirty="0"/>
          </a:p>
        </p:txBody>
      </p:sp>
    </p:spTree>
    <p:extLst>
      <p:ext uri="{BB962C8B-B14F-4D97-AF65-F5344CB8AC3E}">
        <p14:creationId xmlns:p14="http://schemas.microsoft.com/office/powerpoint/2010/main" val="76693164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E57C7-ED62-69BE-F89B-2C91FF5C6E0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B116F97-3193-2A1E-3698-03D65CDF8A1F}"/>
              </a:ext>
            </a:extLst>
          </p:cNvPr>
          <p:cNvSpPr>
            <a:spLocks noGrp="1"/>
          </p:cNvSpPr>
          <p:nvPr>
            <p:ph type="title"/>
          </p:nvPr>
        </p:nvSpPr>
        <p:spPr/>
        <p:txBody>
          <a:bodyPr>
            <a:normAutofit/>
          </a:bodyPr>
          <a:lstStyle/>
          <a:p>
            <a:r>
              <a:rPr lang="fr-FR" b="1" dirty="0">
                <a:effectLst/>
              </a:rPr>
              <a:t>Chapitre </a:t>
            </a:r>
            <a:r>
              <a:rPr lang="fr-FR" b="1" dirty="0"/>
              <a:t>VIII</a:t>
            </a:r>
            <a:br>
              <a:rPr lang="fr-FR" b="1" dirty="0">
                <a:effectLst/>
              </a:rPr>
            </a:br>
            <a:r>
              <a:rPr lang="fr-FR" b="1" dirty="0">
                <a:effectLst/>
              </a:rPr>
              <a:t>Applications actuelles et futures</a:t>
            </a:r>
            <a:endParaRPr lang="fr-FR" dirty="0"/>
          </a:p>
        </p:txBody>
      </p:sp>
    </p:spTree>
    <p:extLst>
      <p:ext uri="{BB962C8B-B14F-4D97-AF65-F5344CB8AC3E}">
        <p14:creationId xmlns:p14="http://schemas.microsoft.com/office/powerpoint/2010/main" val="362036912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5A49-47D1-6872-2F2E-DF30426A3D14}"/>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8650408D-6D78-4342-AAF9-63A887E216DA}"/>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AC518067-39E5-7BB3-FF10-81F25D084FF1}"/>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628B5554-F45F-C134-9EBD-BD9E8A6E865F}"/>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Illustrer comment l’informatique quantique peut améliorer, à moyen ou long terme, divers domaines : chimie, matériaux, optimisation, cryptographie.</a:t>
            </a:r>
          </a:p>
          <a:p>
            <a:pPr marL="0" indent="0">
              <a:buNone/>
            </a:pPr>
            <a:r>
              <a:rPr lang="fr-FR" dirty="0"/>
              <a:t>Montrer que certaines premières applications sont déjà à l’étude, malgré l’immaturité de la technologie.</a:t>
            </a:r>
          </a:p>
          <a:p>
            <a:pPr marL="0" indent="0">
              <a:buNone/>
            </a:pPr>
            <a:r>
              <a:rPr lang="fr-FR" dirty="0"/>
              <a:t>Souligner l’importance des applications dans le développement et le financement de la recherche en informatique quantique.</a:t>
            </a:r>
          </a:p>
        </p:txBody>
      </p:sp>
    </p:spTree>
    <p:extLst>
      <p:ext uri="{BB962C8B-B14F-4D97-AF65-F5344CB8AC3E}">
        <p14:creationId xmlns:p14="http://schemas.microsoft.com/office/powerpoint/2010/main" val="3833666391"/>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CD1C-3F49-FA9D-56B5-A8761BE5EC6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78F1CC92-8B31-65BB-640D-6E5D1CF7061B}"/>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 </a:t>
            </a:r>
          </a:p>
        </p:txBody>
      </p:sp>
      <p:sp>
        <p:nvSpPr>
          <p:cNvPr id="181" name="Ingénieurie des besoins &amp; Analyse de l’existant">
            <a:extLst>
              <a:ext uri="{FF2B5EF4-FFF2-40B4-BE49-F238E27FC236}">
                <a16:creationId xmlns:a16="http://schemas.microsoft.com/office/drawing/2014/main" id="{9ACC4012-ACF0-2475-DF53-DC253EE611A7}"/>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267BFF5F-E9A4-8C68-4DBB-49CD91991547}"/>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Chimie, science des matériaux et recherche médicale</a:t>
            </a:r>
          </a:p>
          <a:p>
            <a:pPr marL="0" indent="0">
              <a:buNone/>
            </a:pPr>
            <a:r>
              <a:rPr lang="fr-FR" dirty="0"/>
              <a:t>Optimisation, logistique et finance</a:t>
            </a:r>
          </a:p>
          <a:p>
            <a:pPr marL="0" indent="0">
              <a:buNone/>
            </a:pPr>
            <a:r>
              <a:rPr lang="fr-FR" dirty="0"/>
              <a:t>Cryptographie, sécurité et communication quantique</a:t>
            </a:r>
          </a:p>
          <a:p>
            <a:pPr marL="0" indent="0">
              <a:buNone/>
            </a:pPr>
            <a:r>
              <a:rPr lang="fr-FR" dirty="0"/>
              <a:t>Vers des domaines plus lointains : intelligence artificielle quantique et physique fondamentale</a:t>
            </a:r>
          </a:p>
        </p:txBody>
      </p:sp>
    </p:spTree>
    <p:extLst>
      <p:ext uri="{BB962C8B-B14F-4D97-AF65-F5344CB8AC3E}">
        <p14:creationId xmlns:p14="http://schemas.microsoft.com/office/powerpoint/2010/main" val="126060063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E4662-4567-DFFE-C20C-567A1682867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7EE5F300-5F45-3C7F-E467-B2B7F888D33F}"/>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 Chimie, science des matériaux et recherche médicale </a:t>
            </a:r>
          </a:p>
        </p:txBody>
      </p:sp>
      <p:sp>
        <p:nvSpPr>
          <p:cNvPr id="181" name="Ingénieurie des besoins &amp; Analyse de l’existant">
            <a:extLst>
              <a:ext uri="{FF2B5EF4-FFF2-40B4-BE49-F238E27FC236}">
                <a16:creationId xmlns:a16="http://schemas.microsoft.com/office/drawing/2014/main" id="{6FAFE1C7-524B-3954-DC1A-80CBE85BD9B6}"/>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7F5C232B-CDAB-C163-5C3F-3B76756C4FB4}"/>
              </a:ext>
            </a:extLst>
          </p:cNvPr>
          <p:cNvSpPr txBox="1">
            <a:spLocks noGrp="1"/>
          </p:cNvSpPr>
          <p:nvPr>
            <p:ph type="body" idx="1"/>
          </p:nvPr>
        </p:nvSpPr>
        <p:spPr>
          <a:xfrm>
            <a:off x="1206499" y="4248504"/>
            <a:ext cx="21970999" cy="8256012"/>
          </a:xfrm>
          <a:prstGeom prst="rect">
            <a:avLst/>
          </a:prstGeom>
        </p:spPr>
        <p:txBody>
          <a:bodyPr>
            <a:normAutofit fontScale="92500" lnSpcReduction="20000"/>
          </a:bodyPr>
          <a:lstStyle/>
          <a:p>
            <a:pPr marL="0" indent="0">
              <a:buNone/>
            </a:pPr>
            <a:r>
              <a:rPr lang="fr-FR" dirty="0"/>
              <a:t>La simulation quantique de molécules et de matériaux est une des applications les plus prometteuses de l’informatique quantique. Aujourd’hui, même les supercalculateurs ont du mal à prédire précisément les propriétés de molécules complexes, ou à simuler avec exactitude les réactions chimiques.</a:t>
            </a:r>
          </a:p>
          <a:p>
            <a:pPr marL="0" indent="0">
              <a:buNone/>
            </a:pPr>
            <a:r>
              <a:rPr lang="fr-FR" dirty="0"/>
              <a:t>Avec un ordinateur quantique, on pourrait :</a:t>
            </a:r>
          </a:p>
          <a:p>
            <a:pPr>
              <a:buFont typeface="Arial" panose="020B0604020202020204" pitchFamily="34" charset="0"/>
              <a:buChar char="•"/>
            </a:pPr>
            <a:r>
              <a:rPr lang="fr-FR" b="1" dirty="0"/>
              <a:t>Accélérer la découverte de nouveaux médicaments</a:t>
            </a:r>
            <a:r>
              <a:rPr lang="fr-FR" dirty="0"/>
              <a:t> : En simulant finement la manière dont les molécules interagissent avec les protéines du corps humain, les chercheurs pourraient mieux concevoir de nouveaux médicaments, plus ciblés et plus efficaces.</a:t>
            </a:r>
          </a:p>
          <a:p>
            <a:pPr>
              <a:buFont typeface="Arial" panose="020B0604020202020204" pitchFamily="34" charset="0"/>
              <a:buChar char="•"/>
            </a:pPr>
            <a:r>
              <a:rPr lang="fr-FR" b="1" dirty="0"/>
              <a:t>Concevoir de nouveaux matériaux</a:t>
            </a:r>
            <a:r>
              <a:rPr lang="fr-FR" dirty="0"/>
              <a:t> : Des matériaux à haute conductivité, plus solides, plus légers ou résistants à la corrosion pourraient être découverts en simulant plus rapidement et plus précisément leurs structures électroniques.</a:t>
            </a:r>
          </a:p>
          <a:p>
            <a:pPr>
              <a:buFont typeface="Arial" panose="020B0604020202020204" pitchFamily="34" charset="0"/>
              <a:buChar char="•"/>
            </a:pPr>
            <a:r>
              <a:rPr lang="fr-FR" b="1" dirty="0"/>
              <a:t>Optimiser des procédés industriels</a:t>
            </a:r>
            <a:r>
              <a:rPr lang="fr-FR" dirty="0"/>
              <a:t> : Réduire les coûts et l’impact environnemental de certaines réactions chimiques ou processus de production.</a:t>
            </a:r>
          </a:p>
        </p:txBody>
      </p:sp>
    </p:spTree>
    <p:extLst>
      <p:ext uri="{BB962C8B-B14F-4D97-AF65-F5344CB8AC3E}">
        <p14:creationId xmlns:p14="http://schemas.microsoft.com/office/powerpoint/2010/main" val="69384361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05F3-1585-96CC-5827-9C0576BA0E38}"/>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6E0DA838-3C19-5291-2DBB-E2C111D5E30D}"/>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Optimisation, logistique et finance</a:t>
            </a:r>
          </a:p>
        </p:txBody>
      </p:sp>
      <p:sp>
        <p:nvSpPr>
          <p:cNvPr id="181" name="Ingénieurie des besoins &amp; Analyse de l’existant">
            <a:extLst>
              <a:ext uri="{FF2B5EF4-FFF2-40B4-BE49-F238E27FC236}">
                <a16:creationId xmlns:a16="http://schemas.microsoft.com/office/drawing/2014/main" id="{F2C32DA4-1327-6972-F979-CD9A84956ED7}"/>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581A896-6D4B-BCFD-5DC9-58595C8656BB}"/>
              </a:ext>
            </a:extLst>
          </p:cNvPr>
          <p:cNvSpPr txBox="1">
            <a:spLocks noGrp="1"/>
          </p:cNvSpPr>
          <p:nvPr>
            <p:ph type="body" idx="1"/>
          </p:nvPr>
        </p:nvSpPr>
        <p:spPr>
          <a:xfrm>
            <a:off x="1206499" y="4248504"/>
            <a:ext cx="21970999" cy="8256012"/>
          </a:xfrm>
          <a:prstGeom prst="rect">
            <a:avLst/>
          </a:prstGeom>
        </p:spPr>
        <p:txBody>
          <a:bodyPr>
            <a:normAutofit fontScale="85000" lnSpcReduction="10000"/>
          </a:bodyPr>
          <a:lstStyle/>
          <a:p>
            <a:pPr marL="0" indent="0">
              <a:buNone/>
            </a:pPr>
            <a:r>
              <a:rPr lang="fr-FR" dirty="0"/>
              <a:t>De nombreux problèmes en logistique, transport, planification ou finance sont des casse-têtes mathématiques extrêmement complexes. Par exemple, trouver le meilleur itinéraire pour des centaines de livreurs, ou la meilleure combinaison d’actifs financiers pour un portefeuille, peut vite devenir très difficile à résoudre classiquement.</a:t>
            </a:r>
          </a:p>
          <a:p>
            <a:pPr marL="0" indent="0">
              <a:buNone/>
            </a:pPr>
            <a:r>
              <a:rPr lang="fr-FR" dirty="0"/>
              <a:t>Certains algorithmes quantiques offrent des gains de vitesse ou de précision pour ces problèmes d’optimisation. À terme, cela pourrait :</a:t>
            </a:r>
          </a:p>
          <a:p>
            <a:pPr>
              <a:buFont typeface="Arial" panose="020B0604020202020204" pitchFamily="34" charset="0"/>
              <a:buChar char="•"/>
            </a:pPr>
            <a:r>
              <a:rPr lang="fr-FR" b="1" dirty="0"/>
              <a:t>Améliorer la gestion des chaînes d’approvisionnement</a:t>
            </a:r>
            <a:r>
              <a:rPr lang="fr-FR" dirty="0"/>
              <a:t> : Réduire les coûts et les délais, limiter l’empreinte carbone.</a:t>
            </a:r>
          </a:p>
          <a:p>
            <a:pPr>
              <a:buFont typeface="Arial" panose="020B0604020202020204" pitchFamily="34" charset="0"/>
              <a:buChar char="•"/>
            </a:pPr>
            <a:r>
              <a:rPr lang="fr-FR" b="1" dirty="0"/>
              <a:t>Aider en finance</a:t>
            </a:r>
            <a:r>
              <a:rPr lang="fr-FR" dirty="0"/>
              <a:t> : Évaluer plus rapidement le risque de certains placements, trouver les meilleures stratégies d’investissement.</a:t>
            </a:r>
          </a:p>
          <a:p>
            <a:pPr>
              <a:buFont typeface="Arial" panose="020B0604020202020204" pitchFamily="34" charset="0"/>
              <a:buChar char="•"/>
            </a:pPr>
            <a:r>
              <a:rPr lang="fr-FR" b="1" dirty="0"/>
              <a:t>Rendre l’intelligence artificielle et le machine </a:t>
            </a:r>
            <a:r>
              <a:rPr lang="fr-FR" b="1" dirty="0" err="1"/>
              <a:t>learning</a:t>
            </a:r>
            <a:r>
              <a:rPr lang="fr-FR" b="1" dirty="0"/>
              <a:t> plus puissants</a:t>
            </a:r>
            <a:r>
              <a:rPr lang="fr-FR" dirty="0"/>
              <a:t> : Même si ce domaine est encore très exploratoire, certaines approches de machine </a:t>
            </a:r>
            <a:r>
              <a:rPr lang="fr-FR" dirty="0" err="1"/>
              <a:t>learning</a:t>
            </a:r>
            <a:r>
              <a:rPr lang="fr-FR" dirty="0"/>
              <a:t> quantique (QML) pourraient accélérer la formation de modèles complexes.</a:t>
            </a:r>
          </a:p>
        </p:txBody>
      </p:sp>
    </p:spTree>
    <p:extLst>
      <p:ext uri="{BB962C8B-B14F-4D97-AF65-F5344CB8AC3E}">
        <p14:creationId xmlns:p14="http://schemas.microsoft.com/office/powerpoint/2010/main" val="85459027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EDC3-27E6-3BF6-E51D-78C7C768879D}"/>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AF6E657D-61EA-3CBD-0983-5FE65923E7D7}"/>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3. Cryptographie, sécurité et communication quantique</a:t>
            </a:r>
          </a:p>
        </p:txBody>
      </p:sp>
      <p:sp>
        <p:nvSpPr>
          <p:cNvPr id="181" name="Ingénieurie des besoins &amp; Analyse de l’existant">
            <a:extLst>
              <a:ext uri="{FF2B5EF4-FFF2-40B4-BE49-F238E27FC236}">
                <a16:creationId xmlns:a16="http://schemas.microsoft.com/office/drawing/2014/main" id="{B3BA6F79-4BAF-0B59-AAE6-5B8D003C400A}"/>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B511A707-02AB-A574-2B65-42B67E23C4A7}"/>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Comme vu dans les chapitres précédents, l’arrivée d’un ordinateur quantique suffisamment puissant pourrait menacer les systèmes de chiffrement classiques (comme RSA) en rendant la factorisation plus facile.</a:t>
            </a:r>
          </a:p>
          <a:p>
            <a:pPr marL="0" indent="0">
              <a:buNone/>
            </a:pPr>
            <a:r>
              <a:rPr lang="fr-FR" dirty="0"/>
              <a:t>Cependant, l’informatique quantique apporte aussi des solutions :</a:t>
            </a:r>
          </a:p>
          <a:p>
            <a:pPr>
              <a:buFont typeface="Arial" panose="020B0604020202020204" pitchFamily="34" charset="0"/>
              <a:buChar char="•"/>
            </a:pPr>
            <a:r>
              <a:rPr lang="fr-FR" b="1" dirty="0"/>
              <a:t>Cryptographie post-quantique</a:t>
            </a:r>
            <a:r>
              <a:rPr lang="fr-FR" dirty="0"/>
              <a:t> : Les chercheurs travaillent déjà à développer de nouvelles méthodes de chiffrement résistantes aux attaques quantiques.</a:t>
            </a:r>
          </a:p>
          <a:p>
            <a:pPr>
              <a:buFont typeface="Arial" panose="020B0604020202020204" pitchFamily="34" charset="0"/>
              <a:buChar char="•"/>
            </a:pPr>
            <a:r>
              <a:rPr lang="fr-FR" b="1" dirty="0"/>
              <a:t>Distribution quantique de clés (QKD)</a:t>
            </a:r>
            <a:r>
              <a:rPr lang="fr-FR" dirty="0"/>
              <a:t> : Il est déjà possible, avec des systèmes optiques, de distribuer des clés cryptographiques de manière ultra-sécurisée. Toute tentative d’écouter la ligne perturbe les états quantiques et se détecte immédiatement. Ce type de communication quantique protégée pourrait devenir un standard de sécurité dans l’avenir.</a:t>
            </a:r>
          </a:p>
        </p:txBody>
      </p:sp>
    </p:spTree>
    <p:extLst>
      <p:ext uri="{BB962C8B-B14F-4D97-AF65-F5344CB8AC3E}">
        <p14:creationId xmlns:p14="http://schemas.microsoft.com/office/powerpoint/2010/main" val="260987564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CA53C-EDA4-33ED-C99B-9C50EAB7650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C89132F4-2801-5B31-F189-25FF342A7E8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pPr marL="457200" lvl="1" indent="0">
              <a:buNone/>
            </a:pPr>
            <a:r>
              <a:rPr lang="fr-FR" sz="6000" dirty="0">
                <a:effectLst/>
                <a:latin typeface="Helvetica Neue" panose="02000503000000020004" pitchFamily="2" charset="0"/>
              </a:rPr>
              <a:t>4. Vers des domaines plus lointains : intelligence artificielle quantique et physique fondamentale</a:t>
            </a:r>
          </a:p>
        </p:txBody>
      </p:sp>
      <p:sp>
        <p:nvSpPr>
          <p:cNvPr id="181" name="Ingénieurie des besoins &amp; Analyse de l’existant">
            <a:extLst>
              <a:ext uri="{FF2B5EF4-FFF2-40B4-BE49-F238E27FC236}">
                <a16:creationId xmlns:a16="http://schemas.microsoft.com/office/drawing/2014/main" id="{3D6C90BF-C18B-589A-64A8-A0B256255B35}"/>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435DB7A5-3FE7-D96D-F6AB-D68A1A355283}"/>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À plus long terme, on peut imaginer :</a:t>
            </a:r>
          </a:p>
          <a:p>
            <a:pPr>
              <a:buFont typeface="Arial" panose="020B0604020202020204" pitchFamily="34" charset="0"/>
              <a:buChar char="•"/>
            </a:pPr>
            <a:r>
              <a:rPr lang="fr-FR" b="1" dirty="0"/>
              <a:t>Intelligence artificielle quantique</a:t>
            </a:r>
            <a:r>
              <a:rPr lang="fr-FR" dirty="0"/>
              <a:t> : Appliquer les concepts quantiques à des algorithmes d’apprentissage automatique pourrait permettre de résoudre des problèmes que l’IA classique a du mal à traiter, ou d’accélérer l’entraînement de certains modèles complexes.</a:t>
            </a:r>
          </a:p>
          <a:p>
            <a:pPr>
              <a:buFont typeface="Arial" panose="020B0604020202020204" pitchFamily="34" charset="0"/>
              <a:buChar char="•"/>
            </a:pPr>
            <a:r>
              <a:rPr lang="fr-FR" b="1" dirty="0"/>
              <a:t>Recherche fondamentale en physique</a:t>
            </a:r>
            <a:r>
              <a:rPr lang="fr-FR" dirty="0"/>
              <a:t> : Simuler des systèmes quantiques exotiques, explorer des théories complexes sur la gravité quantique, mieux comprendre la structure de l’espace-temps, sont des directions où l’informatique quantique pourrait apporter de nouveaux outils conceptuels.</a:t>
            </a:r>
          </a:p>
          <a:p>
            <a:pPr marL="0" indent="0">
              <a:buNone/>
            </a:pPr>
            <a:r>
              <a:rPr lang="fr-FR" dirty="0"/>
              <a:t>Pour le moment, ces applications sont encore très spéculatives, mais elles montrent que le champ des possibles est vaste.</a:t>
            </a:r>
          </a:p>
        </p:txBody>
      </p:sp>
    </p:spTree>
    <p:extLst>
      <p:ext uri="{BB962C8B-B14F-4D97-AF65-F5344CB8AC3E}">
        <p14:creationId xmlns:p14="http://schemas.microsoft.com/office/powerpoint/2010/main" val="360402755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AF16-0D3D-AE12-D7F9-692E0EC46EB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824F542-78FB-9096-2664-F2BA4B97E737}"/>
              </a:ext>
            </a:extLst>
          </p:cNvPr>
          <p:cNvSpPr>
            <a:spLocks noGrp="1"/>
          </p:cNvSpPr>
          <p:nvPr>
            <p:ph type="title"/>
          </p:nvPr>
        </p:nvSpPr>
        <p:spPr/>
        <p:txBody>
          <a:bodyPr>
            <a:normAutofit/>
          </a:bodyPr>
          <a:lstStyle/>
          <a:p>
            <a:r>
              <a:rPr lang="fr-FR" b="1" dirty="0">
                <a:effectLst/>
              </a:rPr>
              <a:t>Chapitre </a:t>
            </a:r>
            <a:r>
              <a:rPr lang="fr-FR" b="1" dirty="0"/>
              <a:t>IX</a:t>
            </a:r>
            <a:br>
              <a:rPr lang="fr-FR" b="1" dirty="0">
                <a:effectLst/>
              </a:rPr>
            </a:br>
            <a:r>
              <a:rPr lang="fr-FR" b="1" dirty="0">
                <a:effectLst/>
              </a:rPr>
              <a:t>Conclusion et perspectives</a:t>
            </a:r>
            <a:endParaRPr lang="fr-FR" dirty="0"/>
          </a:p>
        </p:txBody>
      </p:sp>
    </p:spTree>
    <p:extLst>
      <p:ext uri="{BB962C8B-B14F-4D97-AF65-F5344CB8AC3E}">
        <p14:creationId xmlns:p14="http://schemas.microsoft.com/office/powerpoint/2010/main" val="3130327517"/>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BC6C5-F346-23DE-2D0D-AD892DC70336}"/>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DE71269-BA20-6743-F887-01D2A7719F2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Objectifs du chapitre</a:t>
            </a:r>
          </a:p>
        </p:txBody>
      </p:sp>
      <p:sp>
        <p:nvSpPr>
          <p:cNvPr id="181" name="Ingénieurie des besoins &amp; Analyse de l’existant">
            <a:extLst>
              <a:ext uri="{FF2B5EF4-FFF2-40B4-BE49-F238E27FC236}">
                <a16:creationId xmlns:a16="http://schemas.microsoft.com/office/drawing/2014/main" id="{E554F04D-10F3-A7A2-D83E-AECCC82C07C4}"/>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5417C4B6-011E-5CA5-D854-66D6256911FA}"/>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Récapituler les notions fondamentales vues dans les chapitres précédents : du cadre théorique aux applications concrètes.</a:t>
            </a:r>
          </a:p>
          <a:p>
            <a:pPr marL="0" indent="0">
              <a:buNone/>
            </a:pPr>
            <a:r>
              <a:rPr lang="fr-FR" dirty="0"/>
              <a:t>Mettre en évidence les enjeux actuels et futurs : défis techniques, formation, réglementation, collaboration internationale.</a:t>
            </a:r>
          </a:p>
          <a:p>
            <a:pPr marL="0" indent="0">
              <a:buNone/>
            </a:pPr>
            <a:r>
              <a:rPr lang="fr-FR" dirty="0"/>
              <a:t>Donner des pistes pour approfondir et rester informé des avancées rapides dans ce domaine.</a:t>
            </a:r>
          </a:p>
        </p:txBody>
      </p:sp>
    </p:spTree>
    <p:extLst>
      <p:ext uri="{BB962C8B-B14F-4D97-AF65-F5344CB8AC3E}">
        <p14:creationId xmlns:p14="http://schemas.microsoft.com/office/powerpoint/2010/main" val="3334573767"/>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72F0-65ED-7D35-ED19-44DF1B5AADE2}"/>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BA6C442E-CEC8-81DE-98C4-1E0308187EE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Structure </a:t>
            </a:r>
          </a:p>
        </p:txBody>
      </p:sp>
      <p:sp>
        <p:nvSpPr>
          <p:cNvPr id="181" name="Ingénieurie des besoins &amp; Analyse de l’existant">
            <a:extLst>
              <a:ext uri="{FF2B5EF4-FFF2-40B4-BE49-F238E27FC236}">
                <a16:creationId xmlns:a16="http://schemas.microsoft.com/office/drawing/2014/main" id="{B0082871-EEFF-969D-9974-E0F5F6A2B96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0B875CB-DD62-B054-DF1C-C242C45FF112}"/>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Récapitulatif des acquis</a:t>
            </a:r>
          </a:p>
          <a:p>
            <a:pPr marL="0" indent="0">
              <a:buNone/>
            </a:pPr>
            <a:r>
              <a:rPr lang="fr-FR" dirty="0"/>
              <a:t>Les défis encore à relever</a:t>
            </a:r>
          </a:p>
          <a:p>
            <a:pPr marL="0" indent="0">
              <a:buNone/>
            </a:pPr>
            <a:r>
              <a:rPr lang="fr-FR" dirty="0"/>
              <a:t>Les perspectives et les dynamiques du domaine</a:t>
            </a:r>
          </a:p>
        </p:txBody>
      </p:sp>
    </p:spTree>
    <p:extLst>
      <p:ext uri="{BB962C8B-B14F-4D97-AF65-F5344CB8AC3E}">
        <p14:creationId xmlns:p14="http://schemas.microsoft.com/office/powerpoint/2010/main" val="32339542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6209A-7876-5C59-F070-0E0D6BE86BF5}"/>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1F929C9E-9F4C-912D-6E3C-793FB90A9C03}"/>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dirty="0"/>
              <a:t>1. La notion de calcul et d’information</a:t>
            </a:r>
          </a:p>
        </p:txBody>
      </p:sp>
      <p:sp>
        <p:nvSpPr>
          <p:cNvPr id="181" name="Ingénieurie des besoins &amp; Analyse de l’existant">
            <a:extLst>
              <a:ext uri="{FF2B5EF4-FFF2-40B4-BE49-F238E27FC236}">
                <a16:creationId xmlns:a16="http://schemas.microsoft.com/office/drawing/2014/main" id="{AC6B9BBC-7694-FDAE-B33B-161E185BDBB1}"/>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F24C48FD-2C45-30A7-DB49-4B47861AB68F}"/>
              </a:ext>
            </a:extLst>
          </p:cNvPr>
          <p:cNvSpPr txBox="1">
            <a:spLocks noGrp="1"/>
          </p:cNvSpPr>
          <p:nvPr>
            <p:ph type="body" idx="1"/>
          </p:nvPr>
        </p:nvSpPr>
        <p:spPr>
          <a:xfrm>
            <a:off x="1206499" y="4248504"/>
            <a:ext cx="21970999" cy="8256012"/>
          </a:xfrm>
          <a:prstGeom prst="rect">
            <a:avLst/>
          </a:prstGeom>
        </p:spPr>
        <p:txBody>
          <a:bodyPr>
            <a:normAutofit/>
          </a:bodyPr>
          <a:lstStyle/>
          <a:p>
            <a:pPr>
              <a:buFont typeface="+mj-lt"/>
              <a:buAutoNum type="arabicPeriod"/>
            </a:pPr>
            <a:r>
              <a:rPr lang="fr-FR" dirty="0">
                <a:effectLst/>
              </a:rPr>
              <a:t>La notion de calcul et d’information</a:t>
            </a:r>
          </a:p>
          <a:p>
            <a:pPr lvl="1">
              <a:buFont typeface="+mj-lt"/>
              <a:buAutoNum type="arabicPeriod"/>
            </a:pPr>
            <a:r>
              <a:rPr lang="fr-FR" dirty="0">
                <a:effectLst/>
              </a:rPr>
              <a:t>1. Rappel de l’évolution des paradigmes de calcul classiques</a:t>
            </a:r>
          </a:p>
          <a:p>
            <a:pPr marL="457200" lvl="1" indent="0">
              <a:buNone/>
            </a:pPr>
            <a:r>
              <a:rPr lang="fr-FR" dirty="0">
                <a:effectLst/>
              </a:rPr>
              <a:t>1.2. Limites fondamentales des systèmes de calcul actuels (loi de Moore, miniaturisation, dissipation d’énergie) </a:t>
            </a:r>
            <a:endParaRPr lang="fr-FR" dirty="0"/>
          </a:p>
          <a:p>
            <a:pPr>
              <a:buFont typeface="+mj-lt"/>
              <a:buAutoNum type="arabicPeriod"/>
            </a:pPr>
            <a:r>
              <a:rPr lang="fr-FR" dirty="0">
                <a:effectLst/>
              </a:rPr>
              <a:t>Pourquoi l’informatique quantique ?</a:t>
            </a:r>
          </a:p>
          <a:p>
            <a:pPr marL="457200" lvl="1" indent="0">
              <a:buNone/>
            </a:pPr>
            <a:r>
              <a:rPr lang="fr-FR" dirty="0"/>
              <a:t>2.1. Les besoins en puissance de calcul pour des problèmes complexes (chiffrement, optimisation, simulation de systèmes moléculaires)</a:t>
            </a:r>
          </a:p>
          <a:p>
            <a:pPr marL="457200" lvl="1" indent="0">
              <a:buNone/>
            </a:pPr>
            <a:r>
              <a:rPr lang="fr-FR" dirty="0"/>
              <a:t>2.2. Présentation globale des promesses de l’informatique quantique</a:t>
            </a:r>
          </a:p>
          <a:p>
            <a:pPr>
              <a:buFont typeface="+mj-lt"/>
              <a:buAutoNum type="arabicPeriod"/>
            </a:pPr>
            <a:endParaRPr lang="fr-FR" dirty="0"/>
          </a:p>
        </p:txBody>
      </p:sp>
    </p:spTree>
    <p:extLst>
      <p:ext uri="{BB962C8B-B14F-4D97-AF65-F5344CB8AC3E}">
        <p14:creationId xmlns:p14="http://schemas.microsoft.com/office/powerpoint/2010/main" val="3368604427"/>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A5266-B4F0-26F8-9B6D-515BD82DDE80}"/>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9B5C32F8-82D7-5F75-7C8B-77C1E9FECC4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1. Récapitulatif des acquis </a:t>
            </a:r>
          </a:p>
        </p:txBody>
      </p:sp>
      <p:sp>
        <p:nvSpPr>
          <p:cNvPr id="181" name="Ingénieurie des besoins &amp; Analyse de l’existant">
            <a:extLst>
              <a:ext uri="{FF2B5EF4-FFF2-40B4-BE49-F238E27FC236}">
                <a16:creationId xmlns:a16="http://schemas.microsoft.com/office/drawing/2014/main" id="{6DA3E0DE-E32E-2BE8-4F73-969B3403148C}"/>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DF6F155A-23A2-2C7C-5CE9-A347BD2462DE}"/>
              </a:ext>
            </a:extLst>
          </p:cNvPr>
          <p:cNvSpPr txBox="1">
            <a:spLocks noGrp="1"/>
          </p:cNvSpPr>
          <p:nvPr>
            <p:ph type="body" idx="1"/>
          </p:nvPr>
        </p:nvSpPr>
        <p:spPr>
          <a:xfrm>
            <a:off x="1206499" y="4248504"/>
            <a:ext cx="21970999" cy="8256012"/>
          </a:xfrm>
          <a:prstGeom prst="rect">
            <a:avLst/>
          </a:prstGeom>
        </p:spPr>
        <p:txBody>
          <a:bodyPr>
            <a:normAutofit fontScale="70000" lnSpcReduction="20000"/>
          </a:bodyPr>
          <a:lstStyle/>
          <a:p>
            <a:pPr marL="0" indent="0">
              <a:buNone/>
            </a:pPr>
            <a:r>
              <a:rPr lang="fr-FR" dirty="0"/>
              <a:t>Au cours des précédents chapitres, nous avons :</a:t>
            </a:r>
          </a:p>
          <a:p>
            <a:pPr>
              <a:buFont typeface="Arial" panose="020B0604020202020204" pitchFamily="34" charset="0"/>
              <a:buChar char="•"/>
            </a:pPr>
            <a:r>
              <a:rPr lang="fr-FR" b="1" dirty="0"/>
              <a:t>Compris les fondements quantiques</a:t>
            </a:r>
            <a:r>
              <a:rPr lang="fr-FR" dirty="0"/>
              <a:t> : La physique quantique, avec ses concepts de superposition et d’intrication, fournit la base théorique sur laquelle repose l’informatique quantique.</a:t>
            </a:r>
          </a:p>
          <a:p>
            <a:pPr>
              <a:buFont typeface="Arial" panose="020B0604020202020204" pitchFamily="34" charset="0"/>
              <a:buChar char="•"/>
            </a:pPr>
            <a:r>
              <a:rPr lang="fr-FR" b="1" dirty="0"/>
              <a:t>Vu les outils mathématiques et informatiques</a:t>
            </a:r>
            <a:r>
              <a:rPr lang="fr-FR" dirty="0"/>
              <a:t> : L’espace de Hilbert, les opérateurs unitaires, les portes quantiques, et la façon de décrire et manipuler un qubit.</a:t>
            </a:r>
          </a:p>
          <a:p>
            <a:pPr>
              <a:buFont typeface="Arial" panose="020B0604020202020204" pitchFamily="34" charset="0"/>
              <a:buChar char="•"/>
            </a:pPr>
            <a:r>
              <a:rPr lang="fr-FR" b="1" dirty="0"/>
              <a:t>Exploré les algorithmes et protocoles</a:t>
            </a:r>
            <a:r>
              <a:rPr lang="fr-FR" dirty="0"/>
              <a:t> : Des algorithmes emblématiques (</a:t>
            </a:r>
            <a:r>
              <a:rPr lang="fr-FR" dirty="0" err="1"/>
              <a:t>Shor</a:t>
            </a:r>
            <a:r>
              <a:rPr lang="fr-FR" dirty="0"/>
              <a:t>, </a:t>
            </a:r>
            <a:r>
              <a:rPr lang="fr-FR" dirty="0" err="1"/>
              <a:t>Grover</a:t>
            </a:r>
            <a:r>
              <a:rPr lang="fr-FR" dirty="0"/>
              <a:t>) qui démontrent la puissance potentielle du calcul quantique, ainsi que la téléportation quantique et la correction d’erreurs.</a:t>
            </a:r>
          </a:p>
          <a:p>
            <a:pPr>
              <a:buFont typeface="Arial" panose="020B0604020202020204" pitchFamily="34" charset="0"/>
              <a:buChar char="•"/>
            </a:pPr>
            <a:r>
              <a:rPr lang="fr-FR" b="1" dirty="0"/>
              <a:t>Découvert les défis matériels</a:t>
            </a:r>
            <a:r>
              <a:rPr lang="fr-FR" dirty="0"/>
              <a:t> : Différentes approches matérielles pour fabriquer des qubits, et la difficulté de maintenir la cohérence quantique et de mettre à l’échelle un système de plusieurs centaines ou milliers de qubits.</a:t>
            </a:r>
          </a:p>
          <a:p>
            <a:pPr>
              <a:buFont typeface="Arial" panose="020B0604020202020204" pitchFamily="34" charset="0"/>
              <a:buChar char="•"/>
            </a:pPr>
            <a:r>
              <a:rPr lang="fr-FR" b="1" dirty="0"/>
              <a:t>Examiné les avantages et les limites</a:t>
            </a:r>
            <a:r>
              <a:rPr lang="fr-FR" dirty="0"/>
              <a:t> : Le potentiel de résolution de problèmes complexes, mais aussi la fragilité actuelle des machines quantiques et l’importance des codes correcteurs d’erreurs.</a:t>
            </a:r>
          </a:p>
          <a:p>
            <a:pPr>
              <a:buFont typeface="Arial" panose="020B0604020202020204" pitchFamily="34" charset="0"/>
              <a:buChar char="•"/>
            </a:pPr>
            <a:r>
              <a:rPr lang="fr-FR" b="1" dirty="0"/>
              <a:t>Analysé les applications potentielles</a:t>
            </a:r>
            <a:r>
              <a:rPr lang="fr-FR" dirty="0"/>
              <a:t> : De la chimie à la cryptographie, en passant par l’optimisation et la finance, l’informatique quantique pourrait un jour changer la donne dans de nombreux domaines.</a:t>
            </a:r>
          </a:p>
        </p:txBody>
      </p:sp>
    </p:spTree>
    <p:extLst>
      <p:ext uri="{BB962C8B-B14F-4D97-AF65-F5344CB8AC3E}">
        <p14:creationId xmlns:p14="http://schemas.microsoft.com/office/powerpoint/2010/main" val="1478330668"/>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297F-5B15-7416-CB9B-E325D3EAEB79}"/>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32E89B87-BBF9-75B3-B6B1-632BC610E82E}"/>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2. Les défis encore à relever</a:t>
            </a:r>
          </a:p>
        </p:txBody>
      </p:sp>
      <p:sp>
        <p:nvSpPr>
          <p:cNvPr id="181" name="Ingénieurie des besoins &amp; Analyse de l’existant">
            <a:extLst>
              <a:ext uri="{FF2B5EF4-FFF2-40B4-BE49-F238E27FC236}">
                <a16:creationId xmlns:a16="http://schemas.microsoft.com/office/drawing/2014/main" id="{B73C4E3B-5AD8-28F1-5776-54AE2775B753}"/>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2A01DE10-A236-B712-A2C6-59FDBD1F0A9E}"/>
              </a:ext>
            </a:extLst>
          </p:cNvPr>
          <p:cNvSpPr txBox="1">
            <a:spLocks noGrp="1"/>
          </p:cNvSpPr>
          <p:nvPr>
            <p:ph type="body" idx="1"/>
          </p:nvPr>
        </p:nvSpPr>
        <p:spPr>
          <a:xfrm>
            <a:off x="1206499" y="4248504"/>
            <a:ext cx="21970999" cy="8256012"/>
          </a:xfrm>
          <a:prstGeom prst="rect">
            <a:avLst/>
          </a:prstGeom>
        </p:spPr>
        <p:txBody>
          <a:bodyPr>
            <a:normAutofit lnSpcReduction="10000"/>
          </a:bodyPr>
          <a:lstStyle/>
          <a:p>
            <a:r>
              <a:rPr lang="fr-FR" dirty="0"/>
              <a:t>Malgré l’enthousiasme et les progrès réalisés :</a:t>
            </a:r>
          </a:p>
          <a:p>
            <a:pPr>
              <a:buFont typeface="Arial" panose="020B0604020202020204" pitchFamily="34" charset="0"/>
              <a:buChar char="•"/>
            </a:pPr>
            <a:r>
              <a:rPr lang="fr-FR" b="1" dirty="0"/>
              <a:t>Mise à l’échelle</a:t>
            </a:r>
            <a:r>
              <a:rPr lang="fr-FR" dirty="0"/>
              <a:t> : Passer de quelques qubits à des centaines, voire des milliers, reste un défi majeur. Plus on a de qubits, plus le système devient difficile à stabiliser.</a:t>
            </a:r>
          </a:p>
          <a:p>
            <a:pPr>
              <a:buFont typeface="Arial" panose="020B0604020202020204" pitchFamily="34" charset="0"/>
              <a:buChar char="•"/>
            </a:pPr>
            <a:r>
              <a:rPr lang="fr-FR" b="1" dirty="0"/>
              <a:t>Fiabilité et correction d’erreurs</a:t>
            </a:r>
            <a:r>
              <a:rPr lang="fr-FR" dirty="0"/>
              <a:t> : Les taux d’erreurs doivent être suffisamment faibles et compensés par la correction d’erreurs quantiques pour permettre des calculs de longue durée.</a:t>
            </a:r>
          </a:p>
          <a:p>
            <a:pPr>
              <a:buFont typeface="Arial" panose="020B0604020202020204" pitchFamily="34" charset="0"/>
              <a:buChar char="•"/>
            </a:pPr>
            <a:r>
              <a:rPr lang="fr-FR" b="1" dirty="0"/>
              <a:t>Coûts et accessibilité</a:t>
            </a:r>
            <a:r>
              <a:rPr lang="fr-FR" dirty="0"/>
              <a:t> : Le matériel nécessaire est cher et complexe, ce qui limite la disponibilité des machines quantiques. Il faudra du temps et des efforts pour rendre cette technologie plus abordable.</a:t>
            </a:r>
          </a:p>
          <a:p>
            <a:pPr>
              <a:buFont typeface="Arial" panose="020B0604020202020204" pitchFamily="34" charset="0"/>
              <a:buChar char="•"/>
            </a:pPr>
            <a:r>
              <a:rPr lang="fr-FR" b="1" dirty="0"/>
              <a:t>Formation et compétences</a:t>
            </a:r>
            <a:r>
              <a:rPr lang="fr-FR" dirty="0"/>
              <a:t> : L’informatique quantique requiert un ensemble de compétences pointues (physique quantique, mathématiques, informatique, ingénierie). Former une nouvelle génération d’ingénieurs, de chercheurs et de développeurs est essentiel.</a:t>
            </a:r>
          </a:p>
        </p:txBody>
      </p:sp>
    </p:spTree>
    <p:extLst>
      <p:ext uri="{BB962C8B-B14F-4D97-AF65-F5344CB8AC3E}">
        <p14:creationId xmlns:p14="http://schemas.microsoft.com/office/powerpoint/2010/main" val="2061807713"/>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E4F2A-AF58-0E6B-BF41-85452F2FF57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88090C0E-5258-13D3-1CFC-35255D7D74A8}"/>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3. Les perspectives et les dynamiques du domaine</a:t>
            </a:r>
          </a:p>
        </p:txBody>
      </p:sp>
      <p:sp>
        <p:nvSpPr>
          <p:cNvPr id="181" name="Ingénieurie des besoins &amp; Analyse de l’existant">
            <a:extLst>
              <a:ext uri="{FF2B5EF4-FFF2-40B4-BE49-F238E27FC236}">
                <a16:creationId xmlns:a16="http://schemas.microsoft.com/office/drawing/2014/main" id="{C3ACD83E-5B12-82C5-2B82-B2578FD4F655}"/>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C9B10C8A-778A-65C0-2659-CEB70D57DA09}"/>
              </a:ext>
            </a:extLst>
          </p:cNvPr>
          <p:cNvSpPr txBox="1">
            <a:spLocks noGrp="1"/>
          </p:cNvSpPr>
          <p:nvPr>
            <p:ph type="body" idx="1"/>
          </p:nvPr>
        </p:nvSpPr>
        <p:spPr>
          <a:xfrm>
            <a:off x="1206499" y="4248504"/>
            <a:ext cx="21970999" cy="8256012"/>
          </a:xfrm>
          <a:prstGeom prst="rect">
            <a:avLst/>
          </a:prstGeom>
        </p:spPr>
        <p:txBody>
          <a:bodyPr>
            <a:normAutofit fontScale="92500" lnSpcReduction="20000"/>
          </a:bodyPr>
          <a:lstStyle/>
          <a:p>
            <a:pPr marL="0" indent="0">
              <a:buNone/>
            </a:pPr>
            <a:r>
              <a:rPr lang="fr-FR" dirty="0"/>
              <a:t>L’informatique quantique évolue rapidement :</a:t>
            </a:r>
          </a:p>
          <a:p>
            <a:pPr>
              <a:buFont typeface="Arial" panose="020B0604020202020204" pitchFamily="34" charset="0"/>
              <a:buChar char="•"/>
            </a:pPr>
            <a:r>
              <a:rPr lang="fr-FR" b="1" dirty="0"/>
              <a:t>Collaboration internationale</a:t>
            </a:r>
            <a:r>
              <a:rPr lang="fr-FR" dirty="0"/>
              <a:t> : Des programmes publics (Union Européenne, États-Unis, Chine, etc.), privés (entreprises technologiques, startups), et des partenariats entre universités et industries accélèrent la recherche.</a:t>
            </a:r>
          </a:p>
          <a:p>
            <a:pPr>
              <a:buFont typeface="Arial" panose="020B0604020202020204" pitchFamily="34" charset="0"/>
              <a:buChar char="•"/>
            </a:pPr>
            <a:r>
              <a:rPr lang="fr-FR" b="1" dirty="0"/>
              <a:t>Émergence d’un écosystème</a:t>
            </a:r>
            <a:r>
              <a:rPr lang="fr-FR" dirty="0"/>
              <a:t> : Des logiciels quantiques, des simulateurs, des langages de programmation dédiés (</a:t>
            </a:r>
            <a:r>
              <a:rPr lang="fr-FR" dirty="0" err="1"/>
              <a:t>Qiskit</a:t>
            </a:r>
            <a:r>
              <a:rPr lang="fr-FR" dirty="0"/>
              <a:t>, </a:t>
            </a:r>
            <a:r>
              <a:rPr lang="fr-FR" dirty="0" err="1"/>
              <a:t>Cirq</a:t>
            </a:r>
            <a:r>
              <a:rPr lang="fr-FR" dirty="0"/>
              <a:t>, etc.) sont déjà disponibles. Même s’ils tournent sur des machines encore limitées, ils familiarisent les ingénieurs et les scientifiques avec ce nouveau paradigme.</a:t>
            </a:r>
          </a:p>
          <a:p>
            <a:pPr>
              <a:buFont typeface="Arial" panose="020B0604020202020204" pitchFamily="34" charset="0"/>
              <a:buChar char="•"/>
            </a:pPr>
            <a:r>
              <a:rPr lang="fr-FR" b="1" dirty="0"/>
              <a:t>Innovation continue</a:t>
            </a:r>
            <a:r>
              <a:rPr lang="fr-FR" dirty="0"/>
              <a:t> : De nouvelles idées émergent chaque année, qu’il s’agisse de méthodes de fabrication, de protocoles plus robustes, ou d’algorithmes quantiques plus efficaces.</a:t>
            </a:r>
          </a:p>
          <a:p>
            <a:pPr>
              <a:buFont typeface="Arial" panose="020B0604020202020204" pitchFamily="34" charset="0"/>
              <a:buChar char="•"/>
            </a:pPr>
            <a:r>
              <a:rPr lang="fr-FR" b="1" dirty="0"/>
              <a:t>Quid de la régulation et de l’éthique ?</a:t>
            </a:r>
            <a:r>
              <a:rPr lang="fr-FR" dirty="0"/>
              <a:t> : À plus long terme, l’usage de l’informatique quantique pourrait soulever des enjeux éthiques, de sécurité et de régulation internationale, en particulier si elle bouleverse les méthodes de cryptage et la protection des données.</a:t>
            </a:r>
          </a:p>
        </p:txBody>
      </p:sp>
    </p:spTree>
    <p:extLst>
      <p:ext uri="{BB962C8B-B14F-4D97-AF65-F5344CB8AC3E}">
        <p14:creationId xmlns:p14="http://schemas.microsoft.com/office/powerpoint/2010/main" val="2383512234"/>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ACDD-C315-9701-08AE-2EF9B4ACF0A1}"/>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92FD3B7F-0303-A690-8628-BF0F17B0B0E3}"/>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Conclusion</a:t>
            </a:r>
          </a:p>
        </p:txBody>
      </p:sp>
      <p:sp>
        <p:nvSpPr>
          <p:cNvPr id="181" name="Ingénieurie des besoins &amp; Analyse de l’existant">
            <a:extLst>
              <a:ext uri="{FF2B5EF4-FFF2-40B4-BE49-F238E27FC236}">
                <a16:creationId xmlns:a16="http://schemas.microsoft.com/office/drawing/2014/main" id="{DF6DBB70-243E-3834-3F88-90FBAF8AFD89}"/>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0247C29C-C694-BC20-3E20-416EDA3CA1CD}"/>
              </a:ext>
            </a:extLst>
          </p:cNvPr>
          <p:cNvSpPr txBox="1">
            <a:spLocks noGrp="1"/>
          </p:cNvSpPr>
          <p:nvPr>
            <p:ph type="body" idx="1"/>
          </p:nvPr>
        </p:nvSpPr>
        <p:spPr>
          <a:xfrm>
            <a:off x="1206499" y="4248504"/>
            <a:ext cx="21970999" cy="8256012"/>
          </a:xfrm>
          <a:prstGeom prst="rect">
            <a:avLst/>
          </a:prstGeom>
        </p:spPr>
        <p:txBody>
          <a:bodyPr>
            <a:normAutofit/>
          </a:bodyPr>
          <a:lstStyle/>
          <a:p>
            <a:pPr marL="0" indent="0">
              <a:buNone/>
            </a:pPr>
            <a:r>
              <a:rPr lang="fr-FR" dirty="0"/>
              <a:t>Dans les années et décennies à venir, l’informatique quantique pourrait devenir un outil standard de l’ingénieur, du scientifique et de l’industriel, au même titre que l’informatique classique l’est </a:t>
            </a:r>
            <a:r>
              <a:rPr lang="fr-FR"/>
              <a:t>aujourd’hui.</a:t>
            </a:r>
          </a:p>
          <a:p>
            <a:pPr marL="0" indent="0">
              <a:buNone/>
            </a:pPr>
            <a:r>
              <a:rPr lang="fr-FR"/>
              <a:t> </a:t>
            </a:r>
            <a:r>
              <a:rPr lang="fr-FR" dirty="0"/>
              <a:t>En attendant, il s’agit d’un domaine passionnant, en évolution rapide, qui réunit des personnes de tous horizons (physique, mathématiques, informatique, ingénierie) pour repousser les frontières de ce qui est calculable.</a:t>
            </a:r>
          </a:p>
        </p:txBody>
      </p:sp>
    </p:spTree>
    <p:extLst>
      <p:ext uri="{BB962C8B-B14F-4D97-AF65-F5344CB8AC3E}">
        <p14:creationId xmlns:p14="http://schemas.microsoft.com/office/powerpoint/2010/main" val="3384611223"/>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C6E4-999E-062F-6D5F-BC8927FA23B2}"/>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8093CD2F-5953-DC78-D7D2-354D05BB8632}"/>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marL="457200" lvl="1" indent="0">
              <a:buNone/>
            </a:pPr>
            <a:r>
              <a:rPr lang="fr-FR" sz="6000" dirty="0">
                <a:effectLst/>
                <a:latin typeface="Helvetica Neue" panose="02000503000000020004" pitchFamily="2" charset="0"/>
              </a:rPr>
              <a:t>Ateliers</a:t>
            </a:r>
          </a:p>
        </p:txBody>
      </p:sp>
      <p:sp>
        <p:nvSpPr>
          <p:cNvPr id="181" name="Ingénieurie des besoins &amp; Analyse de l’existant">
            <a:extLst>
              <a:ext uri="{FF2B5EF4-FFF2-40B4-BE49-F238E27FC236}">
                <a16:creationId xmlns:a16="http://schemas.microsoft.com/office/drawing/2014/main" id="{98910BA4-B876-5B1F-094E-221D5D4F4AC2}"/>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A1753985-327C-FD2E-D3FA-39C283841AA5}"/>
              </a:ext>
            </a:extLst>
          </p:cNvPr>
          <p:cNvSpPr txBox="1">
            <a:spLocks noGrp="1"/>
          </p:cNvSpPr>
          <p:nvPr>
            <p:ph type="body" idx="1"/>
          </p:nvPr>
        </p:nvSpPr>
        <p:spPr>
          <a:xfrm>
            <a:off x="1206499" y="4248504"/>
            <a:ext cx="21970999" cy="8256012"/>
          </a:xfrm>
          <a:prstGeom prst="rect">
            <a:avLst/>
          </a:prstGeom>
        </p:spPr>
        <p:txBody>
          <a:bodyPr>
            <a:normAutofit fontScale="70000" lnSpcReduction="20000"/>
          </a:bodyPr>
          <a:lstStyle/>
          <a:p>
            <a:pPr marL="742950" indent="-742950">
              <a:buAutoNum type="arabicPeriod"/>
            </a:pPr>
            <a:r>
              <a:rPr lang="fr-FR" dirty="0"/>
              <a:t>Exploration des Qubits et des Portes Logiques (2 heures)</a:t>
            </a:r>
            <a:br>
              <a:rPr lang="fr-FR" dirty="0"/>
            </a:br>
            <a:r>
              <a:rPr lang="fr-FR" dirty="0"/>
              <a:t>Activité pratique : Utiliser un simulateur d'informatique quantique (comme IBM Quantum </a:t>
            </a:r>
            <a:r>
              <a:rPr lang="fr-FR" dirty="0" err="1"/>
              <a:t>Experience</a:t>
            </a:r>
            <a:r>
              <a:rPr lang="fr-FR" dirty="0"/>
              <a:t> ou </a:t>
            </a:r>
            <a:r>
              <a:rPr lang="fr-FR" dirty="0" err="1"/>
              <a:t>Qiskit</a:t>
            </a:r>
            <a:r>
              <a:rPr lang="fr-FR" dirty="0"/>
              <a:t>) pour construire des circuits quantiques simples.</a:t>
            </a:r>
            <a:br>
              <a:rPr lang="fr-FR" dirty="0"/>
            </a:br>
            <a:r>
              <a:rPr lang="fr-FR" dirty="0"/>
              <a:t>Exercice : Réaliser des opérations avec des portes quantiques comme X, H, CNOT et mesurer les résultats.</a:t>
            </a:r>
          </a:p>
          <a:p>
            <a:pPr marL="742950" indent="-742950">
              <a:buAutoNum type="arabicPeriod"/>
            </a:pPr>
            <a:r>
              <a:rPr lang="fr-FR" dirty="0"/>
              <a:t>Introduction aux Algorithmes Quantique (1.5 heure)</a:t>
            </a:r>
            <a:br>
              <a:rPr lang="fr-FR" dirty="0"/>
            </a:br>
            <a:r>
              <a:rPr lang="fr-FR" dirty="0"/>
              <a:t>Théorie : Présenter l'algorithme de </a:t>
            </a:r>
            <a:r>
              <a:rPr lang="fr-FR" dirty="0" err="1"/>
              <a:t>Grover</a:t>
            </a:r>
            <a:r>
              <a:rPr lang="fr-FR" dirty="0"/>
              <a:t> (recherche dans une base de données non triée) et l'algorithme de </a:t>
            </a:r>
            <a:r>
              <a:rPr lang="fr-FR" dirty="0" err="1"/>
              <a:t>Shor</a:t>
            </a:r>
            <a:r>
              <a:rPr lang="fr-FR" dirty="0"/>
              <a:t> (factorisation).</a:t>
            </a:r>
            <a:br>
              <a:rPr lang="fr-FR" dirty="0"/>
            </a:br>
            <a:r>
              <a:rPr lang="fr-FR" dirty="0"/>
              <a:t>Activité : Simuler un exemple simplifié de l'algorithme de </a:t>
            </a:r>
            <a:r>
              <a:rPr lang="fr-FR" dirty="0" err="1"/>
              <a:t>Grover</a:t>
            </a:r>
            <a:r>
              <a:rPr lang="fr-FR" dirty="0"/>
              <a:t> avec un faible nombre de qubits.</a:t>
            </a:r>
          </a:p>
          <a:p>
            <a:pPr marL="742950" indent="-742950">
              <a:buAutoNum type="arabicPeriod"/>
            </a:pPr>
            <a:r>
              <a:rPr lang="fr-FR" dirty="0"/>
              <a:t>Cryptographie Quantique et Protocoles (1.5 heure)</a:t>
            </a:r>
            <a:br>
              <a:rPr lang="fr-FR" dirty="0"/>
            </a:br>
            <a:r>
              <a:rPr lang="fr-FR" dirty="0"/>
              <a:t>Explication : Introduire la cryptographie quantique, comme le protocole BB84 pour le partage de clés.</a:t>
            </a:r>
            <a:br>
              <a:rPr lang="fr-FR" dirty="0"/>
            </a:br>
            <a:r>
              <a:rPr lang="fr-FR" dirty="0"/>
              <a:t>Activité : Faire un jeu de rôle où vous simulez un échange de clés sécurisé en utilisant les concepts de qubits polarisés.</a:t>
            </a:r>
          </a:p>
          <a:p>
            <a:pPr marL="742950" indent="-742950">
              <a:buAutoNum type="arabicPeriod"/>
            </a:pPr>
            <a:r>
              <a:rPr lang="fr-FR" dirty="0"/>
              <a:t>Défis et Applications Réels (1 heure)</a:t>
            </a:r>
            <a:br>
              <a:rPr lang="fr-FR" dirty="0"/>
            </a:br>
            <a:r>
              <a:rPr lang="fr-FR" dirty="0"/>
              <a:t>Débat : Les défis actuels en informatique quantique (bruit, décohérence, etc.).</a:t>
            </a:r>
            <a:br>
              <a:rPr lang="fr-FR" dirty="0"/>
            </a:br>
            <a:r>
              <a:rPr lang="fr-FR" dirty="0"/>
              <a:t>Cas pratiques : Discuter des domaines d'application (chimie quantique, optimisation, finance).</a:t>
            </a:r>
          </a:p>
          <a:p>
            <a:pPr marL="742950" indent="-742950">
              <a:buAutoNum type="arabicPeriod"/>
            </a:pPr>
            <a:r>
              <a:rPr lang="fr-FR" dirty="0"/>
              <a:t>Atelier Final : Construire un Problème et le Résoudre (1 heure)</a:t>
            </a:r>
            <a:br>
              <a:rPr lang="fr-FR" dirty="0"/>
            </a:br>
            <a:r>
              <a:rPr lang="fr-FR" dirty="0"/>
              <a:t>Objectif : Par petits groupes, concevez un problème simple que l'informatique quantique pourrait résoudre. Ensuite, proposez une solution théorique ou simulez là sur un outil.</a:t>
            </a:r>
          </a:p>
        </p:txBody>
      </p:sp>
    </p:spTree>
    <p:extLst>
      <p:ext uri="{BB962C8B-B14F-4D97-AF65-F5344CB8AC3E}">
        <p14:creationId xmlns:p14="http://schemas.microsoft.com/office/powerpoint/2010/main" val="14300312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A3829-EB3F-B60F-87C6-4E16722780F7}"/>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5C45D7C-6541-005F-C977-BFFFC9630191}"/>
              </a:ext>
            </a:extLst>
          </p:cNvP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lnSpcReduction="10000"/>
          </a:bodyPr>
          <a:lstStyle/>
          <a:p>
            <a:pPr marL="457200" lvl="1" indent="0">
              <a:buNone/>
            </a:pPr>
            <a:r>
              <a:rPr lang="fr-FR" sz="6000" dirty="0">
                <a:latin typeface="Helvetica Neue"/>
              </a:rPr>
              <a:t>Atelier 1</a:t>
            </a: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1247F3B9-0873-0425-67DB-DF32F8FC5148}"/>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9D9D0287-644F-62C0-1BB4-76BE00A04BB4}"/>
              </a:ext>
            </a:extLst>
          </p:cNvPr>
          <p:cNvSpPr txBox="1">
            <a:spLocks noGrp="1"/>
          </p:cNvSpPr>
          <p:nvPr>
            <p:ph type="body" idx="1"/>
          </p:nvPr>
        </p:nvSpPr>
        <p:spPr>
          <a:xfrm>
            <a:off x="1206499" y="4248504"/>
            <a:ext cx="21970999" cy="8256012"/>
          </a:xfrm>
          <a:prstGeom prst="rect">
            <a:avLst/>
          </a:prstGeom>
        </p:spPr>
        <p:txBody>
          <a:bodyPr lIns="50800" tIns="50800" rIns="50800" bIns="50800" anchor="t">
            <a:normAutofit fontScale="92500" lnSpcReduction="10000"/>
          </a:bodyPr>
          <a:lstStyle/>
          <a:p>
            <a:pPr marL="742950" indent="-742950">
              <a:buAutoNum type="arabicPeriod"/>
            </a:pPr>
            <a:r>
              <a:rPr lang="fr-FR" dirty="0"/>
              <a:t>Exploration des Qubits et des Portes Logiques (2 heures)</a:t>
            </a:r>
          </a:p>
          <a:p>
            <a:pPr marL="1200150" lvl="1">
              <a:buFont typeface="Courier New"/>
              <a:buChar char="o"/>
            </a:pPr>
            <a:r>
              <a:rPr lang="fr-FR" dirty="0"/>
              <a:t>Créer un compte Quantum sur IBM : </a:t>
            </a:r>
            <a:r>
              <a:rPr lang="fr-FR" dirty="0">
                <a:hlinkClick r:id="rId3"/>
              </a:rPr>
              <a:t>https://quantum-computing.ibm.com/</a:t>
            </a:r>
          </a:p>
          <a:p>
            <a:pPr marL="1200150" lvl="1">
              <a:buFont typeface="Courier New"/>
              <a:buChar char="o"/>
            </a:pPr>
            <a:r>
              <a:rPr lang="fr-FR" dirty="0"/>
              <a:t>Utilise </a:t>
            </a:r>
            <a:r>
              <a:rPr lang="fr-FR" dirty="0" err="1"/>
              <a:t>Qiskit</a:t>
            </a:r>
            <a:r>
              <a:rPr lang="fr-FR" dirty="0"/>
              <a:t>, un SDK Python open-source pour travailler avec des ordinateurs quantiques. </a:t>
            </a:r>
            <a:r>
              <a:rPr lang="fr-FR" dirty="0">
                <a:hlinkClick r:id="rId4"/>
              </a:rPr>
              <a:t>https://docs.quantum.ibm.com/start/hello-world</a:t>
            </a:r>
          </a:p>
          <a:p>
            <a:pPr marL="1657350" lvl="2">
              <a:buFont typeface="Wingdings"/>
              <a:buChar char="§"/>
            </a:pPr>
            <a:r>
              <a:rPr lang="fr-FR" dirty="0"/>
              <a:t>Installer Python et </a:t>
            </a:r>
            <a:r>
              <a:rPr lang="fr-FR" dirty="0" err="1"/>
              <a:t>pip</a:t>
            </a:r>
            <a:r>
              <a:rPr lang="fr-FR" dirty="0"/>
              <a:t> si pas déjà fait, puis :</a:t>
            </a:r>
          </a:p>
          <a:p>
            <a:pPr marL="1657350" lvl="2">
              <a:buFont typeface="Wingdings"/>
              <a:buChar char="§"/>
            </a:pPr>
            <a:r>
              <a:rPr lang="fr-FR" dirty="0" err="1"/>
              <a:t>pip</a:t>
            </a:r>
            <a:r>
              <a:rPr lang="fr-FR" dirty="0"/>
              <a:t> </a:t>
            </a:r>
            <a:r>
              <a:rPr lang="fr-FR" dirty="0" err="1"/>
              <a:t>install</a:t>
            </a:r>
            <a:r>
              <a:rPr lang="fr-FR" dirty="0"/>
              <a:t> </a:t>
            </a:r>
            <a:r>
              <a:rPr lang="fr-FR" dirty="0" err="1"/>
              <a:t>qiskit</a:t>
            </a:r>
            <a:r>
              <a:rPr lang="fr-FR" dirty="0"/>
              <a:t> (le package principal)</a:t>
            </a:r>
          </a:p>
          <a:p>
            <a:pPr marL="1657350" lvl="2">
              <a:buFont typeface="Wingdings"/>
              <a:buChar char="§"/>
            </a:pPr>
            <a:r>
              <a:rPr lang="fr-FR" dirty="0" err="1"/>
              <a:t>pip</a:t>
            </a:r>
            <a:r>
              <a:rPr lang="fr-FR" dirty="0"/>
              <a:t> </a:t>
            </a:r>
            <a:r>
              <a:rPr lang="fr-FR" dirty="0" err="1"/>
              <a:t>install</a:t>
            </a:r>
            <a:r>
              <a:rPr lang="fr-FR" dirty="0"/>
              <a:t> </a:t>
            </a:r>
            <a:r>
              <a:rPr lang="fr-FR" dirty="0" err="1"/>
              <a:t>qiskit</a:t>
            </a:r>
            <a:r>
              <a:rPr lang="fr-FR" dirty="0"/>
              <a:t>-ibm-runtime (le client IBM pour </a:t>
            </a:r>
            <a:r>
              <a:rPr lang="fr-FR" dirty="0" err="1"/>
              <a:t>Qiskit</a:t>
            </a:r>
            <a:r>
              <a:rPr lang="fr-FR" dirty="0"/>
              <a:t>)</a:t>
            </a:r>
          </a:p>
          <a:p>
            <a:pPr marL="1657350" lvl="2">
              <a:buFont typeface="Wingdings"/>
              <a:buChar char="§"/>
            </a:pPr>
            <a:r>
              <a:rPr lang="fr-FR" dirty="0" err="1"/>
              <a:t>pip</a:t>
            </a:r>
            <a:r>
              <a:rPr lang="fr-FR" dirty="0"/>
              <a:t> </a:t>
            </a:r>
            <a:r>
              <a:rPr lang="fr-FR" dirty="0" err="1"/>
              <a:t>install</a:t>
            </a:r>
            <a:r>
              <a:rPr lang="fr-FR" dirty="0"/>
              <a:t> </a:t>
            </a:r>
            <a:r>
              <a:rPr lang="fr-FR" dirty="0" err="1"/>
              <a:t>qiskit_serverless</a:t>
            </a:r>
            <a:r>
              <a:rPr lang="fr-FR" dirty="0"/>
              <a:t> (une interface pour exploiter les ressources IBM quantum)</a:t>
            </a:r>
            <a:br>
              <a:rPr lang="fr-FR" dirty="0"/>
            </a:br>
            <a:r>
              <a:rPr lang="fr-FR" dirty="0"/>
              <a:t>Non disponible sur Mac Intel x86_64</a:t>
            </a:r>
          </a:p>
        </p:txBody>
      </p:sp>
    </p:spTree>
    <p:extLst>
      <p:ext uri="{BB962C8B-B14F-4D97-AF65-F5344CB8AC3E}">
        <p14:creationId xmlns:p14="http://schemas.microsoft.com/office/powerpoint/2010/main" val="2095590491"/>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393D-350B-09D7-7484-0CD9B3D81E1B}"/>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5B358E1B-708B-D092-EB94-FB688CAF1EBC}"/>
              </a:ext>
            </a:extLst>
          </p:cNvP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lnSpcReduction="10000"/>
          </a:bodyPr>
          <a:lstStyle/>
          <a:p>
            <a:pPr marL="457200" lvl="1" indent="0">
              <a:buNone/>
            </a:pPr>
            <a:r>
              <a:rPr lang="fr-FR" sz="6000" dirty="0">
                <a:latin typeface="Helvetica Neue"/>
              </a:rPr>
              <a:t>Atelier 1 suite : </a:t>
            </a:r>
            <a:r>
              <a:rPr lang="fr-FR" sz="6000" dirty="0"/>
              <a:t>Exercice évalué</a:t>
            </a:r>
          </a:p>
          <a:p>
            <a:pPr marL="457200" lvl="1" indent="0">
              <a:buNone/>
            </a:pP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926B5A2D-CABB-0F58-D2DF-5A8E651E198D}"/>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B95A225F-3636-17F2-D5EB-184AF9F6D47F}"/>
              </a:ext>
            </a:extLst>
          </p:cNvPr>
          <p:cNvSpPr txBox="1">
            <a:spLocks noGrp="1"/>
          </p:cNvSpPr>
          <p:nvPr>
            <p:ph type="body" idx="1"/>
          </p:nvPr>
        </p:nvSpPr>
        <p:spPr>
          <a:xfrm>
            <a:off x="1206499" y="4248504"/>
            <a:ext cx="21970999" cy="8256012"/>
          </a:xfrm>
          <a:prstGeom prst="rect">
            <a:avLst/>
          </a:prstGeom>
        </p:spPr>
        <p:txBody>
          <a:bodyPr lIns="50800" tIns="50800" rIns="50800" bIns="50800" anchor="t">
            <a:normAutofit fontScale="92500"/>
          </a:bodyPr>
          <a:lstStyle/>
          <a:p>
            <a:r>
              <a:rPr lang="fr-FR" dirty="0"/>
              <a:t>Objectif : obtenir un output de ce type : &gt;&gt;&gt; Job ID: cyttv5478z600082p4m0</a:t>
            </a:r>
          </a:p>
          <a:p>
            <a:r>
              <a:rPr lang="fr-FR" dirty="0"/>
              <a:t>Marche à suivre : Créer un compte Quantum sur IBM : </a:t>
            </a:r>
            <a:r>
              <a:rPr lang="fr-FR" dirty="0">
                <a:hlinkClick r:id="rId3"/>
              </a:rPr>
              <a:t>https://quantum-computing.ibm.com/</a:t>
            </a:r>
            <a:endParaRPr lang="fr-FR" dirty="0"/>
          </a:p>
          <a:p>
            <a:r>
              <a:rPr lang="fr-FR" dirty="0"/>
              <a:t>Utilise </a:t>
            </a:r>
            <a:r>
              <a:rPr lang="fr-FR" dirty="0" err="1"/>
              <a:t>Qiskit</a:t>
            </a:r>
            <a:r>
              <a:rPr lang="fr-FR" dirty="0"/>
              <a:t>, un SDK Python open-source pour travailler avec des ordinateurs quantiques. https://docs.quantum.ibm.com/start/hello-worldInstaller python et les dépendances via </a:t>
            </a:r>
            <a:r>
              <a:rPr lang="fr-FR" dirty="0" err="1"/>
              <a:t>pip</a:t>
            </a:r>
            <a:endParaRPr lang="fr-FR" dirty="0"/>
          </a:p>
          <a:p>
            <a:pPr lvl="1"/>
            <a:r>
              <a:rPr lang="fr-FR" dirty="0"/>
              <a:t>Si nécessaire : </a:t>
            </a:r>
            <a:r>
              <a:rPr lang="fr-FR" dirty="0" err="1"/>
              <a:t>executer</a:t>
            </a:r>
            <a:r>
              <a:rPr lang="fr-FR" dirty="0"/>
              <a:t> dans un WSL</a:t>
            </a:r>
          </a:p>
          <a:p>
            <a:pPr lvl="1"/>
            <a:r>
              <a:rPr lang="fr-FR" dirty="0"/>
              <a:t>passer dans un </a:t>
            </a:r>
            <a:r>
              <a:rPr lang="fr-FR" dirty="0" err="1"/>
              <a:t>venv</a:t>
            </a:r>
            <a:r>
              <a:rPr lang="fr-FR" dirty="0"/>
              <a:t> Rendu :</a:t>
            </a:r>
          </a:p>
          <a:p>
            <a:r>
              <a:rPr lang="fr-FR" dirty="0"/>
              <a:t>Mettre votre travail sur un espace git avec votre clef API dans un .</a:t>
            </a:r>
            <a:r>
              <a:rPr lang="fr-FR" dirty="0" err="1"/>
              <a:t>env</a:t>
            </a:r>
            <a:r>
              <a:rPr lang="fr-FR" dirty="0"/>
              <a:t> que vous n'oubliez pas de </a:t>
            </a:r>
            <a:r>
              <a:rPr lang="fr-FR" dirty="0" err="1"/>
              <a:t>gitignore</a:t>
            </a:r>
            <a:endParaRPr lang="fr-FR" dirty="0"/>
          </a:p>
          <a:p>
            <a:r>
              <a:rPr lang="fr-FR" dirty="0"/>
              <a:t>M'envoyer le lien de votre </a:t>
            </a:r>
            <a:r>
              <a:rPr lang="fr-FR" dirty="0" err="1"/>
              <a:t>github</a:t>
            </a:r>
            <a:r>
              <a:rPr lang="fr-FR" dirty="0"/>
              <a:t> par mail à thibault.vinchent@campus-cd.com</a:t>
            </a:r>
          </a:p>
        </p:txBody>
      </p:sp>
    </p:spTree>
    <p:extLst>
      <p:ext uri="{BB962C8B-B14F-4D97-AF65-F5344CB8AC3E}">
        <p14:creationId xmlns:p14="http://schemas.microsoft.com/office/powerpoint/2010/main" val="335202115"/>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991F6-998A-731F-4357-522A0D1F7398}"/>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EA8FBA54-6118-094B-011F-2F1D9413B42A}"/>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t">
            <a:normAutofit lnSpcReduction="10000"/>
          </a:bodyPr>
          <a:lstStyle/>
          <a:p>
            <a:pPr marL="457200" lvl="1" indent="0">
              <a:buNone/>
            </a:pPr>
            <a:r>
              <a:rPr lang="fr-FR" sz="6000" dirty="0">
                <a:latin typeface="Helvetica Neue"/>
              </a:rPr>
              <a:t>Atelier 2 facultatif</a:t>
            </a: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528EEFCC-4517-A204-0AA3-59B4718251F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44E63416-7544-3DFB-A642-7BC81610B879}"/>
              </a:ext>
            </a:extLst>
          </p:cNvPr>
          <p:cNvSpPr txBox="1">
            <a:spLocks noGrp="1"/>
          </p:cNvSpPr>
          <p:nvPr>
            <p:ph type="body" idx="1"/>
          </p:nvPr>
        </p:nvSpPr>
        <p:spPr>
          <a:xfrm>
            <a:off x="1206499" y="4248504"/>
            <a:ext cx="21970999" cy="8256012"/>
          </a:xfrm>
          <a:prstGeom prst="rect">
            <a:avLst/>
          </a:prstGeom>
        </p:spPr>
        <p:txBody>
          <a:bodyPr lIns="50800" tIns="50800" rIns="50800" bIns="50800" anchor="t">
            <a:normAutofit fontScale="92500" lnSpcReduction="10000"/>
          </a:bodyPr>
          <a:lstStyle/>
          <a:p>
            <a:pPr marL="742950" indent="-742950">
              <a:buAutoNum type="arabicPeriod"/>
            </a:pPr>
            <a:r>
              <a:rPr lang="fr-FR" dirty="0"/>
              <a:t>Introduction aux Algorithmes Quantiques</a:t>
            </a:r>
          </a:p>
          <a:p>
            <a:pPr marL="1200150" lvl="1">
              <a:buFont typeface="Courier New"/>
              <a:buChar char="o"/>
            </a:pPr>
            <a:r>
              <a:rPr lang="fr-FR" dirty="0"/>
              <a:t>Objectif : comprendre comment les algorithmes quantiques surpassent les algorithmes classiques dans certains cas, en explorant </a:t>
            </a:r>
            <a:r>
              <a:rPr lang="fr-FR" dirty="0" err="1"/>
              <a:t>Grover</a:t>
            </a:r>
            <a:r>
              <a:rPr lang="fr-FR" dirty="0"/>
              <a:t> (recherche) et </a:t>
            </a:r>
            <a:r>
              <a:rPr lang="fr-FR" dirty="0" err="1"/>
              <a:t>Shor</a:t>
            </a:r>
            <a:r>
              <a:rPr lang="fr-FR" dirty="0"/>
              <a:t> (factorisation). Les étudiants simuleront une version simplifiée de </a:t>
            </a:r>
            <a:r>
              <a:rPr lang="fr-FR" dirty="0" err="1"/>
              <a:t>Grover</a:t>
            </a:r>
            <a:r>
              <a:rPr lang="fr-FR" dirty="0"/>
              <a:t>.</a:t>
            </a:r>
          </a:p>
          <a:p>
            <a:pPr marL="1200150" lvl="1">
              <a:buFont typeface="Courier New"/>
              <a:buChar char="o"/>
            </a:pPr>
            <a:r>
              <a:rPr lang="fr-FR" dirty="0"/>
              <a:t>💡 Contexte</a:t>
            </a:r>
            <a:br>
              <a:rPr lang="fr-FR" dirty="0"/>
            </a:br>
            <a:r>
              <a:rPr lang="fr-FR" dirty="0"/>
              <a:t>Les algorithmes quantiques exploitent la superposition et l’intrication pour résoudre des problèmes plus rapidement que les algorithmes classiques.</a:t>
            </a:r>
          </a:p>
          <a:p>
            <a:pPr marL="1200150" lvl="1">
              <a:buFont typeface="Courier New"/>
              <a:buChar char="o"/>
            </a:pPr>
            <a:r>
              <a:rPr lang="fr-FR" dirty="0"/>
              <a:t>📌 1. Algorithme de </a:t>
            </a:r>
            <a:r>
              <a:rPr lang="fr-FR" dirty="0" err="1"/>
              <a:t>Grover</a:t>
            </a:r>
            <a:r>
              <a:rPr lang="fr-FR" dirty="0"/>
              <a:t> : Recherche dans une base non triée</a:t>
            </a:r>
          </a:p>
          <a:p>
            <a:pPr marL="1657350" lvl="2">
              <a:buFont typeface="Wingdings"/>
              <a:buChar char="§"/>
            </a:pPr>
            <a:r>
              <a:rPr lang="fr-FR" dirty="0"/>
              <a:t>Problème classique : Chercher un élément dans une base non triée prend O(N) opérations.</a:t>
            </a:r>
          </a:p>
          <a:p>
            <a:pPr marL="1657350" lvl="2">
              <a:buFont typeface="Wingdings"/>
              <a:buChar char="§"/>
            </a:pPr>
            <a:r>
              <a:rPr lang="fr-FR" dirty="0"/>
              <a:t>Solution quantique : L’algorithme de </a:t>
            </a:r>
            <a:r>
              <a:rPr lang="fr-FR" dirty="0" err="1"/>
              <a:t>Grover</a:t>
            </a:r>
            <a:r>
              <a:rPr lang="fr-FR" dirty="0"/>
              <a:t> réduit ce temps à O(√N).</a:t>
            </a:r>
          </a:p>
        </p:txBody>
      </p:sp>
    </p:spTree>
    <p:extLst>
      <p:ext uri="{BB962C8B-B14F-4D97-AF65-F5344CB8AC3E}">
        <p14:creationId xmlns:p14="http://schemas.microsoft.com/office/powerpoint/2010/main" val="326925247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9C004-1357-E088-84D7-8CCC9C0CE626}"/>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ABA420D5-224D-86E3-80B6-67962C71D8BF}"/>
              </a:ext>
            </a:extLst>
          </p:cNvP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t">
            <a:normAutofit lnSpcReduction="10000"/>
          </a:bodyPr>
          <a:lstStyle/>
          <a:p>
            <a:pPr marL="457200" lvl="1" indent="0">
              <a:buNone/>
            </a:pPr>
            <a:r>
              <a:rPr lang="fr-FR" sz="6000" dirty="0">
                <a:latin typeface="Helvetica Neue"/>
              </a:rPr>
              <a:t>Atelier 2 facultatif - suite</a:t>
            </a:r>
            <a:endParaRPr lang="fr-FR" sz="6000" dirty="0">
              <a:effectLst/>
              <a:latin typeface="Helvetica Neue" panose="02000503000000020004" pitchFamily="2" charset="0"/>
            </a:endParaRPr>
          </a:p>
        </p:txBody>
      </p:sp>
      <p:sp>
        <p:nvSpPr>
          <p:cNvPr id="181" name="Ingénieurie des besoins &amp; Analyse de l’existant">
            <a:extLst>
              <a:ext uri="{FF2B5EF4-FFF2-40B4-BE49-F238E27FC236}">
                <a16:creationId xmlns:a16="http://schemas.microsoft.com/office/drawing/2014/main" id="{A53C1B47-D92B-79C7-B866-048F2E44D28F}"/>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E87B60AD-59EA-F2F0-A491-227560BFAFF2}"/>
              </a:ext>
            </a:extLst>
          </p:cNvPr>
          <p:cNvSpPr txBox="1">
            <a:spLocks noGrp="1"/>
          </p:cNvSpPr>
          <p:nvPr>
            <p:ph type="body" idx="1"/>
          </p:nvPr>
        </p:nvSpPr>
        <p:spPr>
          <a:xfrm>
            <a:off x="1206499" y="4248504"/>
            <a:ext cx="21970999" cy="8256012"/>
          </a:xfrm>
          <a:prstGeom prst="rect">
            <a:avLst/>
          </a:prstGeom>
        </p:spPr>
        <p:txBody>
          <a:bodyPr lIns="50800" tIns="50800" rIns="50800" bIns="50800" anchor="t">
            <a:normAutofit fontScale="77500" lnSpcReduction="20000"/>
          </a:bodyPr>
          <a:lstStyle/>
          <a:p>
            <a:pPr marL="742950" indent="-742950">
              <a:buAutoNum type="arabicPeriod"/>
            </a:pPr>
            <a:r>
              <a:rPr lang="fr-FR" dirty="0"/>
              <a:t>Introduction aux Algorithmes Quantiques</a:t>
            </a:r>
          </a:p>
          <a:p>
            <a:pPr marL="914400">
              <a:buFont typeface="Courier New"/>
              <a:buChar char="•"/>
            </a:pPr>
            <a:r>
              <a:rPr lang="fr-FR" dirty="0"/>
              <a:t>📌 2. Algorithme de </a:t>
            </a:r>
            <a:r>
              <a:rPr lang="fr-FR" dirty="0" err="1"/>
              <a:t>Shor</a:t>
            </a:r>
            <a:r>
              <a:rPr lang="fr-FR" dirty="0"/>
              <a:t> : Factorisation de grands nombres</a:t>
            </a:r>
          </a:p>
          <a:p>
            <a:pPr lvl="1">
              <a:buFont typeface="Courier New"/>
              <a:buChar char="•"/>
            </a:pPr>
            <a:r>
              <a:rPr lang="fr-FR" dirty="0"/>
              <a:t>Problème classique : Factoriser un grand nombre N = p × q prend un temps exponentiel pour un ordinateur classique. Solution quantique : L’algorithme de </a:t>
            </a:r>
            <a:r>
              <a:rPr lang="fr-FR" dirty="0" err="1"/>
              <a:t>Shor</a:t>
            </a:r>
            <a:r>
              <a:rPr lang="fr-FR" dirty="0"/>
              <a:t> factorise en temps polynomial, menaçant ainsi la cryptographie RSA.</a:t>
            </a:r>
          </a:p>
          <a:p>
            <a:pPr lvl="1">
              <a:buFont typeface="Courier New"/>
              <a:buChar char="•"/>
            </a:pPr>
            <a:r>
              <a:rPr lang="fr-FR" dirty="0"/>
              <a:t>📌 Idée clé : Recherche du plus petit exposant périodique</a:t>
            </a:r>
          </a:p>
          <a:p>
            <a:pPr lvl="1">
              <a:buFont typeface="Courier New"/>
              <a:buChar char="•"/>
            </a:pPr>
            <a:r>
              <a:rPr lang="fr-FR" dirty="0"/>
              <a:t>On transforme la factorisation en un problème périodique : </a:t>
            </a:r>
          </a:p>
          <a:p>
            <a:pPr lvl="1">
              <a:buFont typeface="Courier New"/>
              <a:buChar char="•"/>
            </a:pPr>
            <a:r>
              <a:rPr lang="fr-FR" dirty="0"/>
              <a:t>Une Transformée de Fourier Quantique (QFT) identifie la période efficacement.</a:t>
            </a:r>
            <a:endParaRPr lang="fr-FR"/>
          </a:p>
          <a:p>
            <a:pPr lvl="1">
              <a:buFont typeface="Courier New"/>
              <a:buChar char="•"/>
            </a:pPr>
            <a:r>
              <a:rPr lang="fr-FR" dirty="0"/>
              <a:t>On en déduit les facteurs premiers.</a:t>
            </a:r>
          </a:p>
          <a:p>
            <a:pPr marL="1200150" lvl="1">
              <a:buFont typeface="Courier New"/>
              <a:buChar char="o"/>
            </a:pPr>
            <a:r>
              <a:rPr lang="fr-FR" dirty="0"/>
              <a:t>💡 Impact : Menace potentielle pour RSA, développement de la cryptographie quantique.</a:t>
            </a:r>
          </a:p>
        </p:txBody>
      </p:sp>
      <p:pic>
        <p:nvPicPr>
          <p:cNvPr id="2" name="Image 1" descr="Une image contenant Police, texte, blanc, Graphique&#10;&#10;Le contenu généré par l’IA peut être incorrect.">
            <a:extLst>
              <a:ext uri="{FF2B5EF4-FFF2-40B4-BE49-F238E27FC236}">
                <a16:creationId xmlns:a16="http://schemas.microsoft.com/office/drawing/2014/main" id="{5A807501-A6C2-2EBD-B1E9-D76112BCD665}"/>
              </a:ext>
            </a:extLst>
          </p:cNvPr>
          <p:cNvPicPr>
            <a:picLocks noChangeAspect="1"/>
          </p:cNvPicPr>
          <p:nvPr/>
        </p:nvPicPr>
        <p:blipFill>
          <a:blip r:embed="rId3"/>
          <a:stretch>
            <a:fillRect/>
          </a:stretch>
        </p:blipFill>
        <p:spPr>
          <a:xfrm>
            <a:off x="11811099" y="8342690"/>
            <a:ext cx="5143500" cy="723900"/>
          </a:xfrm>
          <a:prstGeom prst="rect">
            <a:avLst/>
          </a:prstGeom>
        </p:spPr>
      </p:pic>
    </p:spTree>
    <p:extLst>
      <p:ext uri="{BB962C8B-B14F-4D97-AF65-F5344CB8AC3E}">
        <p14:creationId xmlns:p14="http://schemas.microsoft.com/office/powerpoint/2010/main" val="27323982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EA9EB-BFF7-D3E3-DE5F-B8BF30A69A33}"/>
            </a:ext>
          </a:extLst>
        </p:cNvPr>
        <p:cNvGrpSpPr/>
        <p:nvPr/>
      </p:nvGrpSpPr>
      <p:grpSpPr>
        <a:xfrm>
          <a:off x="0" y="0"/>
          <a:ext cx="0" cy="0"/>
          <a:chOff x="0" y="0"/>
          <a:chExt cx="0" cy="0"/>
        </a:xfrm>
      </p:grpSpPr>
      <p:sp>
        <p:nvSpPr>
          <p:cNvPr id="180" name="0.1. Programme de ces 3 jours">
            <a:extLst>
              <a:ext uri="{FF2B5EF4-FFF2-40B4-BE49-F238E27FC236}">
                <a16:creationId xmlns:a16="http://schemas.microsoft.com/office/drawing/2014/main" id="{5C8D0FF0-11FE-19BF-DF8E-049BB040E85C}"/>
              </a:ext>
            </a:extLst>
          </p:cNvP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57200" lvl="1" indent="0">
              <a:buNone/>
            </a:pPr>
            <a:r>
              <a:rPr lang="fr-FR" sz="5500" dirty="0">
                <a:latin typeface="+mn-lt"/>
                <a:ea typeface="+mn-ea"/>
                <a:cs typeface="+mn-cs"/>
                <a:sym typeface="Produkt Extralight"/>
              </a:rPr>
              <a:t>1.1. Rappel de l’évolution des paradigmes de calcul classiques</a:t>
            </a:r>
          </a:p>
        </p:txBody>
      </p:sp>
      <p:sp>
        <p:nvSpPr>
          <p:cNvPr id="181" name="Ingénieurie des besoins &amp; Analyse de l’existant">
            <a:extLst>
              <a:ext uri="{FF2B5EF4-FFF2-40B4-BE49-F238E27FC236}">
                <a16:creationId xmlns:a16="http://schemas.microsoft.com/office/drawing/2014/main" id="{14E1E1E4-A642-0CC1-AC02-F3B410FA226E}"/>
              </a:ext>
            </a:extLst>
          </p:cNvPr>
          <p:cNvSpPr txBox="1">
            <a:spLocks noGrp="1"/>
          </p:cNvSpPr>
          <p:nvPr>
            <p:ph type="title"/>
          </p:nvPr>
        </p:nvSpPr>
        <p:spPr>
          <a:prstGeom prst="rect">
            <a:avLst/>
          </a:prstGeom>
        </p:spPr>
        <p:txBody>
          <a:bodyPr>
            <a:normAutofit/>
          </a:bodyPr>
          <a:lstStyle>
            <a:lvl1pPr defTabSz="825500">
              <a:lnSpc>
                <a:spcPct val="100000"/>
              </a:lnSpc>
              <a:defRPr sz="5500" spc="0"/>
            </a:lvl1pPr>
          </a:lstStyle>
          <a:p>
            <a:r>
              <a:rPr lang="fr-FR" dirty="0"/>
              <a:t>Informatique quantique</a:t>
            </a:r>
          </a:p>
        </p:txBody>
      </p:sp>
      <p:sp>
        <p:nvSpPr>
          <p:cNvPr id="182" name="Jour 1 : Recueillir le besoin…">
            <a:extLst>
              <a:ext uri="{FF2B5EF4-FFF2-40B4-BE49-F238E27FC236}">
                <a16:creationId xmlns:a16="http://schemas.microsoft.com/office/drawing/2014/main" id="{ABBE7D70-2EB2-FC4B-C6F2-A1369AF580CF}"/>
              </a:ext>
            </a:extLst>
          </p:cNvPr>
          <p:cNvSpPr txBox="1">
            <a:spLocks noGrp="1"/>
          </p:cNvSpPr>
          <p:nvPr>
            <p:ph type="body" idx="1"/>
          </p:nvPr>
        </p:nvSpPr>
        <p:spPr>
          <a:xfrm>
            <a:off x="1206499" y="4248504"/>
            <a:ext cx="21970999" cy="8256012"/>
          </a:xfrm>
          <a:prstGeom prst="rect">
            <a:avLst/>
          </a:prstGeom>
        </p:spPr>
        <p:txBody>
          <a:bodyPr>
            <a:normAutofit/>
          </a:bodyPr>
          <a:lstStyle/>
          <a:p>
            <a:r>
              <a:rPr lang="fr-FR" dirty="0">
                <a:effectLst/>
                <a:latin typeface="Helvetica Neue" panose="02000503000000020004" pitchFamily="2" charset="0"/>
              </a:rPr>
              <a:t>Le calcul et la manipulation de données étaient initialement réalisés manuellement (abaques, tables de calcul, etc.).</a:t>
            </a:r>
          </a:p>
          <a:p>
            <a:r>
              <a:rPr lang="fr-FR" dirty="0">
                <a:effectLst/>
                <a:latin typeface="Helvetica Neue" panose="02000503000000020004" pitchFamily="2" charset="0"/>
              </a:rPr>
              <a:t>Au fil du temps, le besoin d’automatiser le calcul est devenu crucial</a:t>
            </a:r>
          </a:p>
          <a:p>
            <a:r>
              <a:rPr lang="fr-FR" b="1" dirty="0">
                <a:effectLst/>
                <a:latin typeface="Menlo" panose="020B0609030804020204" pitchFamily="49" charset="0"/>
              </a:rPr>
              <a:t>Premiers appareils mécaniques (XVIIe – XIXe siècles)</a:t>
            </a:r>
            <a:endParaRPr lang="fr-FR" dirty="0">
              <a:effectLst/>
              <a:latin typeface="Menlo" panose="020B0609030804020204" pitchFamily="49" charset="0"/>
            </a:endParaRPr>
          </a:p>
          <a:p>
            <a:r>
              <a:rPr lang="fr-FR" b="1" dirty="0">
                <a:effectLst/>
                <a:latin typeface="Menlo" panose="020B0609030804020204" pitchFamily="49" charset="0"/>
              </a:rPr>
              <a:t>Informatique émergente (XXe siècle)</a:t>
            </a:r>
            <a:endParaRPr lang="fr-FR" dirty="0">
              <a:effectLst/>
              <a:latin typeface="Menlo" panose="020B0609030804020204" pitchFamily="49" charset="0"/>
            </a:endParaRPr>
          </a:p>
          <a:p>
            <a:r>
              <a:rPr lang="fr-FR" b="1" dirty="0">
                <a:effectLst/>
                <a:latin typeface="Menlo" panose="020B0609030804020204" pitchFamily="49" charset="0"/>
              </a:rPr>
              <a:t>Ère du transistor et du microprocesseur (milieu – fin du XXe siècle)</a:t>
            </a:r>
            <a:endParaRPr lang="fr-FR" dirty="0">
              <a:effectLst/>
              <a:latin typeface="Helvetica Neue" panose="02000503000000020004" pitchFamily="2" charset="0"/>
            </a:endParaRPr>
          </a:p>
          <a:p>
            <a:pPr>
              <a:buFont typeface="+mj-lt"/>
              <a:buAutoNum type="arabicPeriod"/>
            </a:pPr>
            <a:endParaRPr lang="fr-FR" dirty="0"/>
          </a:p>
        </p:txBody>
      </p:sp>
    </p:spTree>
    <p:extLst>
      <p:ext uri="{BB962C8B-B14F-4D97-AF65-F5344CB8AC3E}">
        <p14:creationId xmlns:p14="http://schemas.microsoft.com/office/powerpoint/2010/main" val="1517717140"/>
      </p:ext>
    </p:extLst>
  </p:cSld>
  <p:clrMapOvr>
    <a:masterClrMapping/>
  </p:clrMapOvr>
  <p:transition spd="med"/>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19968</TotalTime>
  <Words>10439</Words>
  <Application>Microsoft Office PowerPoint</Application>
  <PresentationFormat>Personnalisé</PresentationFormat>
  <Paragraphs>534</Paragraphs>
  <Slides>88</Slides>
  <Notes>82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88</vt:i4>
      </vt:variant>
    </vt:vector>
  </HeadingPairs>
  <TitlesOfParts>
    <vt:vector size="99" baseType="lpstr">
      <vt:lpstr>Arial</vt:lpstr>
      <vt:lpstr>Avenir Next Regular</vt:lpstr>
      <vt:lpstr>Calibri</vt:lpstr>
      <vt:lpstr>Courier New</vt:lpstr>
      <vt:lpstr>Google Sans</vt:lpstr>
      <vt:lpstr>Helvetica Neue</vt:lpstr>
      <vt:lpstr>Menlo</vt:lpstr>
      <vt:lpstr>Produkt Extralight</vt:lpstr>
      <vt:lpstr>Produkt Light</vt:lpstr>
      <vt:lpstr>Wingdings</vt:lpstr>
      <vt:lpstr>38_MinimalistLight</vt:lpstr>
      <vt:lpstr>Veille informatique quantique</vt:lpstr>
      <vt:lpstr>Thibault Vinchent</vt:lpstr>
      <vt:lpstr>Informatique quantique</vt:lpstr>
      <vt:lpstr>Informatique quantique</vt:lpstr>
      <vt:lpstr>Chapitre I :  Introduction et mise en contexte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Chapitre II Les fondements de la physique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Chapitre III Les mathématiques pour la physique quantique</vt:lpstr>
      <vt:lpstr>Informatique quantique</vt:lpstr>
      <vt:lpstr>Informatique quantique</vt:lpstr>
      <vt:lpstr>Informatique quantique</vt:lpstr>
      <vt:lpstr>Informatique quantique</vt:lpstr>
      <vt:lpstr>Informatique quantique</vt:lpstr>
      <vt:lpstr>Informatique quantique</vt:lpstr>
      <vt:lpstr>Exercices</vt:lpstr>
      <vt:lpstr>Informatique quantique</vt:lpstr>
      <vt:lpstr>Informatique quantique</vt:lpstr>
      <vt:lpstr>Informatique quantique</vt:lpstr>
      <vt:lpstr>Informatique quantique</vt:lpstr>
      <vt:lpstr>Chapitre IV Les concepts de base de l’informatique quantique</vt:lpstr>
      <vt:lpstr>Informatique quantique</vt:lpstr>
      <vt:lpstr>Informatique quantique</vt:lpstr>
      <vt:lpstr>Informatique quantique</vt:lpstr>
      <vt:lpstr>Informatique quantique</vt:lpstr>
      <vt:lpstr>Informatique quantique</vt:lpstr>
      <vt:lpstr>Informatique quantique</vt:lpstr>
      <vt:lpstr>Chapitre V Algorithmes quantiques et protocoles</vt:lpstr>
      <vt:lpstr>Informatique quantique</vt:lpstr>
      <vt:lpstr>Informatique quantique</vt:lpstr>
      <vt:lpstr>Informatique quantique</vt:lpstr>
      <vt:lpstr>Informatique quantique</vt:lpstr>
      <vt:lpstr>Informatique quantique</vt:lpstr>
      <vt:lpstr>Informatique quantique</vt:lpstr>
      <vt:lpstr>Chapitre VI Plateformes matérielles et technologie quantique</vt:lpstr>
      <vt:lpstr>Informatique quantique</vt:lpstr>
      <vt:lpstr>Informatique quantique</vt:lpstr>
      <vt:lpstr>Informatique quantique</vt:lpstr>
      <vt:lpstr>Informatique quantique</vt:lpstr>
      <vt:lpstr>Informatique quantique</vt:lpstr>
      <vt:lpstr>Informatique quantique</vt:lpstr>
      <vt:lpstr>Chapitre VII Avantages et limites de l’informatique quantique</vt:lpstr>
      <vt:lpstr>Informatique quantique</vt:lpstr>
      <vt:lpstr>Informatique quantique</vt:lpstr>
      <vt:lpstr>Informatique quantique</vt:lpstr>
      <vt:lpstr>Informatique quantique</vt:lpstr>
      <vt:lpstr>Chapitre VIII Applications actuelles et futures</vt:lpstr>
      <vt:lpstr>Informatique quantique</vt:lpstr>
      <vt:lpstr>Informatique quantique</vt:lpstr>
      <vt:lpstr>Informatique quantique</vt:lpstr>
      <vt:lpstr>Informatique quantique</vt:lpstr>
      <vt:lpstr>Informatique quantique</vt:lpstr>
      <vt:lpstr>Informatique quantique</vt:lpstr>
      <vt:lpstr>Chapitre IX Conclusion et perspectives</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lpstr>Informatique quantique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VINCHENT Thibault</dc:creator>
  <cp:lastModifiedBy>Thibault VINCHENT</cp:lastModifiedBy>
  <cp:revision>87</cp:revision>
  <dcterms:modified xsi:type="dcterms:W3CDTF">2026-02-02T10:36:55Z</dcterms:modified>
</cp:coreProperties>
</file>