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8"/>
  </p:notesMasterIdLst>
  <p:sldIdLst>
    <p:sldId id="256" r:id="rId2"/>
    <p:sldId id="314" r:id="rId3"/>
    <p:sldId id="258" r:id="rId4"/>
    <p:sldId id="265" r:id="rId5"/>
    <p:sldId id="266" r:id="rId6"/>
    <p:sldId id="268" r:id="rId7"/>
    <p:sldId id="267" r:id="rId8"/>
    <p:sldId id="264" r:id="rId9"/>
    <p:sldId id="270" r:id="rId10"/>
    <p:sldId id="269" r:id="rId11"/>
    <p:sldId id="271" r:id="rId12"/>
    <p:sldId id="273" r:id="rId13"/>
    <p:sldId id="280" r:id="rId14"/>
    <p:sldId id="282" r:id="rId15"/>
    <p:sldId id="283" r:id="rId16"/>
    <p:sldId id="315" r:id="rId17"/>
    <p:sldId id="281"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309" r:id="rId43"/>
    <p:sldId id="310" r:id="rId44"/>
    <p:sldId id="313" r:id="rId45"/>
    <p:sldId id="311" r:id="rId46"/>
    <p:sldId id="312" r:id="rId4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1pPr>
    <a:lvl2pPr marL="0" marR="0" indent="457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2pPr>
    <a:lvl3pPr marL="0" marR="0" indent="914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3pPr>
    <a:lvl4pPr marL="0" marR="0" indent="1371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4pPr>
    <a:lvl5pPr marL="0" marR="0" indent="18288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5pPr>
    <a:lvl6pPr marL="0" marR="0" indent="22860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6pPr>
    <a:lvl7pPr marL="0" marR="0" indent="2743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7pPr>
    <a:lvl8pPr marL="0" marR="0" indent="3200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8pPr>
    <a:lvl9pPr marL="0" marR="0" indent="3657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Row>
  </a:tblStyle>
  <a:tblStyle styleId="{C7B018BB-80A7-4F77-B60F-C8B233D01FF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2">
              <a:hueOff val="-357243"/>
              <a:satOff val="7293"/>
              <a:lumOff val="8906"/>
            </a:schemeClr>
          </a:solidFill>
        </a:fill>
      </a:tcStyle>
    </a:firstRow>
  </a:tblStyle>
  <a:tblStyle styleId="{EEE7283C-3CF3-47DC-8721-378D4A62B22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3">
              <a:satOff val="1412"/>
              <a:lumOff val="16412"/>
            </a:schemeClr>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atOff val="1412"/>
                  <a:lumOff val="16412"/>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6E937E"/>
          </a:solidFill>
        </a:fill>
      </a:tcStyle>
    </a:firstRow>
  </a:tblStyle>
  <a:tblStyle styleId="{CF821DB8-F4EB-4A41-A1BA-3FCAFE7338EE}"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wholeTbl>
    <a:band2H>
      <a:tcTxStyle/>
      <a:tcStyle>
        <a:tcBdr/>
        <a:fill>
          <a:solidFill>
            <a:srgbClr val="FFF171"/>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A51B"/>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E1A84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hueOff val="103425"/>
              <a:satOff val="-7243"/>
              <a:lumOff val="9921"/>
            </a:schemeClr>
          </a:solidFill>
        </a:fill>
      </a:tcStyle>
    </a:firstRow>
  </a:tblStyle>
  <a:tblStyle styleId="{33BA23B1-9221-436E-865A-0063620EA4FD}"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chemeClr val="accent5"/>
          </a:solidFill>
        </a:fill>
      </a:tcStyle>
    </a:band2H>
    <a:firstCol>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lumOff val="-14283"/>
            </a:schemeClr>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5">
                  <a:lumOff val="-14283"/>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satOff val="-6299"/>
              <a:lumOff val="-32309"/>
            </a:schemeClr>
          </a:solidFill>
        </a:fill>
      </a:tcStyle>
    </a:firstRow>
  </a:tblStyle>
  <a:tblStyle styleId="{2708684C-4D16-4618-839F-0558EEFCDFE6}"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EDEEEE"/>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5D5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242" autoAdjust="0"/>
    <p:restoredTop sz="56129" autoAdjust="0"/>
  </p:normalViewPr>
  <p:slideViewPr>
    <p:cSldViewPr snapToGrid="0">
      <p:cViewPr varScale="1">
        <p:scale>
          <a:sx n="23" d="100"/>
          <a:sy n="23" d="100"/>
        </p:scale>
        <p:origin x="170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bault VINCHENT" userId="b919e929-cfef-445e-a456-a3c1568e08ff" providerId="ADAL" clId="{36B71888-F94F-46F8-A2D5-05449A1979BA}"/>
    <pc:docChg chg="modSld">
      <pc:chgData name="Thibault VINCHENT" userId="b919e929-cfef-445e-a456-a3c1568e08ff" providerId="ADAL" clId="{36B71888-F94F-46F8-A2D5-05449A1979BA}" dt="2026-02-03T09:02:18.479" v="3" actId="20577"/>
      <pc:docMkLst>
        <pc:docMk/>
      </pc:docMkLst>
      <pc:sldChg chg="modSp mod">
        <pc:chgData name="Thibault VINCHENT" userId="b919e929-cfef-445e-a456-a3c1568e08ff" providerId="ADAL" clId="{36B71888-F94F-46F8-A2D5-05449A1979BA}" dt="2026-02-03T09:02:18.479" v="3" actId="20577"/>
        <pc:sldMkLst>
          <pc:docMk/>
          <pc:sldMk cId="2508662358" sldId="271"/>
        </pc:sldMkLst>
        <pc:spChg chg="mod">
          <ac:chgData name="Thibault VINCHENT" userId="b919e929-cfef-445e-a456-a3c1568e08ff" providerId="ADAL" clId="{36B71888-F94F-46F8-A2D5-05449A1979BA}" dt="2026-02-03T09:02:18.479" v="3" actId="20577"/>
          <ac:spMkLst>
            <pc:docMk/>
            <pc:sldMk cId="2508662358" sldId="271"/>
            <ac:spMk id="182" creationId="{00000000-0000-0000-0000-000000000000}"/>
          </ac:spMkLst>
        </pc:spChg>
      </pc:sldChg>
    </pc:docChg>
  </pc:docChgLst>
  <pc:docChgLst>
    <pc:chgData name="VINCHENT Thibault" userId="b919e929-cfef-445e-a456-a3c1568e08ff" providerId="ADAL" clId="{36B71888-F94F-46F8-A2D5-05449A1979BA}"/>
    <pc:docChg chg="undo custSel addSld delSld modSld">
      <pc:chgData name="VINCHENT Thibault" userId="b919e929-cfef-445e-a456-a3c1568e08ff" providerId="ADAL" clId="{36B71888-F94F-46F8-A2D5-05449A1979BA}" dt="2026-01-09T10:32:01.068" v="762" actId="20577"/>
      <pc:docMkLst>
        <pc:docMk/>
      </pc:docMkLst>
      <pc:sldChg chg="modNotesTx">
        <pc:chgData name="VINCHENT Thibault" userId="b919e929-cfef-445e-a456-a3c1568e08ff" providerId="ADAL" clId="{36B71888-F94F-46F8-A2D5-05449A1979BA}" dt="2026-01-09T10:01:17.173" v="451" actId="20577"/>
        <pc:sldMkLst>
          <pc:docMk/>
          <pc:sldMk cId="4269666881" sldId="267"/>
        </pc:sldMkLst>
      </pc:sldChg>
      <pc:sldChg chg="modNotesTx">
        <pc:chgData name="VINCHENT Thibault" userId="b919e929-cfef-445e-a456-a3c1568e08ff" providerId="ADAL" clId="{36B71888-F94F-46F8-A2D5-05449A1979BA}" dt="2026-01-05T13:50:32.316" v="387" actId="313"/>
        <pc:sldMkLst>
          <pc:docMk/>
          <pc:sldMk cId="244165641" sldId="280"/>
        </pc:sldMkLst>
      </pc:sldChg>
      <pc:sldChg chg="modSp mod modNotesTx">
        <pc:chgData name="VINCHENT Thibault" userId="b919e929-cfef-445e-a456-a3c1568e08ff" providerId="ADAL" clId="{36B71888-F94F-46F8-A2D5-05449A1979BA}" dt="2026-01-09T10:32:01.068" v="762" actId="20577"/>
        <pc:sldMkLst>
          <pc:docMk/>
          <pc:sldMk cId="2116405425" sldId="281"/>
        </pc:sldMkLst>
        <pc:spChg chg="mod">
          <ac:chgData name="VINCHENT Thibault" userId="b919e929-cfef-445e-a456-a3c1568e08ff" providerId="ADAL" clId="{36B71888-F94F-46F8-A2D5-05449A1979BA}" dt="2026-01-09T10:32:01.068" v="762" actId="20577"/>
          <ac:spMkLst>
            <pc:docMk/>
            <pc:sldMk cId="2116405425" sldId="281"/>
            <ac:spMk id="182" creationId="{9E056E35-A576-324D-091F-955431F7FBD4}"/>
          </ac:spMkLst>
        </pc:spChg>
      </pc:sldChg>
      <pc:sldChg chg="modSp mod modNotesTx">
        <pc:chgData name="VINCHENT Thibault" userId="b919e929-cfef-445e-a456-a3c1568e08ff" providerId="ADAL" clId="{36B71888-F94F-46F8-A2D5-05449A1979BA}" dt="2026-01-09T10:22:32.544" v="637" actId="20577"/>
        <pc:sldMkLst>
          <pc:docMk/>
          <pc:sldMk cId="2116897215" sldId="283"/>
        </pc:sldMkLst>
        <pc:spChg chg="mod">
          <ac:chgData name="VINCHENT Thibault" userId="b919e929-cfef-445e-a456-a3c1568e08ff" providerId="ADAL" clId="{36B71888-F94F-46F8-A2D5-05449A1979BA}" dt="2026-01-09T10:07:58.059" v="477" actId="20577"/>
          <ac:spMkLst>
            <pc:docMk/>
            <pc:sldMk cId="2116897215" sldId="283"/>
            <ac:spMk id="180" creationId="{AA87C021-103B-0D11-A067-2EA6833D6AEE}"/>
          </ac:spMkLst>
        </pc:spChg>
        <pc:spChg chg="mod">
          <ac:chgData name="VINCHENT Thibault" userId="b919e929-cfef-445e-a456-a3c1568e08ff" providerId="ADAL" clId="{36B71888-F94F-46F8-A2D5-05449A1979BA}" dt="2026-01-09T10:11:24.240" v="492"/>
          <ac:spMkLst>
            <pc:docMk/>
            <pc:sldMk cId="2116897215" sldId="283"/>
            <ac:spMk id="182" creationId="{57BE74AB-9FBB-8057-C48C-3EC7CD7FFCEF}"/>
          </ac:spMkLst>
        </pc:spChg>
      </pc:sldChg>
      <pc:sldChg chg="add">
        <pc:chgData name="VINCHENT Thibault" userId="b919e929-cfef-445e-a456-a3c1568e08ff" providerId="ADAL" clId="{36B71888-F94F-46F8-A2D5-05449A1979BA}" dt="2026-01-09T10:07:44.719" v="452" actId="2890"/>
        <pc:sldMkLst>
          <pc:docMk/>
          <pc:sldMk cId="3089845377" sldId="315"/>
        </pc:sldMkLst>
      </pc:sldChg>
    </pc:docChg>
  </pc:docChgLst>
  <pc:docChgLst>
    <pc:chgData name="VINCHENT Thibault" userId="S::thibault.vinchent@competences-developpement.fr::b919e929-cfef-445e-a456-a3c1568e08ff" providerId="AD" clId="Web-{640FEB02-98A3-6DF4-397D-68313B11CF58}"/>
    <pc:docChg chg="modSld">
      <pc:chgData name="VINCHENT Thibault" userId="S::thibault.vinchent@competences-developpement.fr::b919e929-cfef-445e-a456-a3c1568e08ff" providerId="AD" clId="Web-{640FEB02-98A3-6DF4-397D-68313B11CF58}" dt="2026-01-08T03:38:06.467" v="4" actId="20577"/>
      <pc:docMkLst>
        <pc:docMk/>
      </pc:docMkLst>
      <pc:sldChg chg="modSp">
        <pc:chgData name="VINCHENT Thibault" userId="S::thibault.vinchent@competences-developpement.fr::b919e929-cfef-445e-a456-a3c1568e08ff" providerId="AD" clId="Web-{640FEB02-98A3-6DF4-397D-68313B11CF58}" dt="2026-01-08T03:38:06.467" v="4" actId="20577"/>
        <pc:sldMkLst>
          <pc:docMk/>
          <pc:sldMk cId="2619261078" sldId="292"/>
        </pc:sldMkLst>
        <pc:spChg chg="mod">
          <ac:chgData name="VINCHENT Thibault" userId="S::thibault.vinchent@competences-developpement.fr::b919e929-cfef-445e-a456-a3c1568e08ff" providerId="AD" clId="Web-{640FEB02-98A3-6DF4-397D-68313B11CF58}" dt="2026-01-08T03:38:06.467" v="4" actId="20577"/>
          <ac:spMkLst>
            <pc:docMk/>
            <pc:sldMk cId="2619261078" sldId="292"/>
            <ac:spMk id="182" creationId="{C4D6FFAD-45B5-C150-C593-FC390B34F62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33AEA074-24A7-4657-AE02-A51F68EA6AA2}" type="slidenum">
              <a:rPr kumimoji="0" lang="fr-FR" sz="1200" b="0" i="0" u="none" strike="noStrike" kern="1200" cap="none" spc="0" normalizeH="0" baseline="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7847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t>Avec la croissance des applications conteneurisées, la gestion de multiples conteneurs et services devient complexe. Les outils d'orchestration avancée aident à automatiser le déploiement, la mise à l'échelle et la gestion des conteneurs.</a:t>
            </a:r>
          </a:p>
          <a:p>
            <a:r>
              <a:rPr lang="fr-FR" b="1" dirty="0"/>
              <a:t>11.1 Limites de Docker seul</a:t>
            </a:r>
          </a:p>
          <a:p>
            <a:pPr>
              <a:buFont typeface="Arial" panose="020B0604020202020204" pitchFamily="34" charset="0"/>
              <a:buChar char="•"/>
            </a:pPr>
            <a:r>
              <a:rPr lang="fr-FR" b="1" dirty="0"/>
              <a:t>Gestion manuelle :</a:t>
            </a:r>
            <a:r>
              <a:rPr lang="fr-FR" dirty="0"/>
              <a:t> Difficile de gérer un grand nombre de conteneurs manuellement.</a:t>
            </a:r>
          </a:p>
          <a:p>
            <a:pPr>
              <a:buFont typeface="Arial" panose="020B0604020202020204" pitchFamily="34" charset="0"/>
              <a:buChar char="•"/>
            </a:pPr>
            <a:r>
              <a:rPr lang="fr-FR" b="1" dirty="0"/>
              <a:t>Mise à l'échelle :</a:t>
            </a:r>
            <a:r>
              <a:rPr lang="fr-FR" dirty="0"/>
              <a:t> Docker seul ne gère pas automatiquement la mise à l'échelle horizontale.</a:t>
            </a:r>
          </a:p>
          <a:p>
            <a:pPr>
              <a:buFont typeface="Arial" panose="020B0604020202020204" pitchFamily="34" charset="0"/>
              <a:buChar char="•"/>
            </a:pPr>
            <a:r>
              <a:rPr lang="fr-FR" b="1" dirty="0"/>
              <a:t>Haute disponibilité :</a:t>
            </a:r>
            <a:r>
              <a:rPr lang="fr-FR" dirty="0"/>
              <a:t> Pas de mécanismes intégrés pour gérer les pannes de conteneurs ou d'hôtes.</a:t>
            </a:r>
          </a:p>
          <a:p>
            <a:r>
              <a:rPr lang="fr-FR" b="1" dirty="0"/>
              <a:t>11.2 Présentation de Docker </a:t>
            </a:r>
            <a:r>
              <a:rPr lang="fr-FR" b="1" dirty="0" err="1"/>
              <a:t>Swarm</a:t>
            </a:r>
            <a:endParaRPr lang="fr-FR" b="1" dirty="0"/>
          </a:p>
          <a:p>
            <a:pPr>
              <a:buFont typeface="Arial" panose="020B0604020202020204" pitchFamily="34" charset="0"/>
              <a:buChar char="•"/>
            </a:pPr>
            <a:r>
              <a:rPr lang="fr-FR" b="1" dirty="0"/>
              <a:t>Qu'est-ce que Docker </a:t>
            </a:r>
            <a:r>
              <a:rPr lang="fr-FR" b="1" dirty="0" err="1"/>
              <a:t>Swarm</a:t>
            </a:r>
            <a:r>
              <a:rPr lang="fr-FR" b="1" dirty="0"/>
              <a:t> ?</a:t>
            </a:r>
            <a:endParaRPr lang="fr-FR" dirty="0"/>
          </a:p>
          <a:p>
            <a:pPr marL="742950" lvl="1" indent="-285750">
              <a:buFont typeface="Arial" panose="020B0604020202020204" pitchFamily="34" charset="0"/>
              <a:buChar char="•"/>
            </a:pPr>
            <a:r>
              <a:rPr lang="fr-FR" dirty="0"/>
              <a:t>Un orchestrateur natif de Docker pour gérer des clusters de conteneurs.</a:t>
            </a:r>
          </a:p>
          <a:p>
            <a:pPr>
              <a:buFont typeface="Arial" panose="020B0604020202020204" pitchFamily="34" charset="0"/>
              <a:buChar char="•"/>
            </a:pPr>
            <a:r>
              <a:rPr lang="fr-FR" b="1" dirty="0"/>
              <a:t>Fonctionnalités :</a:t>
            </a:r>
            <a:endParaRPr lang="fr-FR" dirty="0"/>
          </a:p>
          <a:p>
            <a:pPr marL="742950" lvl="1" indent="-285750">
              <a:buFont typeface="Arial" panose="020B0604020202020204" pitchFamily="34" charset="0"/>
              <a:buChar char="•"/>
            </a:pPr>
            <a:r>
              <a:rPr lang="fr-FR" b="1" dirty="0"/>
              <a:t>Clustering :</a:t>
            </a:r>
            <a:r>
              <a:rPr lang="fr-FR" dirty="0"/>
              <a:t> Regroupe plusieurs hôtes Docker en un seul cluster logique.</a:t>
            </a:r>
          </a:p>
          <a:p>
            <a:pPr marL="742950" lvl="1" indent="-285750">
              <a:buFont typeface="Arial" panose="020B0604020202020204" pitchFamily="34" charset="0"/>
              <a:buChar char="•"/>
            </a:pPr>
            <a:r>
              <a:rPr lang="fr-FR" b="1" dirty="0"/>
              <a:t>Services :</a:t>
            </a:r>
            <a:r>
              <a:rPr lang="fr-FR" dirty="0"/>
              <a:t> Définit des services qui peuvent être mis à l'échelle sur plusieurs nœuds.</a:t>
            </a:r>
          </a:p>
          <a:p>
            <a:pPr marL="742950" lvl="1" indent="-285750">
              <a:buFont typeface="Arial" panose="020B0604020202020204" pitchFamily="34" charset="0"/>
              <a:buChar char="•"/>
            </a:pPr>
            <a:r>
              <a:rPr lang="fr-FR" b="1" dirty="0"/>
              <a:t>Découverte automatique :</a:t>
            </a:r>
            <a:r>
              <a:rPr lang="fr-FR" dirty="0"/>
              <a:t> Les services peuvent se découvrir mutuellement.</a:t>
            </a:r>
          </a:p>
          <a:p>
            <a:pPr>
              <a:buFont typeface="Arial" panose="020B0604020202020204" pitchFamily="34" charset="0"/>
              <a:buChar char="•"/>
            </a:pPr>
            <a:r>
              <a:rPr lang="fr-FR" b="1" dirty="0"/>
              <a:t>Commandes de base :</a:t>
            </a:r>
            <a:endParaRPr lang="fr-FR" dirty="0"/>
          </a:p>
          <a:p>
            <a:pPr marL="742950" lvl="1" indent="-285750">
              <a:buFont typeface="Arial" panose="020B0604020202020204" pitchFamily="34" charset="0"/>
              <a:buChar char="•"/>
            </a:pPr>
            <a:r>
              <a:rPr lang="fr-FR" dirty="0"/>
              <a:t>docker </a:t>
            </a:r>
            <a:r>
              <a:rPr lang="fr-FR" dirty="0" err="1"/>
              <a:t>swarm</a:t>
            </a:r>
            <a:r>
              <a:rPr lang="fr-FR" dirty="0"/>
              <a:t> init : Initialise un nœud en tant que manager.</a:t>
            </a:r>
          </a:p>
          <a:p>
            <a:pPr marL="742950" lvl="1" indent="-285750">
              <a:buFont typeface="Arial" panose="020B0604020202020204" pitchFamily="34" charset="0"/>
              <a:buChar char="•"/>
            </a:pPr>
            <a:r>
              <a:rPr lang="fr-FR" dirty="0"/>
              <a:t>docker </a:t>
            </a:r>
            <a:r>
              <a:rPr lang="fr-FR" dirty="0" err="1"/>
              <a:t>swarm</a:t>
            </a:r>
            <a:r>
              <a:rPr lang="fr-FR" dirty="0"/>
              <a:t> </a:t>
            </a:r>
            <a:r>
              <a:rPr lang="fr-FR" dirty="0" err="1"/>
              <a:t>join</a:t>
            </a:r>
            <a:r>
              <a:rPr lang="fr-FR" dirty="0"/>
              <a:t> : Rejoint un nœud au cluster </a:t>
            </a:r>
            <a:r>
              <a:rPr lang="fr-FR" dirty="0" err="1"/>
              <a:t>Swarm</a:t>
            </a:r>
            <a:r>
              <a:rPr lang="fr-FR" dirty="0"/>
              <a:t>.</a:t>
            </a:r>
          </a:p>
          <a:p>
            <a:pPr marL="742950" lvl="1" indent="-285750">
              <a:buFont typeface="Arial" panose="020B0604020202020204" pitchFamily="34" charset="0"/>
              <a:buChar char="•"/>
            </a:pPr>
            <a:r>
              <a:rPr lang="fr-FR" dirty="0"/>
              <a:t>docker service </a:t>
            </a:r>
            <a:r>
              <a:rPr lang="fr-FR" dirty="0" err="1"/>
              <a:t>create</a:t>
            </a:r>
            <a:r>
              <a:rPr lang="fr-FR" dirty="0"/>
              <a:t> : Crée un nouveau service.</a:t>
            </a:r>
          </a:p>
          <a:p>
            <a:pPr>
              <a:buFont typeface="Arial" panose="020B0604020202020204" pitchFamily="34" charset="0"/>
              <a:buChar char="•"/>
            </a:pPr>
            <a:r>
              <a:rPr lang="fr-FR" b="1" dirty="0"/>
              <a:t>Cas d'utilisation :</a:t>
            </a:r>
            <a:endParaRPr lang="fr-FR" dirty="0"/>
          </a:p>
          <a:p>
            <a:pPr marL="742950" lvl="1" indent="-285750">
              <a:buFont typeface="Arial" panose="020B0604020202020204" pitchFamily="34" charset="0"/>
              <a:buChar char="•"/>
            </a:pPr>
            <a:r>
              <a:rPr lang="fr-FR" dirty="0"/>
              <a:t>Déploiement simple de petites applications nécessitant une orchestration basique.</a:t>
            </a:r>
          </a:p>
          <a:p>
            <a:r>
              <a:rPr lang="fr-FR" b="1" dirty="0"/>
              <a:t>11.3 Introduction à </a:t>
            </a:r>
            <a:r>
              <a:rPr lang="fr-FR" b="1" dirty="0" err="1"/>
              <a:t>Kubernetes</a:t>
            </a:r>
            <a:endParaRPr lang="fr-FR" b="1" dirty="0"/>
          </a:p>
          <a:p>
            <a:pPr>
              <a:buFont typeface="Arial" panose="020B0604020202020204" pitchFamily="34" charset="0"/>
              <a:buChar char="•"/>
            </a:pPr>
            <a:r>
              <a:rPr lang="fr-FR" b="1" dirty="0"/>
              <a:t>Qu'est-ce que </a:t>
            </a:r>
            <a:r>
              <a:rPr lang="fr-FR" b="1" dirty="0" err="1"/>
              <a:t>Kubernetes</a:t>
            </a:r>
            <a:r>
              <a:rPr lang="fr-FR" b="1" dirty="0"/>
              <a:t> ?</a:t>
            </a:r>
            <a:endParaRPr lang="fr-FR" dirty="0"/>
          </a:p>
          <a:p>
            <a:pPr marL="742950" lvl="1" indent="-285750">
              <a:buFont typeface="Arial" panose="020B0604020202020204" pitchFamily="34" charset="0"/>
              <a:buChar char="•"/>
            </a:pPr>
            <a:r>
              <a:rPr lang="fr-FR" dirty="0"/>
              <a:t>Une plateforme open-source pour l'orchestration de conteneurs, initialement développée par Google.</a:t>
            </a:r>
          </a:p>
          <a:p>
            <a:pPr>
              <a:buFont typeface="Arial" panose="020B0604020202020204" pitchFamily="34" charset="0"/>
              <a:buChar char="•"/>
            </a:pPr>
            <a:r>
              <a:rPr lang="fr-FR" b="1" dirty="0"/>
              <a:t>Fonctionnalités clés :</a:t>
            </a:r>
            <a:endParaRPr lang="fr-FR" dirty="0"/>
          </a:p>
          <a:p>
            <a:pPr marL="742950" lvl="1" indent="-285750">
              <a:buFont typeface="Arial" panose="020B0604020202020204" pitchFamily="34" charset="0"/>
              <a:buChar char="•"/>
            </a:pPr>
            <a:r>
              <a:rPr lang="fr-FR" b="1" dirty="0"/>
              <a:t>Automatisation du déploiement, de la mise à l'échelle et de la gestion des applications conteneurisées.</a:t>
            </a:r>
            <a:endParaRPr lang="fr-FR" dirty="0"/>
          </a:p>
          <a:p>
            <a:pPr marL="742950" lvl="1" indent="-285750">
              <a:buFont typeface="Arial" panose="020B0604020202020204" pitchFamily="34" charset="0"/>
              <a:buChar char="•"/>
            </a:pPr>
            <a:r>
              <a:rPr lang="fr-FR" b="1" dirty="0" err="1"/>
              <a:t>Pods</a:t>
            </a:r>
            <a:r>
              <a:rPr lang="fr-FR" b="1" dirty="0"/>
              <a:t> :</a:t>
            </a:r>
            <a:r>
              <a:rPr lang="fr-FR" dirty="0"/>
              <a:t> Unité de déploiement de base qui peut contenir un ou plusieurs conteneurs.</a:t>
            </a:r>
          </a:p>
          <a:p>
            <a:pPr marL="742950" lvl="1" indent="-285750">
              <a:buFont typeface="Arial" panose="020B0604020202020204" pitchFamily="34" charset="0"/>
              <a:buChar char="•"/>
            </a:pPr>
            <a:r>
              <a:rPr lang="fr-FR" b="1" dirty="0"/>
              <a:t>Services :</a:t>
            </a:r>
            <a:r>
              <a:rPr lang="fr-FR" dirty="0"/>
              <a:t> Abstraction qui définit un ensemble logique de </a:t>
            </a:r>
            <a:r>
              <a:rPr lang="fr-FR" dirty="0" err="1"/>
              <a:t>pods</a:t>
            </a:r>
            <a:r>
              <a:rPr lang="fr-FR" dirty="0"/>
              <a:t> et une politique pour les accéder.</a:t>
            </a:r>
          </a:p>
          <a:p>
            <a:pPr marL="742950" lvl="1" indent="-285750">
              <a:buFont typeface="Arial" panose="020B0604020202020204" pitchFamily="34" charset="0"/>
              <a:buChar char="•"/>
            </a:pPr>
            <a:r>
              <a:rPr lang="fr-FR" b="1" dirty="0"/>
              <a:t>Volumes :</a:t>
            </a:r>
            <a:r>
              <a:rPr lang="fr-FR" dirty="0"/>
              <a:t> Système de gestion du stockage persistant.</a:t>
            </a:r>
          </a:p>
          <a:p>
            <a:pPr>
              <a:buFont typeface="Arial" panose="020B0604020202020204" pitchFamily="34" charset="0"/>
              <a:buChar char="•"/>
            </a:pPr>
            <a:r>
              <a:rPr lang="fr-FR" b="1" dirty="0"/>
              <a:t>Architecture :</a:t>
            </a:r>
            <a:endParaRPr lang="fr-FR" dirty="0"/>
          </a:p>
          <a:p>
            <a:pPr marL="742950" lvl="1" indent="-285750">
              <a:buFont typeface="Arial" panose="020B0604020202020204" pitchFamily="34" charset="0"/>
              <a:buChar char="•"/>
            </a:pPr>
            <a:r>
              <a:rPr lang="fr-FR" b="1" dirty="0"/>
              <a:t>Master Node :</a:t>
            </a:r>
            <a:r>
              <a:rPr lang="fr-FR" dirty="0"/>
              <a:t> Gère l'état souhaité du cluster.</a:t>
            </a:r>
          </a:p>
          <a:p>
            <a:pPr marL="742950" lvl="1" indent="-285750">
              <a:buFont typeface="Arial" panose="020B0604020202020204" pitchFamily="34" charset="0"/>
              <a:buChar char="•"/>
            </a:pPr>
            <a:r>
              <a:rPr lang="fr-FR" b="1" dirty="0" err="1"/>
              <a:t>Worker</a:t>
            </a:r>
            <a:r>
              <a:rPr lang="fr-FR" b="1" dirty="0"/>
              <a:t> </a:t>
            </a:r>
            <a:r>
              <a:rPr lang="fr-FR" b="1" dirty="0" err="1"/>
              <a:t>Nodes</a:t>
            </a:r>
            <a:r>
              <a:rPr lang="fr-FR" b="1" dirty="0"/>
              <a:t> :</a:t>
            </a:r>
            <a:r>
              <a:rPr lang="fr-FR" dirty="0"/>
              <a:t> Exécutent les applications sous forme de </a:t>
            </a:r>
            <a:r>
              <a:rPr lang="fr-FR" dirty="0" err="1"/>
              <a:t>pods</a:t>
            </a:r>
            <a:r>
              <a:rPr lang="fr-FR" dirty="0"/>
              <a:t>.</a:t>
            </a:r>
          </a:p>
          <a:p>
            <a:pPr>
              <a:buFont typeface="Arial" panose="020B0604020202020204" pitchFamily="34" charset="0"/>
              <a:buChar char="•"/>
            </a:pPr>
            <a:r>
              <a:rPr lang="fr-FR" b="1" dirty="0"/>
              <a:t>Commandes de base avec </a:t>
            </a:r>
            <a:r>
              <a:rPr lang="fr-FR" b="1" dirty="0" err="1"/>
              <a:t>kubectl</a:t>
            </a:r>
            <a:r>
              <a:rPr lang="fr-FR" b="1" dirty="0"/>
              <a:t> :</a:t>
            </a:r>
            <a:endParaRPr lang="fr-FR" dirty="0"/>
          </a:p>
          <a:p>
            <a:pPr marL="742950" lvl="1" indent="-285750">
              <a:buFont typeface="Arial" panose="020B0604020202020204" pitchFamily="34" charset="0"/>
              <a:buChar char="•"/>
            </a:pPr>
            <a:r>
              <a:rPr lang="fr-FR" dirty="0"/>
              <a:t>// </a:t>
            </a:r>
            <a:r>
              <a:rPr lang="fr-FR" dirty="0" err="1"/>
              <a:t>kubectl</a:t>
            </a:r>
            <a:r>
              <a:rPr lang="fr-FR" dirty="0"/>
              <a:t> </a:t>
            </a:r>
            <a:r>
              <a:rPr lang="fr-FR" dirty="0" err="1"/>
              <a:t>apply</a:t>
            </a:r>
            <a:r>
              <a:rPr lang="fr-FR" dirty="0"/>
              <a:t> -f </a:t>
            </a:r>
            <a:r>
              <a:rPr lang="fr-FR" dirty="0" err="1"/>
              <a:t>fichier.yaml</a:t>
            </a:r>
            <a:r>
              <a:rPr lang="fr-FR" dirty="0"/>
              <a:t> : Applique une configuration à un cluster.</a:t>
            </a:r>
          </a:p>
          <a:p>
            <a:pPr marL="742950" lvl="1" indent="-285750">
              <a:buFont typeface="Arial" panose="020B0604020202020204" pitchFamily="34" charset="0"/>
              <a:buChar char="•"/>
            </a:pPr>
            <a:r>
              <a:rPr lang="fr-FR" dirty="0" err="1"/>
              <a:t>kubectl</a:t>
            </a:r>
            <a:r>
              <a:rPr lang="fr-FR" dirty="0"/>
              <a:t> </a:t>
            </a:r>
            <a:r>
              <a:rPr lang="fr-FR" dirty="0" err="1"/>
              <a:t>get</a:t>
            </a:r>
            <a:r>
              <a:rPr lang="fr-FR" dirty="0"/>
              <a:t> </a:t>
            </a:r>
            <a:r>
              <a:rPr lang="fr-FR" dirty="0" err="1"/>
              <a:t>pods</a:t>
            </a:r>
            <a:r>
              <a:rPr lang="fr-FR" dirty="0"/>
              <a:t> : Liste les </a:t>
            </a:r>
            <a:r>
              <a:rPr lang="fr-FR" dirty="0" err="1"/>
              <a:t>pods</a:t>
            </a:r>
            <a:r>
              <a:rPr lang="fr-FR" dirty="0"/>
              <a:t> en cours d'exécution.</a:t>
            </a:r>
          </a:p>
          <a:p>
            <a:pPr>
              <a:buFont typeface="Arial" panose="020B0604020202020204" pitchFamily="34" charset="0"/>
              <a:buChar char="•"/>
            </a:pPr>
            <a:r>
              <a:rPr lang="fr-FR" b="1" dirty="0"/>
              <a:t>Cas d'utilisation :</a:t>
            </a:r>
            <a:endParaRPr lang="fr-FR" dirty="0"/>
          </a:p>
          <a:p>
            <a:pPr marL="742950" lvl="1" indent="-285750">
              <a:buFont typeface="Arial" panose="020B0604020202020204" pitchFamily="34" charset="0"/>
              <a:buChar char="•"/>
            </a:pPr>
            <a:r>
              <a:rPr lang="fr-FR" dirty="0"/>
              <a:t>Gestion de grandes applications </a:t>
            </a:r>
            <a:r>
              <a:rPr lang="fr-FR" dirty="0" err="1"/>
              <a:t>microservices</a:t>
            </a:r>
            <a:r>
              <a:rPr lang="fr-FR" dirty="0"/>
              <a:t>.</a:t>
            </a:r>
          </a:p>
          <a:p>
            <a:pPr marL="742950" lvl="1" indent="-285750">
              <a:buFont typeface="Arial" panose="020B0604020202020204" pitchFamily="34" charset="0"/>
              <a:buChar char="•"/>
            </a:pPr>
            <a:r>
              <a:rPr lang="fr-FR" dirty="0"/>
              <a:t>Environnements nécessitant une haute disponibilité et une mise à l'échelle dynamique.</a:t>
            </a:r>
          </a:p>
          <a:p>
            <a:r>
              <a:rPr lang="fr-FR" b="1" dirty="0"/>
              <a:t>11.4 Cas d'utilisation et comparaisons</a:t>
            </a:r>
          </a:p>
          <a:p>
            <a:r>
              <a:rPr lang="fr-FR" b="1" dirty="0"/>
              <a:t>Docker </a:t>
            </a:r>
            <a:r>
              <a:rPr lang="fr-FR" b="1" dirty="0" err="1"/>
              <a:t>Swarm</a:t>
            </a:r>
            <a:r>
              <a:rPr lang="fr-FR" b="1" dirty="0"/>
              <a:t> vs </a:t>
            </a:r>
            <a:r>
              <a:rPr lang="fr-FR" b="1" dirty="0" err="1"/>
              <a:t>Kubernetes</a:t>
            </a:r>
            <a:endParaRPr lang="fr-FR" b="1" dirty="0"/>
          </a:p>
          <a:p>
            <a:pPr>
              <a:buFont typeface="Arial" panose="020B0604020202020204" pitchFamily="34" charset="0"/>
              <a:buChar char="•"/>
            </a:pPr>
            <a:r>
              <a:rPr lang="fr-FR" b="1" dirty="0"/>
              <a:t>Courbe d'apprentissage :</a:t>
            </a:r>
            <a:endParaRPr lang="fr-FR" dirty="0"/>
          </a:p>
          <a:p>
            <a:pPr marL="742950" lvl="1" indent="-285750">
              <a:buFont typeface="Arial" panose="020B0604020202020204" pitchFamily="34" charset="0"/>
              <a:buChar char="•"/>
            </a:pPr>
            <a:r>
              <a:rPr lang="fr-FR" dirty="0"/>
              <a:t>Docker </a:t>
            </a:r>
            <a:r>
              <a:rPr lang="fr-FR" dirty="0" err="1"/>
              <a:t>Swarm</a:t>
            </a:r>
            <a:r>
              <a:rPr lang="fr-FR" dirty="0"/>
              <a:t> est plus simple à prendre en main.</a:t>
            </a:r>
          </a:p>
          <a:p>
            <a:pPr marL="742950" lvl="1" indent="-285750">
              <a:buFont typeface="Arial" panose="020B0604020202020204" pitchFamily="34" charset="0"/>
              <a:buChar char="•"/>
            </a:pPr>
            <a:r>
              <a:rPr lang="fr-FR" dirty="0" err="1"/>
              <a:t>Kubernetes</a:t>
            </a:r>
            <a:r>
              <a:rPr lang="fr-FR" dirty="0"/>
              <a:t> a une courbe d'apprentissage plus raide mais offre plus de fonctionnalités.</a:t>
            </a:r>
          </a:p>
          <a:p>
            <a:pPr>
              <a:buFont typeface="Arial" panose="020B0604020202020204" pitchFamily="34" charset="0"/>
              <a:buChar char="•"/>
            </a:pPr>
            <a:r>
              <a:rPr lang="fr-FR" b="1" dirty="0"/>
              <a:t>Communauté et écosystème :</a:t>
            </a:r>
            <a:endParaRPr lang="fr-FR" dirty="0"/>
          </a:p>
          <a:p>
            <a:pPr marL="742950" lvl="1" indent="-285750">
              <a:buFont typeface="Arial" panose="020B0604020202020204" pitchFamily="34" charset="0"/>
              <a:buChar char="•"/>
            </a:pPr>
            <a:r>
              <a:rPr lang="fr-FR" dirty="0" err="1"/>
              <a:t>Kubernetes</a:t>
            </a:r>
            <a:r>
              <a:rPr lang="fr-FR" dirty="0"/>
              <a:t> a une communauté plus large et un écosystème plus développé.</a:t>
            </a:r>
          </a:p>
          <a:p>
            <a:pPr>
              <a:buFont typeface="Arial" panose="020B0604020202020204" pitchFamily="34" charset="0"/>
              <a:buChar char="•"/>
            </a:pPr>
            <a:r>
              <a:rPr lang="fr-FR" b="1" dirty="0"/>
              <a:t>Fonctionnalités avancées :</a:t>
            </a:r>
            <a:endParaRPr lang="fr-FR" dirty="0"/>
          </a:p>
          <a:p>
            <a:pPr marL="742950" lvl="1" indent="-285750">
              <a:buFont typeface="Arial" panose="020B0604020202020204" pitchFamily="34" charset="0"/>
              <a:buChar char="•"/>
            </a:pPr>
            <a:r>
              <a:rPr lang="fr-FR" dirty="0" err="1"/>
              <a:t>Kubernetes</a:t>
            </a:r>
            <a:r>
              <a:rPr lang="fr-FR" dirty="0"/>
              <a:t> offre plus de fonctionnalités pour la mise à l'échelle automatique, le déploiement progressif, la gestion des configurations, etc.</a:t>
            </a:r>
          </a:p>
          <a:p>
            <a:pPr>
              <a:buFont typeface="Arial" panose="020B0604020202020204" pitchFamily="34" charset="0"/>
              <a:buChar char="•"/>
            </a:pPr>
            <a:r>
              <a:rPr lang="fr-FR" b="1" dirty="0"/>
              <a:t>Intégration :</a:t>
            </a:r>
            <a:endParaRPr lang="fr-FR" dirty="0"/>
          </a:p>
          <a:p>
            <a:pPr marL="742950" lvl="1" indent="-285750">
              <a:buFont typeface="Arial" panose="020B0604020202020204" pitchFamily="34" charset="0"/>
              <a:buChar char="•"/>
            </a:pPr>
            <a:r>
              <a:rPr lang="fr-FR" dirty="0"/>
              <a:t>Docker </a:t>
            </a:r>
            <a:r>
              <a:rPr lang="fr-FR" dirty="0" err="1"/>
              <a:t>Swarm</a:t>
            </a:r>
            <a:r>
              <a:rPr lang="fr-FR" dirty="0"/>
              <a:t> est intégré nativement dans Docker.</a:t>
            </a:r>
          </a:p>
          <a:p>
            <a:pPr marL="742950" lvl="1" indent="-285750">
              <a:buFont typeface="Arial" panose="020B0604020202020204" pitchFamily="34" charset="0"/>
              <a:buChar char="•"/>
            </a:pPr>
            <a:r>
              <a:rPr lang="fr-FR" dirty="0" err="1"/>
              <a:t>Kubernetes</a:t>
            </a:r>
            <a:r>
              <a:rPr lang="fr-FR" dirty="0"/>
              <a:t> nécessite une installation supplémentaire ou l'utilisation de distributions packagées (comme </a:t>
            </a:r>
            <a:r>
              <a:rPr lang="fr-FR" dirty="0" err="1"/>
              <a:t>Minikube</a:t>
            </a:r>
            <a:r>
              <a:rPr lang="fr-FR" dirty="0"/>
              <a:t>, K3s).</a:t>
            </a:r>
          </a:p>
          <a:p>
            <a:r>
              <a:rPr lang="fr-FR" b="1" dirty="0"/>
              <a:t>Choix en fonction des besoins :</a:t>
            </a:r>
          </a:p>
          <a:p>
            <a:pPr>
              <a:buFont typeface="Arial" panose="020B0604020202020204" pitchFamily="34" charset="0"/>
              <a:buChar char="•"/>
            </a:pPr>
            <a:r>
              <a:rPr lang="fr-FR" b="1" dirty="0"/>
              <a:t>Petits projets ou équipes :</a:t>
            </a:r>
            <a:r>
              <a:rPr lang="fr-FR" dirty="0"/>
              <a:t> Docker </a:t>
            </a:r>
            <a:r>
              <a:rPr lang="fr-FR" dirty="0" err="1"/>
              <a:t>Swarm</a:t>
            </a:r>
            <a:r>
              <a:rPr lang="fr-FR" dirty="0"/>
              <a:t> peut suffire.</a:t>
            </a:r>
          </a:p>
          <a:p>
            <a:pPr>
              <a:buFont typeface="Arial" panose="020B0604020202020204" pitchFamily="34" charset="0"/>
              <a:buChar char="•"/>
            </a:pPr>
            <a:r>
              <a:rPr lang="fr-FR" b="1" dirty="0"/>
              <a:t>Projets complexes :</a:t>
            </a:r>
            <a:r>
              <a:rPr lang="fr-FR" dirty="0"/>
              <a:t> </a:t>
            </a:r>
            <a:r>
              <a:rPr lang="fr-FR" dirty="0" err="1"/>
              <a:t>Kubernetes</a:t>
            </a:r>
            <a:r>
              <a:rPr lang="fr-FR" dirty="0"/>
              <a:t> est généralement recommandé.</a:t>
            </a:r>
          </a:p>
          <a:p>
            <a:endParaRPr lang="fr-FR" dirty="0"/>
          </a:p>
        </p:txBody>
      </p:sp>
    </p:spTree>
    <p:extLst>
      <p:ext uri="{BB962C8B-B14F-4D97-AF65-F5344CB8AC3E}">
        <p14:creationId xmlns:p14="http://schemas.microsoft.com/office/powerpoint/2010/main" val="52655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F4E81-0F5A-A84A-59D2-8D270ADF99F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04CAE6F-22BE-5D1B-1EA3-03134C86C00F}"/>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FAB84396-91CC-8634-1F67-9DDB4391629C}"/>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968960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FF5F9-5108-A320-EC13-1C2C5D14409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8D6EFE2-DD4F-949F-02AE-2F49B0329336}"/>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7DFCEEE2-436E-6EEC-E82E-002FF97448C7}"/>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372914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CEBF9-5091-E506-1D20-9400A2C5768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AFE033E-AA67-B480-6C00-DFA67AD99AB0}"/>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8FB4A716-A518-E968-D3F4-939C297AA4D4}"/>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952304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884335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84195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t>Analogie</a:t>
            </a:r>
          </a:p>
          <a:p>
            <a:r>
              <a:rPr lang="fr-FR" dirty="0"/>
              <a:t>VMWARE</a:t>
            </a:r>
          </a:p>
          <a:p>
            <a:r>
              <a:rPr lang="fr-FR" dirty="0"/>
              <a:t>DOCKER :</a:t>
            </a:r>
          </a:p>
          <a:p>
            <a:r>
              <a:rPr lang="fr-FR" dirty="0"/>
              <a:t>ISO → VM.</a:t>
            </a:r>
          </a:p>
          <a:p>
            <a:r>
              <a:rPr lang="fr-FR" dirty="0"/>
              <a:t>image → container.</a:t>
            </a:r>
          </a:p>
          <a:p>
            <a:endParaRPr lang="fr-FR" dirty="0"/>
          </a:p>
        </p:txBody>
      </p:sp>
    </p:spTree>
    <p:extLst>
      <p:ext uri="{BB962C8B-B14F-4D97-AF65-F5344CB8AC3E}">
        <p14:creationId xmlns:p14="http://schemas.microsoft.com/office/powerpoint/2010/main" val="3450922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en-US" dirty="0">
                <a:latin typeface="Calibri"/>
                <a:ea typeface="Calibri"/>
                <a:cs typeface="Calibri"/>
              </a:rPr>
              <a:t>Passer </a:t>
            </a:r>
            <a:r>
              <a:rPr lang="en-US" dirty="0" err="1">
                <a:latin typeface="Calibri"/>
                <a:ea typeface="Calibri"/>
                <a:cs typeface="Calibri"/>
              </a:rPr>
              <a:t>en</a:t>
            </a:r>
            <a:r>
              <a:rPr lang="en-US" dirty="0">
                <a:latin typeface="Calibri"/>
                <a:ea typeface="Calibri"/>
                <a:cs typeface="Calibri"/>
              </a:rPr>
              <a:t> revue le dossier sous </a:t>
            </a:r>
            <a:r>
              <a:rPr lang="en-US" dirty="0" err="1">
                <a:latin typeface="Calibri"/>
                <a:ea typeface="Calibri"/>
                <a:cs typeface="Calibri"/>
              </a:rPr>
              <a:t>l'angle</a:t>
            </a:r>
            <a:r>
              <a:rPr lang="en-US" dirty="0">
                <a:latin typeface="Calibri"/>
                <a:ea typeface="Calibri"/>
                <a:cs typeface="Calibri"/>
              </a:rPr>
              <a:t> d'un </a:t>
            </a:r>
            <a:r>
              <a:rPr lang="en-US" dirty="0" err="1">
                <a:latin typeface="Calibri"/>
                <a:ea typeface="Calibri"/>
                <a:cs typeface="Calibri"/>
              </a:rPr>
              <a:t>developpeur</a:t>
            </a:r>
            <a:r>
              <a:rPr lang="en-US" dirty="0">
                <a:latin typeface="Calibri"/>
                <a:ea typeface="Calibri"/>
                <a:cs typeface="Calibri"/>
              </a:rPr>
              <a:t> web (</a:t>
            </a:r>
            <a:r>
              <a:rPr lang="en-US" dirty="0" err="1">
                <a:latin typeface="Calibri"/>
                <a:ea typeface="Calibri"/>
                <a:cs typeface="Calibri"/>
              </a:rPr>
              <a:t>php</a:t>
            </a:r>
            <a:r>
              <a:rPr lang="en-US" dirty="0">
                <a:latin typeface="Calibri"/>
                <a:ea typeface="Calibri"/>
                <a:cs typeface="Calibri"/>
              </a:rPr>
              <a:t> qui se </a:t>
            </a:r>
            <a:r>
              <a:rPr lang="en-US" dirty="0" err="1">
                <a:latin typeface="Calibri"/>
                <a:ea typeface="Calibri"/>
                <a:cs typeface="Calibri"/>
              </a:rPr>
              <a:t>connecte</a:t>
            </a:r>
            <a:r>
              <a:rPr lang="en-US" dirty="0">
                <a:latin typeface="Calibri"/>
                <a:ea typeface="Calibri"/>
                <a:cs typeface="Calibri"/>
              </a:rPr>
              <a:t> à </a:t>
            </a:r>
            <a:r>
              <a:rPr lang="en-US" dirty="0" err="1">
                <a:latin typeface="Calibri"/>
                <a:ea typeface="Calibri"/>
                <a:cs typeface="Calibri"/>
              </a:rPr>
              <a:t>une</a:t>
            </a:r>
            <a:r>
              <a:rPr lang="en-US" dirty="0">
                <a:latin typeface="Calibri"/>
                <a:ea typeface="Calibri"/>
                <a:cs typeface="Calibri"/>
              </a:rPr>
              <a:t> BDD)</a:t>
            </a:r>
          </a:p>
          <a:p>
            <a:r>
              <a:rPr lang="en-US" dirty="0">
                <a:latin typeface="Calibri"/>
                <a:ea typeface="Calibri"/>
                <a:cs typeface="Calibri"/>
              </a:rPr>
              <a:t>Bien se placer dans le dossier </a:t>
            </a:r>
            <a:r>
              <a:rPr lang="en-US" dirty="0" err="1">
                <a:latin typeface="Calibri"/>
                <a:ea typeface="Calibri"/>
                <a:cs typeface="Calibri"/>
              </a:rPr>
              <a:t>contenant</a:t>
            </a:r>
            <a:r>
              <a:rPr lang="en-US" dirty="0">
                <a:latin typeface="Calibri"/>
                <a:ea typeface="Calibri"/>
                <a:cs typeface="Calibri"/>
              </a:rPr>
              <a:t> le </a:t>
            </a:r>
            <a:r>
              <a:rPr lang="en-US" dirty="0" err="1">
                <a:latin typeface="Calibri"/>
                <a:ea typeface="Calibri"/>
                <a:cs typeface="Calibri"/>
              </a:rPr>
              <a:t>fichier</a:t>
            </a:r>
            <a:r>
              <a:rPr lang="en-US" dirty="0">
                <a:latin typeface="Calibri"/>
                <a:ea typeface="Calibri"/>
                <a:cs typeface="Calibri"/>
              </a:rPr>
              <a:t> docker-</a:t>
            </a:r>
            <a:r>
              <a:rPr lang="en-US" dirty="0" err="1">
                <a:latin typeface="Calibri"/>
                <a:ea typeface="Calibri"/>
                <a:cs typeface="Calibri"/>
              </a:rPr>
              <a:t>compose.yml</a:t>
            </a:r>
            <a:endParaRPr lang="en-US" dirty="0" err="1">
              <a:solidFill>
                <a:srgbClr val="000000"/>
              </a:solidFill>
              <a:latin typeface="Calibri"/>
              <a:ea typeface="Calibri"/>
              <a:cs typeface="Calibri"/>
            </a:endParaRPr>
          </a:p>
          <a:p>
            <a:r>
              <a:rPr lang="en-US" dirty="0">
                <a:solidFill>
                  <a:srgbClr val="000000"/>
                </a:solidFill>
                <a:latin typeface="Calibri"/>
                <a:ea typeface="Calibri"/>
                <a:cs typeface="Calibri"/>
              </a:rPr>
              <a:t>Lancer </a:t>
            </a:r>
            <a:r>
              <a:rPr lang="en-US" dirty="0" err="1">
                <a:solidFill>
                  <a:srgbClr val="000000"/>
                </a:solidFill>
                <a:latin typeface="Calibri"/>
                <a:ea typeface="Calibri"/>
                <a:cs typeface="Calibri"/>
              </a:rPr>
              <a:t>l'app</a:t>
            </a:r>
            <a:r>
              <a:rPr lang="en-US" dirty="0">
                <a:solidFill>
                  <a:srgbClr val="000000"/>
                </a:solidFill>
                <a:latin typeface="Calibri"/>
                <a:ea typeface="Calibri"/>
                <a:cs typeface="Calibri"/>
              </a:rPr>
              <a:t> dans docker</a:t>
            </a:r>
          </a:p>
          <a:p>
            <a:endParaRPr lang="en-US" dirty="0">
              <a:solidFill>
                <a:srgbClr val="000000"/>
              </a:solidFill>
              <a:latin typeface="Calibri"/>
              <a:ea typeface="Calibri"/>
              <a:cs typeface="Calibri"/>
            </a:endParaRPr>
          </a:p>
        </p:txBody>
      </p:sp>
    </p:spTree>
    <p:extLst>
      <p:ext uri="{BB962C8B-B14F-4D97-AF65-F5344CB8AC3E}">
        <p14:creationId xmlns:p14="http://schemas.microsoft.com/office/powerpoint/2010/main" val="103214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en-US" dirty="0">
                <a:latin typeface="Calibri"/>
                <a:ea typeface="Calibri"/>
                <a:cs typeface="Calibri"/>
              </a:rPr>
              <a:t>Rep : </a:t>
            </a:r>
            <a:r>
              <a:rPr lang="en-US" dirty="0" err="1">
                <a:solidFill>
                  <a:srgbClr val="000000"/>
                </a:solidFill>
                <a:latin typeface="Calibri"/>
                <a:ea typeface="Calibri"/>
                <a:cs typeface="Calibri"/>
              </a:rPr>
              <a:t>si</a:t>
            </a:r>
            <a:r>
              <a:rPr lang="en-US" dirty="0">
                <a:solidFill>
                  <a:srgbClr val="000000"/>
                </a:solidFill>
                <a:latin typeface="Calibri"/>
                <a:ea typeface="Calibri"/>
                <a:cs typeface="Calibri"/>
              </a:rPr>
              <a:t> choix 1 : </a:t>
            </a:r>
            <a:r>
              <a:rPr lang="fr-FR" dirty="0">
                <a:solidFill>
                  <a:srgbClr val="535860"/>
                </a:solidFill>
              </a:rPr>
              <a:t>PHP, MySQL avec </a:t>
            </a:r>
            <a:r>
              <a:rPr lang="fr-FR" dirty="0" err="1">
                <a:solidFill>
                  <a:srgbClr val="535860"/>
                </a:solidFill>
              </a:rPr>
              <a:t>pdo</a:t>
            </a:r>
            <a:r>
              <a:rPr lang="fr-FR" dirty="0">
                <a:solidFill>
                  <a:srgbClr val="535860"/>
                </a:solidFill>
              </a:rPr>
              <a:t> </a:t>
            </a:r>
            <a:endParaRPr lang="en-US" dirty="0">
              <a:solidFill>
                <a:srgbClr val="000000"/>
              </a:solidFill>
              <a:latin typeface="Calibri"/>
              <a:ea typeface="Calibri"/>
              <a:cs typeface="Calibri"/>
            </a:endParaRPr>
          </a:p>
        </p:txBody>
      </p:sp>
    </p:spTree>
    <p:extLst>
      <p:ext uri="{BB962C8B-B14F-4D97-AF65-F5344CB8AC3E}">
        <p14:creationId xmlns:p14="http://schemas.microsoft.com/office/powerpoint/2010/main" val="1016010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t>Partie 1 = ce qu’il faut savoir pour l’utilisation basique de docker (docker compose up)</a:t>
            </a:r>
          </a:p>
          <a:p>
            <a:r>
              <a:rPr lang="fr-FR" dirty="0"/>
              <a:t>Vérifiez que vous êtes bien </a:t>
            </a:r>
            <a:r>
              <a:rPr lang="fr-FR" dirty="0" err="1"/>
              <a:t>signin</a:t>
            </a:r>
            <a:endParaRPr lang="fr-FR" dirty="0"/>
          </a:p>
        </p:txBody>
      </p:sp>
    </p:spTree>
    <p:extLst>
      <p:ext uri="{BB962C8B-B14F-4D97-AF65-F5344CB8AC3E}">
        <p14:creationId xmlns:p14="http://schemas.microsoft.com/office/powerpoint/2010/main" val="1788461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t>📦 Exemple simple (API Node)</a:t>
            </a:r>
          </a:p>
          <a:p>
            <a:pPr rtl="0"/>
            <a:r>
              <a:rPr lang="fr-FR" sz="2200" dirty="0">
                <a:latin typeface="Helvetica Neue"/>
                <a:ea typeface="Helvetica Neue"/>
                <a:cs typeface="Helvetica Neue"/>
                <a:sym typeface="Helvetica Neue"/>
              </a:rPr>
              <a:t># 1. Image de base</a:t>
            </a:r>
          </a:p>
          <a:p>
            <a:pPr rtl="0"/>
            <a:r>
              <a:rPr lang="fr-FR" sz="2200" dirty="0">
                <a:latin typeface="Helvetica Neue"/>
                <a:ea typeface="Helvetica Neue"/>
                <a:cs typeface="Helvetica Neue"/>
                <a:sym typeface="Helvetica Neue"/>
              </a:rPr>
              <a:t>FROM node:20-alpine</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2. Dossier de travail dans le container</a:t>
            </a:r>
          </a:p>
          <a:p>
            <a:pPr rtl="0"/>
            <a:r>
              <a:rPr lang="fr-FR" sz="2200" dirty="0">
                <a:latin typeface="Helvetica Neue"/>
                <a:ea typeface="Helvetica Neue"/>
                <a:cs typeface="Helvetica Neue"/>
                <a:sym typeface="Helvetica Neue"/>
              </a:rPr>
              <a:t>WORKDIR /app</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3. Copie des dépendances</a:t>
            </a:r>
          </a:p>
          <a:p>
            <a:pPr rtl="0"/>
            <a:r>
              <a:rPr lang="fr-FR" sz="2200" dirty="0">
                <a:latin typeface="Helvetica Neue"/>
                <a:ea typeface="Helvetica Neue"/>
                <a:cs typeface="Helvetica Neue"/>
                <a:sym typeface="Helvetica Neue"/>
              </a:rPr>
              <a:t>COPY package*.</a:t>
            </a:r>
            <a:r>
              <a:rPr lang="fr-FR" sz="2200" dirty="0" err="1">
                <a:latin typeface="Helvetica Neue"/>
                <a:ea typeface="Helvetica Neue"/>
                <a:cs typeface="Helvetica Neue"/>
                <a:sym typeface="Helvetica Neue"/>
              </a:rPr>
              <a:t>json</a:t>
            </a:r>
            <a:r>
              <a:rPr lang="fr-FR" sz="2200" dirty="0">
                <a:latin typeface="Helvetica Neue"/>
                <a:ea typeface="Helvetica Neue"/>
                <a:cs typeface="Helvetica Neue"/>
                <a:sym typeface="Helvetica Neue"/>
              </a:rPr>
              <a:t> ./</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4. Installation des dépendances</a:t>
            </a:r>
          </a:p>
          <a:p>
            <a:pPr rtl="0"/>
            <a:r>
              <a:rPr lang="fr-FR" sz="2200" dirty="0">
                <a:latin typeface="Helvetica Neue"/>
                <a:ea typeface="Helvetica Neue"/>
                <a:cs typeface="Helvetica Neue"/>
                <a:sym typeface="Helvetica Neue"/>
              </a:rPr>
              <a:t>RUN </a:t>
            </a:r>
            <a:r>
              <a:rPr lang="fr-FR" sz="2200" dirty="0" err="1">
                <a:latin typeface="Helvetica Neue"/>
                <a:ea typeface="Helvetica Neue"/>
                <a:cs typeface="Helvetica Neue"/>
                <a:sym typeface="Helvetica Neue"/>
              </a:rPr>
              <a:t>npm</a:t>
            </a:r>
            <a:r>
              <a:rPr lang="fr-FR" sz="2200" dirty="0">
                <a:latin typeface="Helvetica Neue"/>
                <a:ea typeface="Helvetica Neue"/>
                <a:cs typeface="Helvetica Neue"/>
                <a:sym typeface="Helvetica Neue"/>
              </a:rPr>
              <a:t> </a:t>
            </a:r>
            <a:r>
              <a:rPr lang="fr-FR" sz="2200" dirty="0" err="1">
                <a:latin typeface="Helvetica Neue"/>
                <a:ea typeface="Helvetica Neue"/>
                <a:cs typeface="Helvetica Neue"/>
                <a:sym typeface="Helvetica Neue"/>
              </a:rPr>
              <a:t>install</a:t>
            </a:r>
            <a:r>
              <a:rPr lang="fr-FR" sz="2200" dirty="0">
                <a:latin typeface="Helvetica Neue"/>
                <a:ea typeface="Helvetica Neue"/>
                <a:cs typeface="Helvetica Neue"/>
                <a:sym typeface="Helvetica Neue"/>
              </a:rPr>
              <a:t> --production</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5. Copie du code</a:t>
            </a:r>
          </a:p>
          <a:p>
            <a:pPr rtl="0"/>
            <a:r>
              <a:rPr lang="fr-FR" sz="2200" dirty="0">
                <a:latin typeface="Helvetica Neue"/>
                <a:ea typeface="Helvetica Neue"/>
                <a:cs typeface="Helvetica Neue"/>
                <a:sym typeface="Helvetica Neue"/>
              </a:rPr>
              <a:t>COPY . .</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6. Port exposé (documentation)</a:t>
            </a:r>
          </a:p>
          <a:p>
            <a:pPr rtl="0"/>
            <a:r>
              <a:rPr lang="fr-FR" sz="2200" dirty="0">
                <a:latin typeface="Helvetica Neue"/>
                <a:ea typeface="Helvetica Neue"/>
                <a:cs typeface="Helvetica Neue"/>
                <a:sym typeface="Helvetica Neue"/>
              </a:rPr>
              <a:t>EXPOSE 3000</a:t>
            </a:r>
          </a:p>
          <a:p>
            <a:pPr rtl="0"/>
            <a:endParaRPr lang="fr-FR" sz="2200" dirty="0">
              <a:latin typeface="Helvetica Neue"/>
              <a:ea typeface="Helvetica Neue"/>
              <a:cs typeface="Helvetica Neue"/>
              <a:sym typeface="Helvetica Neue"/>
            </a:endParaRPr>
          </a:p>
          <a:p>
            <a:pPr rtl="0"/>
            <a:r>
              <a:rPr lang="fr-FR" sz="2200" dirty="0">
                <a:latin typeface="Helvetica Neue"/>
                <a:ea typeface="Helvetica Neue"/>
                <a:cs typeface="Helvetica Neue"/>
                <a:sym typeface="Helvetica Neue"/>
              </a:rPr>
              <a:t># 7. Commande au démarrage</a:t>
            </a:r>
          </a:p>
          <a:p>
            <a:pPr rtl="0"/>
            <a:r>
              <a:rPr lang="fr-FR" sz="2200" dirty="0">
                <a:latin typeface="Helvetica Neue"/>
                <a:ea typeface="Helvetica Neue"/>
                <a:cs typeface="Helvetica Neue"/>
                <a:sym typeface="Helvetica Neue"/>
              </a:rPr>
              <a:t>CMD ["</a:t>
            </a:r>
            <a:r>
              <a:rPr lang="fr-FR" sz="2200" dirty="0" err="1">
                <a:latin typeface="Helvetica Neue"/>
                <a:ea typeface="Helvetica Neue"/>
                <a:cs typeface="Helvetica Neue"/>
                <a:sym typeface="Helvetica Neue"/>
              </a:rPr>
              <a:t>node</a:t>
            </a:r>
            <a:r>
              <a:rPr lang="fr-FR" sz="2200" dirty="0">
                <a:latin typeface="Helvetica Neue"/>
                <a:ea typeface="Helvetica Neue"/>
                <a:cs typeface="Helvetica Neue"/>
                <a:sym typeface="Helvetica Neue"/>
              </a:rPr>
              <a:t>", "server.js"]</a:t>
            </a:r>
          </a:p>
          <a:p>
            <a:endParaRPr lang="fr-FR" dirty="0"/>
          </a:p>
          <a:p>
            <a:r>
              <a:rPr lang="fr-FR" dirty="0"/>
              <a:t>//</a:t>
            </a:r>
          </a:p>
          <a:p>
            <a:endParaRPr lang="fr-FR" dirty="0"/>
          </a:p>
          <a:p>
            <a:r>
              <a:rPr lang="fr-FR" dirty="0"/>
              <a:t>CMD qu’une seule fois car c’est une commande au démarrage. Si il y en a plusieurs, il faut définir un script </a:t>
            </a:r>
            <a:r>
              <a:rPr lang="fr-FR" dirty="0" err="1"/>
              <a:t>shell</a:t>
            </a:r>
            <a:r>
              <a:rPr lang="fr-FR" dirty="0"/>
              <a:t> comme point d’entrée.</a:t>
            </a:r>
          </a:p>
        </p:txBody>
      </p:sp>
    </p:spTree>
    <p:extLst>
      <p:ext uri="{BB962C8B-B14F-4D97-AF65-F5344CB8AC3E}">
        <p14:creationId xmlns:p14="http://schemas.microsoft.com/office/powerpoint/2010/main" val="384622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t>Attention à </a:t>
            </a:r>
            <a:r>
              <a:rPr lang="fr-FR" dirty="0" err="1"/>
              <a:t>deploy.ressource</a:t>
            </a:r>
            <a:r>
              <a:rPr lang="fr-FR" dirty="0"/>
              <a:t> qui est en fait pour </a:t>
            </a:r>
            <a:r>
              <a:rPr lang="fr-FR" dirty="0" err="1"/>
              <a:t>Swarm</a:t>
            </a:r>
            <a:endParaRPr lang="fr-FR" dirty="0"/>
          </a:p>
          <a:p>
            <a:r>
              <a:rPr lang="en-US" dirty="0"/>
              <a:t>deploy:</a:t>
            </a:r>
          </a:p>
          <a:p>
            <a:r>
              <a:rPr lang="en-US" dirty="0"/>
              <a:t>  resources:</a:t>
            </a:r>
          </a:p>
          <a:p>
            <a:r>
              <a:rPr lang="en-US" dirty="0"/>
              <a:t>    limits:</a:t>
            </a:r>
          </a:p>
          <a:p>
            <a:r>
              <a:rPr lang="en-US" dirty="0"/>
              <a:t>      memory: 512M</a:t>
            </a:r>
            <a:endParaRPr lang="fr-FR" dirty="0"/>
          </a:p>
        </p:txBody>
      </p:sp>
    </p:spTree>
    <p:extLst>
      <p:ext uri="{BB962C8B-B14F-4D97-AF65-F5344CB8AC3E}">
        <p14:creationId xmlns:p14="http://schemas.microsoft.com/office/powerpoint/2010/main" val="183918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1206500" y="12268950"/>
            <a:ext cx="21971000" cy="660401"/>
          </a:xfrm>
          <a:prstGeom prst="rect">
            <a:avLst/>
          </a:prstGeom>
        </p:spPr>
        <p:txBody>
          <a:bodyPr lIns="45719" tIns="45719" rIns="45719" bIns="45719" anchor="b"/>
          <a:lstStyle>
            <a:lvl1pPr marL="0" indent="0" defTabSz="825500">
              <a:spcBef>
                <a:spcPts val="0"/>
              </a:spcBef>
              <a:buSzTx/>
              <a:buNone/>
              <a:defRPr sz="3300">
                <a:latin typeface="Produkt Light"/>
                <a:ea typeface="Produkt Light"/>
                <a:cs typeface="Produkt Light"/>
                <a:sym typeface="Produkt Light"/>
              </a:defRPr>
            </a:lvl1pPr>
          </a:lstStyle>
          <a:p>
            <a:r>
              <a:t>Auteur et date</a:t>
            </a:r>
          </a:p>
        </p:txBody>
      </p:sp>
      <p:sp>
        <p:nvSpPr>
          <p:cNvPr id="12" name="Texte niveau 1…"/>
          <p:cNvSpPr txBox="1">
            <a:spLocks noGrp="1"/>
          </p:cNvSpPr>
          <p:nvPr>
            <p:ph type="body" sz="quarter" idx="1" hasCustomPrompt="1"/>
          </p:nvPr>
        </p:nvSpPr>
        <p:spPr>
          <a:xfrm>
            <a:off x="1206500" y="7353300"/>
            <a:ext cx="21971000" cy="2006600"/>
          </a:xfrm>
          <a:prstGeom prst="rect">
            <a:avLst/>
          </a:prstGeom>
        </p:spPr>
        <p:txBody>
          <a:bodyPr/>
          <a:lstStyle>
            <a:lvl1pPr marL="0" indent="0" defTabSz="825500">
              <a:spcBef>
                <a:spcPts val="0"/>
              </a:spcBef>
              <a:buSzTx/>
              <a:buNone/>
              <a:defRPr sz="5500">
                <a:latin typeface="+mn-lt"/>
                <a:ea typeface="+mn-ea"/>
                <a:cs typeface="+mn-cs"/>
                <a:sym typeface="Produkt Extralight"/>
              </a:defRPr>
            </a:lvl1pPr>
            <a:lvl2pPr marL="0" indent="457200" defTabSz="825500">
              <a:spcBef>
                <a:spcPts val="0"/>
              </a:spcBef>
              <a:buSzTx/>
              <a:buNone/>
              <a:defRPr sz="5500">
                <a:latin typeface="+mn-lt"/>
                <a:ea typeface="+mn-ea"/>
                <a:cs typeface="+mn-cs"/>
                <a:sym typeface="Produkt Extralight"/>
              </a:defRPr>
            </a:lvl2pPr>
            <a:lvl3pPr marL="0" indent="914400" defTabSz="825500">
              <a:spcBef>
                <a:spcPts val="0"/>
              </a:spcBef>
              <a:buSzTx/>
              <a:buNone/>
              <a:defRPr sz="5500">
                <a:latin typeface="+mn-lt"/>
                <a:ea typeface="+mn-ea"/>
                <a:cs typeface="+mn-cs"/>
                <a:sym typeface="Produkt Extralight"/>
              </a:defRPr>
            </a:lvl3pPr>
            <a:lvl4pPr marL="0" indent="1371600" defTabSz="825500">
              <a:spcBef>
                <a:spcPts val="0"/>
              </a:spcBef>
              <a:buSzTx/>
              <a:buNone/>
              <a:defRPr sz="5500">
                <a:latin typeface="+mn-lt"/>
                <a:ea typeface="+mn-ea"/>
                <a:cs typeface="+mn-cs"/>
                <a:sym typeface="Produkt Extralight"/>
              </a:defRPr>
            </a:lvl4pPr>
            <a:lvl5pPr marL="0" indent="1828800" defTabSz="825500">
              <a:spcBef>
                <a:spcPts val="0"/>
              </a:spcBef>
              <a:buSzTx/>
              <a:buNone/>
              <a:defRPr sz="5500">
                <a:latin typeface="+mn-lt"/>
                <a:ea typeface="+mn-ea"/>
                <a:cs typeface="+mn-cs"/>
                <a:sym typeface="Produkt Extralight"/>
              </a:defRPr>
            </a:lvl5pPr>
          </a:lstStyle>
          <a:p>
            <a:r>
              <a:t>Sous-titre de la présentation</a:t>
            </a:r>
          </a:p>
          <a:p>
            <a:pPr lvl="1"/>
            <a:endParaRPr/>
          </a:p>
          <a:p>
            <a:pPr lvl="2"/>
            <a:endParaRPr/>
          </a:p>
          <a:p>
            <a:pPr lvl="3"/>
            <a:endParaRPr/>
          </a:p>
          <a:p>
            <a:pPr lvl="4"/>
            <a:endParaRPr/>
          </a:p>
        </p:txBody>
      </p:sp>
      <p:sp>
        <p:nvSpPr>
          <p:cNvPr id="13" name="Titre de la présentation"/>
          <p:cNvSpPr txBox="1">
            <a:spLocks noGrp="1"/>
          </p:cNvSpPr>
          <p:nvPr>
            <p:ph type="title" hasCustomPrompt="1"/>
          </p:nvPr>
        </p:nvSpPr>
        <p:spPr>
          <a:xfrm>
            <a:off x="1206500" y="2616200"/>
            <a:ext cx="21971004" cy="4648200"/>
          </a:xfrm>
          <a:prstGeom prst="rect">
            <a:avLst/>
          </a:prstGeom>
        </p:spPr>
        <p:txBody>
          <a:bodyPr anchor="b"/>
          <a:lstStyle>
            <a:lvl1pPr defTabSz="355600">
              <a:defRPr sz="12000" spc="-119"/>
            </a:lvl1pPr>
          </a:lstStyle>
          <a:p>
            <a:r>
              <a:t>Titre de la présentation</a:t>
            </a: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puces, vidéo direct, petit">
    <p:spTree>
      <p:nvGrpSpPr>
        <p:cNvPr id="1" name=""/>
        <p:cNvGrpSpPr/>
        <p:nvPr/>
      </p:nvGrpSpPr>
      <p:grpSpPr>
        <a:xfrm>
          <a:off x="0" y="0"/>
          <a:ext cx="0" cy="0"/>
          <a:chOff x="0" y="0"/>
          <a:chExt cx="0" cy="0"/>
        </a:xfrm>
      </p:grpSpPr>
      <p:sp>
        <p:nvSpPr>
          <p:cNvPr id="71"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72" name="Titre de diapositive"/>
          <p:cNvSpPr txBox="1">
            <a:spLocks noGrp="1"/>
          </p:cNvSpPr>
          <p:nvPr>
            <p:ph type="title" hasCustomPrompt="1"/>
          </p:nvPr>
        </p:nvSpPr>
        <p:spPr>
          <a:prstGeom prst="rect">
            <a:avLst/>
          </a:prstGeom>
        </p:spPr>
        <p:txBody>
          <a:bodyPr/>
          <a:lstStyle/>
          <a:p>
            <a:r>
              <a:t>Titre de diapositive</a:t>
            </a:r>
          </a:p>
        </p:txBody>
      </p:sp>
      <p:sp>
        <p:nvSpPr>
          <p:cNvPr id="7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7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puces, vidéo direct, grand">
    <p:spTree>
      <p:nvGrpSpPr>
        <p:cNvPr id="1" name=""/>
        <p:cNvGrpSpPr/>
        <p:nvPr/>
      </p:nvGrpSpPr>
      <p:grpSpPr>
        <a:xfrm>
          <a:off x="0" y="0"/>
          <a:ext cx="0" cy="0"/>
          <a:chOff x="0" y="0"/>
          <a:chExt cx="0" cy="0"/>
        </a:xfrm>
      </p:grpSpPr>
      <p:sp>
        <p:nvSpPr>
          <p:cNvPr id="81" name="Sous-titre de diapositive"/>
          <p:cNvSpPr txBox="1">
            <a:spLocks noGrp="1"/>
          </p:cNvSpPr>
          <p:nvPr>
            <p:ph type="body" sz="quarter" idx="21" hasCustomPrompt="1"/>
          </p:nvPr>
        </p:nvSpPr>
        <p:spPr>
          <a:xfrm>
            <a:off x="1206500" y="2324100"/>
            <a:ext cx="9779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82" name="Titre de diapositive"/>
          <p:cNvSpPr txBox="1">
            <a:spLocks noGrp="1"/>
          </p:cNvSpPr>
          <p:nvPr>
            <p:ph type="title" hasCustomPrompt="1"/>
          </p:nvPr>
        </p:nvSpPr>
        <p:spPr>
          <a:xfrm>
            <a:off x="1206500" y="635000"/>
            <a:ext cx="9779000" cy="1689100"/>
          </a:xfrm>
          <a:prstGeom prst="rect">
            <a:avLst/>
          </a:prstGeom>
        </p:spPr>
        <p:txBody>
          <a:bodyPr/>
          <a:lstStyle/>
          <a:p>
            <a:r>
              <a:t>Titre de diapositive</a:t>
            </a:r>
          </a:p>
        </p:txBody>
      </p:sp>
      <p:sp>
        <p:nvSpPr>
          <p:cNvPr id="8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8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99"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100" name="Titre de diapositive"/>
          <p:cNvSpPr txBox="1">
            <a:spLocks noGrp="1"/>
          </p:cNvSpPr>
          <p:nvPr>
            <p:ph type="title" hasCustomPrompt="1"/>
          </p:nvPr>
        </p:nvSpPr>
        <p:spPr>
          <a:prstGeom prst="rect">
            <a:avLst/>
          </a:prstGeom>
        </p:spPr>
        <p:txBody>
          <a:bodyPr/>
          <a:lstStyle/>
          <a:p>
            <a:r>
              <a:t>Titre de diapositive</a:t>
            </a:r>
          </a:p>
        </p:txBody>
      </p:sp>
      <p:sp>
        <p:nvSpPr>
          <p:cNvPr id="10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sp>
        <p:nvSpPr>
          <p:cNvPr id="3" name="Espace réservé du contenu 2"/>
          <p:cNvSpPr>
            <a:spLocks noGrp="1"/>
          </p:cNvSpPr>
          <p:nvPr>
            <p:ph idx="1"/>
          </p:nvPr>
        </p:nvSpPr>
        <p:spPr/>
        <p:txBody>
          <a:bodyPr rtlCol="0"/>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e la date 3"/>
          <p:cNvSpPr>
            <a:spLocks noGrp="1"/>
          </p:cNvSpPr>
          <p:nvPr>
            <p:ph type="dt" sz="half" idx="10"/>
          </p:nvPr>
        </p:nvSpPr>
        <p:spPr/>
        <p:txBody>
          <a:bodyPr rtlCol="0"/>
          <a:lstStyle/>
          <a:p>
            <a:pPr rtl="0"/>
            <a:fld id="{61D8E831-8378-4BAB-BCBD-A7C304698550}" type="datetime1">
              <a:rPr lang="fr-FR" noProof="0" smtClean="0"/>
              <a:t>03/02/2026</a:t>
            </a:fld>
            <a:endParaRPr lang="fr-FR" noProof="0" dirty="0"/>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6" name="Espace réservé du numéro de diapositive 5"/>
          <p:cNvSpPr>
            <a:spLocks noGrp="1"/>
          </p:cNvSpPr>
          <p:nvPr>
            <p:ph type="sldNum" sz="quarter" idx="12"/>
          </p:nvPr>
        </p:nvSpPr>
        <p:spPr>
          <a:xfrm>
            <a:off x="23419732" y="12477591"/>
            <a:ext cx="527388" cy="410369"/>
          </a:xfrm>
        </p:spPr>
        <p:txBody>
          <a:bodyPr rtlCol="0"/>
          <a:lstStyle/>
          <a:p>
            <a:pPr rtl="0"/>
            <a:fld id="{3A98EE3D-8CD1-4C3F-BD1C-C98C9596463C}" type="slidenum">
              <a:rPr lang="fr-FR" noProof="0" smtClean="0"/>
              <a:t>‹N°›</a:t>
            </a:fld>
            <a:endParaRPr lang="fr-FR" noProof="0" dirty="0"/>
          </a:p>
        </p:txBody>
      </p:sp>
    </p:spTree>
    <p:extLst>
      <p:ext uri="{BB962C8B-B14F-4D97-AF65-F5344CB8AC3E}">
        <p14:creationId xmlns:p14="http://schemas.microsoft.com/office/powerpoint/2010/main" val="34046123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1206500" y="635000"/>
            <a:ext cx="21971000" cy="1689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23538179" y="12443459"/>
            <a:ext cx="408941" cy="444501"/>
          </a:xfrm>
          <a:prstGeom prst="rect">
            <a:avLst/>
          </a:prstGeom>
          <a:ln w="12700">
            <a:miter lim="400000"/>
          </a:ln>
        </p:spPr>
        <p:txBody>
          <a:bodyPr wrap="none" lIns="50800" tIns="50800" rIns="50800" bIns="50800" anchor="b">
            <a:spAutoFit/>
          </a:bodyPr>
          <a:lstStyle>
            <a:lvl1pPr algn="r" defTabSz="584200">
              <a:spcBef>
                <a:spcPts val="0"/>
              </a:spcBef>
              <a:defRPr sz="20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5" r:id="rId3"/>
    <p:sldLayoutId id="2147483656" r:id="rId4"/>
    <p:sldLayoutId id="2147483658" r:id="rId5"/>
    <p:sldLayoutId id="2147483659" r:id="rId6"/>
  </p:sldLayoutIdLst>
  <p:transition spd="med"/>
  <p:txStyles>
    <p:titleStyle>
      <a:lvl1pPr marL="0" marR="0" indent="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1pPr>
      <a:lvl2pPr marL="0" marR="0" indent="457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2pPr>
      <a:lvl3pPr marL="0" marR="0" indent="914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3pPr>
      <a:lvl4pPr marL="0" marR="0" indent="1371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4pPr>
      <a:lvl5pPr marL="0" marR="0" indent="18288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5pPr>
      <a:lvl6pPr marL="0" marR="0" indent="22860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6pPr>
      <a:lvl7pPr marL="0" marR="0" indent="2743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7pPr>
      <a:lvl8pPr marL="0" marR="0" indent="3200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8pPr>
      <a:lvl9pPr marL="0" marR="0" indent="3657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9pPr>
    </p:titleStyle>
    <p:bodyStyle>
      <a:lvl1pPr marL="457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1pPr>
      <a:lvl2pPr marL="914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2pPr>
      <a:lvl3pPr marL="1371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3pPr>
      <a:lvl4pPr marL="1828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4pPr>
      <a:lvl5pPr marL="22860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5pPr>
      <a:lvl6pPr marL="2743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6pPr>
      <a:lvl7pPr marL="3200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7pPr>
      <a:lvl8pPr marL="3657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8pPr>
      <a:lvl9pPr marL="4114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9pPr>
    </p:bodyStyle>
    <p:otherStyle>
      <a:lvl1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1pPr>
      <a:lvl2pPr marL="0" marR="0" indent="457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2pPr>
      <a:lvl3pPr marL="0" marR="0" indent="914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3pPr>
      <a:lvl4pPr marL="0" marR="0" indent="1371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4pPr>
      <a:lvl5pPr marL="0" marR="0" indent="18288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5pPr>
      <a:lvl6pPr marL="0" marR="0" indent="22860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6pPr>
      <a:lvl7pPr marL="0" marR="0" indent="2743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7pPr>
      <a:lvl8pPr marL="0" marR="0" indent="3200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8pPr>
      <a:lvl9pPr marL="0" marR="0" indent="3657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thibault.vinchent@competences-developpement.co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hyperlink" Target="https://github.com/tvinchent/docker-atelier-4" TargetMode="Externa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sv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hibault Vinchent - lundi 24 juin au mercredi 26 juin 2024"/>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Thibault </a:t>
            </a:r>
            <a:r>
              <a:rPr dirty="0" err="1"/>
              <a:t>Vinchen</a:t>
            </a:r>
            <a:r>
              <a:rPr lang="fr-FR" dirty="0"/>
              <a:t>t, avec l’aide de la chaine </a:t>
            </a:r>
            <a:r>
              <a:rPr lang="fr-FR" dirty="0" err="1"/>
              <a:t>Youtube</a:t>
            </a:r>
            <a:r>
              <a:rPr lang="fr-FR" dirty="0"/>
              <a:t> « </a:t>
            </a:r>
            <a:r>
              <a:rPr lang="fr-FR" dirty="0" err="1"/>
              <a:t>xavki</a:t>
            </a:r>
            <a:r>
              <a:rPr lang="fr-FR" dirty="0"/>
              <a:t> »</a:t>
            </a:r>
            <a:endParaRPr dirty="0"/>
          </a:p>
        </p:txBody>
      </p:sp>
      <p:sp>
        <p:nvSpPr>
          <p:cNvPr id="172" name="Ingénieurie des besoins &amp; Analyse de l’existant"/>
          <p:cNvSpPr txBox="1">
            <a:spLocks noGrp="1"/>
          </p:cNvSpPr>
          <p:nvPr>
            <p:ph type="subTitle" sz="quarter" idx="1"/>
          </p:nvPr>
        </p:nvSpPr>
        <p:spPr>
          <a:xfrm>
            <a:off x="1206498" y="8832850"/>
            <a:ext cx="21971001" cy="2006600"/>
          </a:xfrm>
          <a:prstGeom prst="rect">
            <a:avLst/>
          </a:prstGeom>
        </p:spPr>
        <p:txBody>
          <a:bodyPr/>
          <a:lstStyle/>
          <a:p>
            <a:r>
              <a:rPr lang="fr-FR" dirty="0" err="1"/>
              <a:t>Bachelor</a:t>
            </a:r>
            <a:r>
              <a:rPr lang="fr-FR" dirty="0"/>
              <a:t> 3</a:t>
            </a:r>
            <a:r>
              <a:rPr lang="fr-FR" baseline="30000" dirty="0"/>
              <a:t>ème</a:t>
            </a:r>
            <a:r>
              <a:rPr lang="fr-FR" dirty="0"/>
              <a:t> année</a:t>
            </a:r>
            <a:endParaRPr dirty="0"/>
          </a:p>
        </p:txBody>
      </p:sp>
      <p:sp>
        <p:nvSpPr>
          <p:cNvPr id="173" name="Consultante…"/>
          <p:cNvSpPr txBox="1">
            <a:spLocks noGrp="1"/>
          </p:cNvSpPr>
          <p:nvPr>
            <p:ph type="ctrTitle"/>
          </p:nvPr>
        </p:nvSpPr>
        <p:spPr>
          <a:xfrm>
            <a:off x="1206498" y="3567422"/>
            <a:ext cx="21971004" cy="5176528"/>
          </a:xfrm>
          <a:prstGeom prst="rect">
            <a:avLst/>
          </a:prstGeom>
        </p:spPr>
        <p:txBody>
          <a:bodyPr/>
          <a:lstStyle/>
          <a:p>
            <a:pPr defTabSz="184911">
              <a:defRPr sz="10971" spc="-109"/>
            </a:pPr>
            <a:r>
              <a:rPr lang="fr-FR" dirty="0"/>
              <a:t>Docker</a:t>
            </a:r>
            <a:endParaRPr dirty="0"/>
          </a:p>
        </p:txBody>
      </p:sp>
      <p:pic>
        <p:nvPicPr>
          <p:cNvPr id="174" name="EPSI_POS_RVB.png" descr="EPSI_POS_RVB.png"/>
          <p:cNvPicPr>
            <a:picLocks noChangeAspect="1"/>
          </p:cNvPicPr>
          <p:nvPr/>
        </p:nvPicPr>
        <p:blipFill>
          <a:blip r:embed="rId2"/>
          <a:stretch>
            <a:fillRect/>
          </a:stretch>
        </p:blipFill>
        <p:spPr>
          <a:xfrm>
            <a:off x="1284452" y="858098"/>
            <a:ext cx="4873212" cy="180956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1. Premiers pas : distinguer images et containers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20000"/>
          </a:bodyPr>
          <a:lstStyle/>
          <a:p>
            <a:pPr marL="0" indent="0">
              <a:buNone/>
            </a:pPr>
            <a:r>
              <a:rPr lang="fr-FR" dirty="0"/>
              <a:t>Les containers :</a:t>
            </a:r>
          </a:p>
          <a:p>
            <a:pPr>
              <a:buFontTx/>
              <a:buChar char="-"/>
            </a:pPr>
            <a:r>
              <a:rPr lang="fr-FR" dirty="0"/>
              <a:t>Activation d’une image</a:t>
            </a:r>
          </a:p>
          <a:p>
            <a:pPr>
              <a:buFontTx/>
              <a:buChar char="-"/>
            </a:pPr>
            <a:r>
              <a:rPr lang="fr-FR" dirty="0"/>
              <a:t>Contenant des apps</a:t>
            </a:r>
          </a:p>
          <a:p>
            <a:pPr>
              <a:buFontTx/>
              <a:buChar char="-"/>
            </a:pPr>
            <a:r>
              <a:rPr lang="fr-FR" dirty="0"/>
              <a:t>Isolés (niveau sécurité ET ressource)</a:t>
            </a:r>
          </a:p>
          <a:p>
            <a:pPr marL="0" indent="0">
              <a:buNone/>
            </a:pPr>
            <a:r>
              <a:rPr lang="fr-FR" dirty="0"/>
              <a:t>Les images :</a:t>
            </a:r>
          </a:p>
          <a:p>
            <a:pPr>
              <a:buFontTx/>
              <a:buChar char="-"/>
            </a:pPr>
            <a:r>
              <a:rPr lang="fr-FR" dirty="0"/>
              <a:t>Un package, une enveloppe</a:t>
            </a:r>
          </a:p>
          <a:p>
            <a:pPr>
              <a:buFontTx/>
              <a:buChar char="-"/>
            </a:pPr>
            <a:r>
              <a:rPr lang="fr-FR" dirty="0"/>
              <a:t>Inactive</a:t>
            </a:r>
          </a:p>
          <a:p>
            <a:pPr>
              <a:buFontTx/>
              <a:buChar char="-"/>
            </a:pPr>
            <a:r>
              <a:rPr lang="fr-FR" dirty="0"/>
              <a:t>Stockée à distance (sur docker Hub par ex) et rapatriée localement</a:t>
            </a:r>
          </a:p>
        </p:txBody>
      </p:sp>
    </p:spTree>
    <p:extLst>
      <p:ext uri="{BB962C8B-B14F-4D97-AF65-F5344CB8AC3E}">
        <p14:creationId xmlns:p14="http://schemas.microsoft.com/office/powerpoint/2010/main" val="292116574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 #1 : </a:t>
            </a:r>
            <a:r>
              <a:rPr lang="fr-FR" dirty="0">
                <a:effectLst/>
              </a:rPr>
              <a:t> déployer une application </a:t>
            </a:r>
            <a:r>
              <a:rPr lang="fr-FR" dirty="0" err="1">
                <a:effectLst/>
              </a:rPr>
              <a:t>dockerisée</a:t>
            </a:r>
            <a:r>
              <a:rPr lang="fr-FR" dirty="0">
                <a:effectLst/>
              </a:rPr>
              <a:t> </a:t>
            </a:r>
            <a:endParaRPr lang="fr-FR" dirty="0"/>
          </a:p>
          <a:p>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Installer docker </a:t>
            </a:r>
          </a:p>
          <a:p>
            <a:r>
              <a:rPr lang="fr-FR" dirty="0"/>
              <a:t>Récupérer (git clone)</a:t>
            </a:r>
            <a:r>
              <a:rPr lang="fr-FR" dirty="0">
                <a:effectLst/>
              </a:rPr>
              <a:t> le repo suivant : https://github.com/tvinchent/docker.git</a:t>
            </a:r>
            <a:endParaRPr lang="fr-FR" dirty="0"/>
          </a:p>
          <a:p>
            <a:r>
              <a:rPr lang="fr-FR" dirty="0">
                <a:effectLst/>
              </a:rPr>
              <a:t>Lancer la commande : docker compose up</a:t>
            </a:r>
          </a:p>
          <a:p>
            <a:pPr marL="0" indent="0">
              <a:buNone/>
            </a:pPr>
            <a:endParaRPr lang="fr-FR" dirty="0"/>
          </a:p>
          <a:p>
            <a:pPr marL="0" indent="0">
              <a:buNone/>
            </a:pPr>
            <a:r>
              <a:rPr lang="fr-FR" dirty="0"/>
              <a:t>Attention : si vous avez une erreur invoquant des autorisations, c’est probablement que vous n’avez pas cliqué dans le mail de confirmation d’inscription à Docker</a:t>
            </a:r>
          </a:p>
          <a:p>
            <a:pPr marL="0" indent="0">
              <a:buNone/>
            </a:pPr>
            <a:r>
              <a:rPr lang="fr-FR" dirty="0"/>
              <a:t>Vous pourriez également avoir une erreur « no </a:t>
            </a:r>
            <a:r>
              <a:rPr lang="fr-FR" dirty="0" err="1"/>
              <a:t>matching</a:t>
            </a:r>
            <a:r>
              <a:rPr lang="fr-FR" dirty="0"/>
              <a:t> </a:t>
            </a:r>
            <a:r>
              <a:rPr lang="fr-FR" dirty="0" err="1"/>
              <a:t>manifest</a:t>
            </a:r>
            <a:r>
              <a:rPr lang="fr-FR" dirty="0"/>
              <a:t> linux » : il faut alors ajouter </a:t>
            </a:r>
            <a:r>
              <a:rPr lang="fr-FR" dirty="0">
                <a:solidFill>
                  <a:schemeClr val="accent4"/>
                </a:solidFill>
              </a:rPr>
              <a:t>platform: linux</a:t>
            </a:r>
            <a:r>
              <a:rPr lang="fr-FR">
                <a:solidFill>
                  <a:schemeClr val="accent4"/>
                </a:solidFill>
              </a:rPr>
              <a:t>/amd64</a:t>
            </a:r>
            <a:r>
              <a:rPr lang="fr-FR"/>
              <a:t> </a:t>
            </a:r>
            <a:r>
              <a:rPr lang="fr-FR" dirty="0"/>
              <a:t>dans le service </a:t>
            </a:r>
            <a:r>
              <a:rPr lang="fr-FR" dirty="0" err="1"/>
              <a:t>mysql</a:t>
            </a:r>
            <a:endParaRPr lang="fr-FR" dirty="0"/>
          </a:p>
        </p:txBody>
      </p:sp>
    </p:spTree>
    <p:extLst>
      <p:ext uri="{BB962C8B-B14F-4D97-AF65-F5344CB8AC3E}">
        <p14:creationId xmlns:p14="http://schemas.microsoft.com/office/powerpoint/2010/main" val="250866235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tIns="45719" rIns="45719" bIns="45719" anchor="t">
            <a:normAutofit/>
          </a:bodyPr>
          <a:lstStyle/>
          <a:p>
            <a:r>
              <a:rPr lang="fr-FR" dirty="0"/>
              <a:t>Atelier</a:t>
            </a:r>
            <a:r>
              <a:rPr lang="fr-FR" dirty="0">
                <a:effectLst/>
              </a:rPr>
              <a:t> #2 : </a:t>
            </a:r>
            <a:r>
              <a:rPr lang="fr-FR" dirty="0" err="1">
                <a:effectLst/>
              </a:rPr>
              <a:t>dockerisation</a:t>
            </a:r>
            <a:r>
              <a:rPr lang="fr-FR" dirty="0">
                <a:effectLst/>
              </a:rPr>
              <a:t> d’une application </a:t>
            </a:r>
            <a:r>
              <a:rPr lang="fr-FR" dirty="0"/>
              <a:t>de votre choix</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r>
              <a:rPr lang="fr-FR" dirty="0">
                <a:effectLst/>
              </a:rPr>
              <a:t>Atelier : </a:t>
            </a:r>
            <a:r>
              <a:rPr lang="fr-FR" dirty="0" err="1">
                <a:effectLst/>
              </a:rPr>
              <a:t>dockerisation</a:t>
            </a:r>
            <a:r>
              <a:rPr lang="fr-FR" dirty="0">
                <a:effectLst/>
              </a:rPr>
              <a:t> d’une application </a:t>
            </a:r>
            <a:endParaRPr lang="fr-FR" dirty="0"/>
          </a:p>
          <a:p>
            <a:r>
              <a:rPr lang="fr-FR" dirty="0">
                <a:effectLst/>
              </a:rPr>
              <a:t>Créer une application </a:t>
            </a:r>
            <a:r>
              <a:rPr lang="fr-FR" dirty="0"/>
              <a:t>avec les technos de votre choix (PHP avec MySQL, Python ou Java avec PostgreSQL, </a:t>
            </a:r>
            <a:r>
              <a:rPr lang="fr-FR" dirty="0" err="1"/>
              <a:t>NodeJS</a:t>
            </a:r>
            <a:r>
              <a:rPr lang="fr-FR"/>
              <a:t> avec MongoDB, autre..) qui</a:t>
            </a:r>
            <a:r>
              <a:rPr lang="fr-FR">
                <a:effectLst/>
              </a:rPr>
              <a:t> affiche le contenu d’une </a:t>
            </a:r>
            <a:r>
              <a:rPr lang="fr-FR"/>
              <a:t>BDD</a:t>
            </a:r>
          </a:p>
          <a:p>
            <a:r>
              <a:rPr lang="fr-FR" dirty="0">
                <a:effectLst/>
              </a:rPr>
              <a:t>De quelles images docker va t’on avoir besoin ?</a:t>
            </a:r>
            <a:endParaRPr lang="fr-FR" dirty="0"/>
          </a:p>
          <a:p>
            <a:r>
              <a:rPr lang="fr-FR" dirty="0">
                <a:effectLst/>
              </a:rPr>
              <a:t>Créer un docker-</a:t>
            </a:r>
            <a:r>
              <a:rPr lang="fr-FR" dirty="0" err="1">
                <a:effectLst/>
              </a:rPr>
              <a:t>compose.yml</a:t>
            </a:r>
            <a:r>
              <a:rPr lang="fr-FR" dirty="0">
                <a:effectLst/>
              </a:rPr>
              <a:t>, </a:t>
            </a:r>
            <a:r>
              <a:rPr lang="fr-FR" dirty="0" err="1">
                <a:effectLst/>
              </a:rPr>
              <a:t>Dockerfile</a:t>
            </a:r>
            <a:r>
              <a:rPr lang="fr-FR" dirty="0">
                <a:effectLst/>
              </a:rPr>
              <a:t> et </a:t>
            </a:r>
            <a:r>
              <a:rPr lang="fr-FR" dirty="0" err="1">
                <a:effectLst/>
              </a:rPr>
              <a:t>init.sql</a:t>
            </a:r>
            <a:endParaRPr lang="fr-FR" dirty="0"/>
          </a:p>
        </p:txBody>
      </p:sp>
    </p:spTree>
    <p:extLst>
      <p:ext uri="{BB962C8B-B14F-4D97-AF65-F5344CB8AC3E}">
        <p14:creationId xmlns:p14="http://schemas.microsoft.com/office/powerpoint/2010/main" val="289210247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CEFEE-4265-6B5D-91A6-C1C3E4AC2A15}"/>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263814BE-7A86-7BCF-DD56-DBA00018198F}"/>
              </a:ext>
            </a:extLst>
          </p:cNvPr>
          <p:cNvSpPr>
            <a:spLocks noGrp="1"/>
          </p:cNvSpPr>
          <p:nvPr>
            <p:ph type="title"/>
          </p:nvPr>
        </p:nvSpPr>
        <p:spPr/>
        <p:txBody>
          <a:bodyPr>
            <a:normAutofit/>
          </a:bodyPr>
          <a:lstStyle/>
          <a:p>
            <a:r>
              <a:rPr lang="fr-FR" dirty="0">
                <a:effectLst/>
              </a:rPr>
              <a:t>2. Utilisation avancée</a:t>
            </a:r>
            <a:endParaRPr lang="fr-FR" dirty="0"/>
          </a:p>
        </p:txBody>
      </p:sp>
    </p:spTree>
    <p:extLst>
      <p:ext uri="{BB962C8B-B14F-4D97-AF65-F5344CB8AC3E}">
        <p14:creationId xmlns:p14="http://schemas.microsoft.com/office/powerpoint/2010/main" val="24416564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4230F-EF3B-00F3-CC4D-95AE3EB7539B}"/>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B6CF438-EC8B-3DEF-2043-BFE56199AC6E}"/>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Rappels et corrections</a:t>
            </a:r>
          </a:p>
          <a:p>
            <a:endParaRPr lang="fr-FR" dirty="0"/>
          </a:p>
        </p:txBody>
      </p:sp>
      <p:sp>
        <p:nvSpPr>
          <p:cNvPr id="181" name="Ingénieurie des besoins &amp; Analyse de l’existant">
            <a:extLst>
              <a:ext uri="{FF2B5EF4-FFF2-40B4-BE49-F238E27FC236}">
                <a16:creationId xmlns:a16="http://schemas.microsoft.com/office/drawing/2014/main" id="{F04645AF-2836-69D7-3F53-0874CD91F496}"/>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287C7CB6-7C4F-9899-E160-AB715DEB45B6}"/>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Rappels sur la notion d’image et de conteneur</a:t>
            </a:r>
          </a:p>
          <a:p>
            <a:r>
              <a:rPr lang="fr-FR" dirty="0"/>
              <a:t>Rappel du déploiement d’une appli </a:t>
            </a:r>
            <a:r>
              <a:rPr lang="fr-FR" dirty="0" err="1"/>
              <a:t>dockerisée</a:t>
            </a:r>
            <a:endParaRPr lang="fr-FR" dirty="0"/>
          </a:p>
          <a:p>
            <a:r>
              <a:rPr lang="fr-FR" dirty="0" err="1">
                <a:effectLst/>
              </a:rPr>
              <a:t>Wooclap</a:t>
            </a:r>
            <a:endParaRPr lang="fr-FR" dirty="0">
              <a:effectLst/>
            </a:endParaRPr>
          </a:p>
          <a:p>
            <a:r>
              <a:rPr lang="fr-FR" dirty="0">
                <a:effectLst/>
              </a:rPr>
              <a:t>Démarrage et installation des mise à jour Docker desktop</a:t>
            </a:r>
            <a:endParaRPr lang="fr-FR" i="1" dirty="0">
              <a:solidFill>
                <a:schemeClr val="accent4"/>
              </a:solidFill>
              <a:effectLst/>
            </a:endParaRPr>
          </a:p>
          <a:p>
            <a:r>
              <a:rPr lang="fr-FR" dirty="0"/>
              <a:t>Correction de l’exercice de </a:t>
            </a:r>
            <a:r>
              <a:rPr lang="fr-FR" dirty="0" err="1"/>
              <a:t>dockerisation</a:t>
            </a:r>
            <a:r>
              <a:rPr lang="fr-FR" dirty="0"/>
              <a:t> d’une appli : </a:t>
            </a:r>
          </a:p>
          <a:p>
            <a:pPr lvl="1"/>
            <a:r>
              <a:rPr lang="fr-FR" dirty="0"/>
              <a:t>Passage en revue du </a:t>
            </a:r>
            <a:r>
              <a:rPr lang="fr-FR" dirty="0" err="1"/>
              <a:t>Dockerfile</a:t>
            </a:r>
            <a:r>
              <a:rPr lang="fr-FR" dirty="0"/>
              <a:t> et docker-compose dans le cadre de ces 2 premiers ateliers</a:t>
            </a:r>
          </a:p>
        </p:txBody>
      </p:sp>
    </p:spTree>
    <p:extLst>
      <p:ext uri="{BB962C8B-B14F-4D97-AF65-F5344CB8AC3E}">
        <p14:creationId xmlns:p14="http://schemas.microsoft.com/office/powerpoint/2010/main" val="87885590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EE369-94EC-577B-A50D-B9E2C5990014}"/>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AA87C021-103B-0D11-A067-2EA6833D6AEE}"/>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Création d’un </a:t>
            </a:r>
            <a:r>
              <a:rPr lang="fr-FR" dirty="0" err="1"/>
              <a:t>dockerfile</a:t>
            </a:r>
            <a:endParaRPr lang="fr-FR" dirty="0"/>
          </a:p>
          <a:p>
            <a:endParaRPr lang="fr-FR" dirty="0"/>
          </a:p>
        </p:txBody>
      </p:sp>
      <p:sp>
        <p:nvSpPr>
          <p:cNvPr id="181" name="Ingénieurie des besoins &amp; Analyse de l’existant">
            <a:extLst>
              <a:ext uri="{FF2B5EF4-FFF2-40B4-BE49-F238E27FC236}">
                <a16:creationId xmlns:a16="http://schemas.microsoft.com/office/drawing/2014/main" id="{A0E073E5-6D24-601A-31F3-AC3E70919E0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57BE74AB-9FBB-8057-C48C-3EC7CD7FFCEF}"/>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Objectif : image reproductible, minimale, rapide à </a:t>
            </a:r>
            <a:r>
              <a:rPr lang="fr-FR" dirty="0" err="1"/>
              <a:t>builder</a:t>
            </a:r>
            <a:r>
              <a:rPr lang="fr-FR" dirty="0"/>
              <a:t>.</a:t>
            </a:r>
          </a:p>
          <a:p>
            <a:pPr marL="742950" indent="-742950">
              <a:buFont typeface="+mj-lt"/>
              <a:buAutoNum type="arabicPeriod"/>
            </a:pPr>
            <a:r>
              <a:rPr lang="fr-FR" dirty="0"/>
              <a:t>Base</a:t>
            </a:r>
          </a:p>
          <a:p>
            <a:pPr marL="742950" indent="-742950">
              <a:buFont typeface="+mj-lt"/>
              <a:buAutoNum type="arabicPeriod"/>
            </a:pPr>
            <a:r>
              <a:rPr lang="fr-FR" dirty="0"/>
              <a:t>Dépendances système</a:t>
            </a:r>
          </a:p>
          <a:p>
            <a:pPr marL="742950" indent="-742950">
              <a:buFont typeface="+mj-lt"/>
              <a:buAutoNum type="arabicPeriod"/>
            </a:pPr>
            <a:r>
              <a:rPr lang="fr-FR" dirty="0"/>
              <a:t>Dépendances applicatives</a:t>
            </a:r>
          </a:p>
          <a:p>
            <a:pPr marL="742950" indent="-742950">
              <a:buFont typeface="+mj-lt"/>
              <a:buAutoNum type="arabicPeriod"/>
            </a:pPr>
            <a:r>
              <a:rPr lang="fr-FR" dirty="0"/>
              <a:t>Code</a:t>
            </a:r>
          </a:p>
          <a:p>
            <a:pPr marL="742950" indent="-742950">
              <a:buFont typeface="+mj-lt"/>
              <a:buAutoNum type="arabicPeriod"/>
            </a:pPr>
            <a:r>
              <a:rPr lang="fr-FR" dirty="0"/>
              <a:t>Configuration runtime</a:t>
            </a:r>
          </a:p>
          <a:p>
            <a:pPr marL="742950" indent="-742950">
              <a:buFont typeface="+mj-lt"/>
              <a:buAutoNum type="arabicPeriod"/>
            </a:pPr>
            <a:r>
              <a:rPr lang="fr-FR" dirty="0"/>
              <a:t>Commande de démarrage</a:t>
            </a:r>
          </a:p>
        </p:txBody>
      </p:sp>
    </p:spTree>
    <p:extLst>
      <p:ext uri="{BB962C8B-B14F-4D97-AF65-F5344CB8AC3E}">
        <p14:creationId xmlns:p14="http://schemas.microsoft.com/office/powerpoint/2010/main" val="211689721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C45F6-6053-8E44-F55B-AE61EDF362F3}"/>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D03CF7C5-CFDA-B5E4-6CAD-ED628A75081F}"/>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Utilité du </a:t>
            </a:r>
            <a:r>
              <a:rPr lang="fr-FR" dirty="0" err="1"/>
              <a:t>Dockerfile</a:t>
            </a:r>
            <a:r>
              <a:rPr lang="fr-FR" dirty="0"/>
              <a:t> et du docker-compose</a:t>
            </a:r>
          </a:p>
          <a:p>
            <a:endParaRPr lang="fr-FR" dirty="0"/>
          </a:p>
        </p:txBody>
      </p:sp>
      <p:sp>
        <p:nvSpPr>
          <p:cNvPr id="181" name="Ingénieurie des besoins &amp; Analyse de l’existant">
            <a:extLst>
              <a:ext uri="{FF2B5EF4-FFF2-40B4-BE49-F238E27FC236}">
                <a16:creationId xmlns:a16="http://schemas.microsoft.com/office/drawing/2014/main" id="{F20E4707-C30C-1DDC-F064-FF20B7FCFBC8}"/>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54EF2702-B6AF-F830-0656-BA4759B2A4EE}"/>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b="1" dirty="0" err="1"/>
              <a:t>Dockerfile</a:t>
            </a:r>
            <a:r>
              <a:rPr lang="fr-FR" dirty="0"/>
              <a:t> : Il est utilisé pour définir l'image Docker d'une application. Il contient les instructions pour installer les dépendances, configurer l'environnement (comme PHP, Apache dans notre cas), copier le code source, installer les extensions, etc. Il construit l'environnement nécessaire pour </a:t>
            </a:r>
            <a:r>
              <a:rPr lang="fr-FR"/>
              <a:t>exécuter l’application </a:t>
            </a:r>
            <a:r>
              <a:rPr lang="fr-FR" dirty="0"/>
              <a:t>à l'intérieur d'un conteneur.</a:t>
            </a:r>
          </a:p>
          <a:p>
            <a:pPr marL="0" indent="0">
              <a:buNone/>
            </a:pPr>
            <a:r>
              <a:rPr lang="fr-FR" b="1" dirty="0"/>
              <a:t>docker-</a:t>
            </a:r>
            <a:r>
              <a:rPr lang="fr-FR" b="1" dirty="0" err="1"/>
              <a:t>compose.yml</a:t>
            </a:r>
            <a:r>
              <a:rPr lang="fr-FR" b="1" dirty="0"/>
              <a:t> </a:t>
            </a:r>
            <a:r>
              <a:rPr lang="fr-FR" dirty="0"/>
              <a:t>: Ce fichier permet de gérer plusieurs conteneurs qui travaillent ensemble (comme une application web, une base de données, et PhpMyAdmin). Il définit et orchestre les services, les réseaux, les volumes, et simplifie le lancement de l'ensemble de l'application en une seule commande (docker-compose up).</a:t>
            </a:r>
          </a:p>
        </p:txBody>
      </p:sp>
    </p:spTree>
    <p:extLst>
      <p:ext uri="{BB962C8B-B14F-4D97-AF65-F5344CB8AC3E}">
        <p14:creationId xmlns:p14="http://schemas.microsoft.com/office/powerpoint/2010/main" val="308984537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37CD4-467D-BEF3-52AA-C4B2DA921388}"/>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BAC88299-F6F0-3A8A-C4FE-51A2134A7CCC}"/>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Le petit souci avec docker..</a:t>
            </a:r>
          </a:p>
          <a:p>
            <a:endParaRPr lang="fr-FR" dirty="0"/>
          </a:p>
        </p:txBody>
      </p:sp>
      <p:sp>
        <p:nvSpPr>
          <p:cNvPr id="181" name="Ingénieurie des besoins &amp; Analyse de l’existant">
            <a:extLst>
              <a:ext uri="{FF2B5EF4-FFF2-40B4-BE49-F238E27FC236}">
                <a16:creationId xmlns:a16="http://schemas.microsoft.com/office/drawing/2014/main" id="{B80C3999-66E6-62D6-B4F4-463DE87DDF5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9E056E35-A576-324D-091F-955431F7FBD4}"/>
              </a:ext>
            </a:extLst>
          </p:cNvPr>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dirty="0">
                <a:effectLst/>
              </a:rPr>
              <a:t>Utilisation intempestive des ressources de l’ordinateur..</a:t>
            </a:r>
          </a:p>
          <a:p>
            <a:pPr marL="0" indent="0">
              <a:buNone/>
            </a:pPr>
            <a:endParaRPr lang="fr-FR" dirty="0">
              <a:effectLst/>
            </a:endParaRPr>
          </a:p>
          <a:p>
            <a:pPr marL="0" indent="0">
              <a:buNone/>
            </a:pPr>
            <a:r>
              <a:rPr lang="fr-FR" dirty="0"/>
              <a:t>D’où l’importance de terminer les processus inutilisés :</a:t>
            </a:r>
          </a:p>
          <a:p>
            <a:r>
              <a:rPr lang="fr-FR" dirty="0"/>
              <a:t>Soit dans le docker desktop, en vérifiant qu’il n’y a plus rien également dans le </a:t>
            </a:r>
            <a:r>
              <a:rPr lang="fr-FR" dirty="0" err="1"/>
              <a:t>systray</a:t>
            </a:r>
            <a:r>
              <a:rPr lang="fr-FR" dirty="0"/>
              <a:t>*</a:t>
            </a:r>
          </a:p>
          <a:p>
            <a:r>
              <a:rPr lang="fr-FR" dirty="0"/>
              <a:t>Soit avec la commande </a:t>
            </a:r>
            <a:r>
              <a:rPr lang="fr-FR" i="1" dirty="0">
                <a:solidFill>
                  <a:schemeClr val="accent4"/>
                </a:solidFill>
              </a:rPr>
              <a:t>docker system prune</a:t>
            </a:r>
          </a:p>
          <a:p>
            <a:pPr marL="0" indent="0">
              <a:buNone/>
            </a:pPr>
            <a:endParaRPr lang="fr-FR" i="1" dirty="0">
              <a:solidFill>
                <a:schemeClr val="accent4"/>
              </a:solidFill>
            </a:endParaRPr>
          </a:p>
          <a:p>
            <a:pPr marL="0" indent="0">
              <a:buNone/>
            </a:pPr>
            <a:r>
              <a:rPr lang="fr-FR" dirty="0"/>
              <a:t>Limiter la ram. Dans le docker-compose :</a:t>
            </a:r>
          </a:p>
          <a:p>
            <a:pPr marL="0" indent="0">
              <a:buNone/>
            </a:pPr>
            <a:r>
              <a:rPr lang="fr-FR" dirty="0" err="1"/>
              <a:t>mem_limit</a:t>
            </a:r>
            <a:r>
              <a:rPr lang="fr-FR" dirty="0"/>
              <a:t>: 512m</a:t>
            </a:r>
          </a:p>
          <a:p>
            <a:pPr marL="0" indent="0">
              <a:buNone/>
            </a:pPr>
            <a:r>
              <a:rPr lang="fr-FR" dirty="0" err="1"/>
              <a:t>mem_reservation</a:t>
            </a:r>
            <a:r>
              <a:rPr lang="fr-FR" dirty="0"/>
              <a:t>: 256m</a:t>
            </a:r>
          </a:p>
          <a:p>
            <a:pPr marL="0" indent="0">
              <a:buNone/>
            </a:pPr>
            <a:endParaRPr lang="fr-FR" i="1" dirty="0">
              <a:solidFill>
                <a:schemeClr val="accent4"/>
              </a:solidFill>
            </a:endParaRPr>
          </a:p>
        </p:txBody>
      </p:sp>
    </p:spTree>
    <p:extLst>
      <p:ext uri="{BB962C8B-B14F-4D97-AF65-F5344CB8AC3E}">
        <p14:creationId xmlns:p14="http://schemas.microsoft.com/office/powerpoint/2010/main" val="211640542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542A5-CA82-2E32-D774-46F1D0EF452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240C523-13BF-7E70-2298-BC5C9D990780}"/>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 #3 : ajout de PhpMyAdmin</a:t>
            </a:r>
          </a:p>
        </p:txBody>
      </p:sp>
      <p:sp>
        <p:nvSpPr>
          <p:cNvPr id="181" name="Ingénieurie des besoins &amp; Analyse de l’existant">
            <a:extLst>
              <a:ext uri="{FF2B5EF4-FFF2-40B4-BE49-F238E27FC236}">
                <a16:creationId xmlns:a16="http://schemas.microsoft.com/office/drawing/2014/main" id="{F29485B5-63E2-7776-C4D8-8045DB2E5231}"/>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00883E9F-A5F5-8534-6BDF-353286154935}"/>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r>
              <a:rPr lang="fr-FR" dirty="0"/>
              <a:t>En partant de l'atelier 1 :</a:t>
            </a:r>
          </a:p>
          <a:p>
            <a:pPr lvl="1">
              <a:buFont typeface="Courier New"/>
              <a:buChar char="o"/>
            </a:pPr>
            <a:r>
              <a:rPr lang="fr-FR" dirty="0"/>
              <a:t>Ajoutez le service PhpMyAdmin (PMA)</a:t>
            </a:r>
          </a:p>
          <a:p>
            <a:pPr lvl="1">
              <a:buFont typeface="Courier New"/>
              <a:buChar char="o"/>
            </a:pPr>
            <a:r>
              <a:rPr lang="fr-FR" dirty="0"/>
              <a:t>Validez en ajoutant une entrée dans la table</a:t>
            </a:r>
          </a:p>
        </p:txBody>
      </p:sp>
    </p:spTree>
    <p:extLst>
      <p:ext uri="{BB962C8B-B14F-4D97-AF65-F5344CB8AC3E}">
        <p14:creationId xmlns:p14="http://schemas.microsoft.com/office/powerpoint/2010/main" val="378162510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DE113-EEB9-11CE-974C-9D2BEE1C309D}"/>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70DA8013-1C7A-DB7C-5591-46C7ED51F11A}"/>
              </a:ext>
            </a:extLst>
          </p:cNvPr>
          <p:cNvSpPr>
            <a:spLocks noGrp="1"/>
          </p:cNvSpPr>
          <p:nvPr>
            <p:ph type="title"/>
          </p:nvPr>
        </p:nvSpPr>
        <p:spPr/>
        <p:txBody>
          <a:bodyPr>
            <a:normAutofit/>
          </a:bodyPr>
          <a:lstStyle/>
          <a:p>
            <a:r>
              <a:rPr lang="fr-FR" dirty="0"/>
              <a:t>3</a:t>
            </a:r>
            <a:r>
              <a:rPr lang="fr-FR" dirty="0">
                <a:effectLst/>
              </a:rPr>
              <a:t>. Les volumes</a:t>
            </a:r>
            <a:endParaRPr lang="fr-FR" dirty="0"/>
          </a:p>
        </p:txBody>
      </p:sp>
    </p:spTree>
    <p:extLst>
      <p:ext uri="{BB962C8B-B14F-4D97-AF65-F5344CB8AC3E}">
        <p14:creationId xmlns:p14="http://schemas.microsoft.com/office/powerpoint/2010/main" val="371192279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559F60-4CE1-4E2F-86EA-1B60679F1F4A}"/>
              </a:ext>
            </a:extLst>
          </p:cNvPr>
          <p:cNvSpPr>
            <a:spLocks noGrp="1"/>
          </p:cNvSpPr>
          <p:nvPr>
            <p:ph type="title"/>
          </p:nvPr>
        </p:nvSpPr>
        <p:spPr>
          <a:xfrm>
            <a:off x="13800986" y="579120"/>
            <a:ext cx="9076248" cy="1940900"/>
          </a:xfrm>
        </p:spPr>
        <p:txBody>
          <a:bodyPr rtlCol="0" anchor="b">
            <a:normAutofit/>
          </a:bodyPr>
          <a:lstStyle/>
          <a:p>
            <a:pPr algn="l"/>
            <a:r>
              <a:rPr lang="fr-FR" sz="8000" dirty="0"/>
              <a:t>Thibault </a:t>
            </a:r>
            <a:r>
              <a:rPr lang="fr-FR" sz="8000" dirty="0" err="1"/>
              <a:t>Vinchent</a:t>
            </a:r>
            <a:endParaRPr lang="fr-FR" sz="8000" dirty="0"/>
          </a:p>
        </p:txBody>
      </p:sp>
      <p:sp>
        <p:nvSpPr>
          <p:cNvPr id="24" name="Espace réservé du contenu 2">
            <a:extLst>
              <a:ext uri="{FF2B5EF4-FFF2-40B4-BE49-F238E27FC236}">
                <a16:creationId xmlns:a16="http://schemas.microsoft.com/office/drawing/2014/main" id="{F260476B-CCA6-412B-A9C5-399C34AE6F05}"/>
              </a:ext>
            </a:extLst>
          </p:cNvPr>
          <p:cNvSpPr>
            <a:spLocks noGrp="1"/>
          </p:cNvSpPr>
          <p:nvPr>
            <p:ph idx="1"/>
          </p:nvPr>
        </p:nvSpPr>
        <p:spPr>
          <a:xfrm>
            <a:off x="13800986" y="2520020"/>
            <a:ext cx="8807192" cy="9961540"/>
          </a:xfrm>
        </p:spPr>
        <p:txBody>
          <a:bodyPr rtlCol="0" anchor="t">
            <a:normAutofit fontScale="25000" lnSpcReduction="20000"/>
          </a:bodyPr>
          <a:lstStyle/>
          <a:p>
            <a:pPr marL="73800" indent="0">
              <a:lnSpc>
                <a:spcPct val="107000"/>
              </a:lnSpc>
              <a:spcAft>
                <a:spcPts val="1600"/>
              </a:spcAft>
              <a:buNone/>
            </a:pPr>
            <a:r>
              <a:rPr lang="fr-FR" sz="14400" b="1" kern="100" dirty="0">
                <a:latin typeface="Calibri" panose="020F0502020204030204" pitchFamily="34" charset="0"/>
                <a:ea typeface="Calibri" panose="020F0502020204030204" pitchFamily="34" charset="0"/>
                <a:cs typeface="Times New Roman" panose="02020603050405020304" pitchFamily="18" charset="0"/>
              </a:rPr>
              <a:t>Formateur permanent EPSI</a:t>
            </a:r>
          </a:p>
          <a:p>
            <a:pPr marL="73800" indent="0">
              <a:lnSpc>
                <a:spcPct val="107000"/>
              </a:lnSpc>
              <a:spcAft>
                <a:spcPts val="1600"/>
              </a:spcAft>
              <a:buNone/>
            </a:pPr>
            <a:r>
              <a:rPr lang="fr-FR" sz="14400" kern="100" dirty="0">
                <a:latin typeface="Calibri" panose="020F0502020204030204" pitchFamily="34" charset="0"/>
                <a:ea typeface="Calibri" panose="020F0502020204030204" pitchFamily="34" charset="0"/>
                <a:cs typeface="Times New Roman" panose="02020603050405020304" pitchFamily="18" charset="0"/>
                <a:hlinkClick r:id="rId3"/>
              </a:rPr>
              <a:t>thibault.vinchent@competences-developpement.com</a:t>
            </a:r>
            <a:endParaRPr lang="fr-FR" sz="14400" kern="100" dirty="0">
              <a:latin typeface="Calibri" panose="020F0502020204030204" pitchFamily="34" charset="0"/>
              <a:ea typeface="Calibri" panose="020F0502020204030204" pitchFamily="34" charset="0"/>
              <a:cs typeface="Times New Roman" panose="02020603050405020304" pitchFamily="18" charset="0"/>
            </a:endParaRPr>
          </a:p>
          <a:p>
            <a:pPr marL="73800" indent="0">
              <a:lnSpc>
                <a:spcPct val="107000"/>
              </a:lnSpc>
              <a:spcAft>
                <a:spcPts val="1600"/>
              </a:spcAft>
              <a:buNone/>
            </a:pPr>
            <a:r>
              <a:rPr lang="fr-FR" sz="14400" i="1" kern="100" dirty="0">
                <a:latin typeface="Calibri" panose="020F0502020204030204" pitchFamily="34" charset="0"/>
                <a:ea typeface="Calibri" panose="020F0502020204030204" pitchFamily="34" charset="0"/>
                <a:cs typeface="Times New Roman" panose="02020603050405020304" pitchFamily="18" charset="0"/>
              </a:rPr>
              <a:t>Toujours à votre disposition pour des compléments de cours, suivi de projet.</a:t>
            </a:r>
          </a:p>
          <a:p>
            <a:pPr marL="1216800" indent="-1143000">
              <a:lnSpc>
                <a:spcPct val="107000"/>
              </a:lnSpc>
              <a:spcAft>
                <a:spcPts val="1600"/>
              </a:spcAft>
            </a:pPr>
            <a:r>
              <a:rPr lang="fr-FR" sz="14400" kern="100" dirty="0">
                <a:latin typeface="Calibri" panose="020F0502020204030204" pitchFamily="34" charset="0"/>
                <a:ea typeface="Calibri" panose="020F0502020204030204" pitchFamily="34" charset="0"/>
                <a:cs typeface="Times New Roman" panose="02020603050405020304" pitchFamily="18" charset="0"/>
              </a:rPr>
              <a:t>Formateur en conception d’applications depuis 2015 (écoles d’ingénieur, universités, instituts)</a:t>
            </a:r>
          </a:p>
          <a:p>
            <a:pPr marL="1216800" indent="-1143000">
              <a:lnSpc>
                <a:spcPct val="107000"/>
              </a:lnSpc>
              <a:spcAft>
                <a:spcPts val="1600"/>
              </a:spcAft>
            </a:pPr>
            <a:r>
              <a:rPr lang="fr-FR" sz="14400" kern="100" dirty="0">
                <a:latin typeface="Calibri" panose="020F0502020204030204" pitchFamily="34" charset="0"/>
                <a:ea typeface="Calibri" panose="020F0502020204030204" pitchFamily="34" charset="0"/>
                <a:cs typeface="Times New Roman" panose="02020603050405020304" pitchFamily="18" charset="0"/>
              </a:rPr>
              <a:t>Ingénieur développement depuis 2010 (Sopra, Toyota, Eurotunnel etc.).</a:t>
            </a:r>
          </a:p>
          <a:p>
            <a:pPr marL="73800" indent="0">
              <a:lnSpc>
                <a:spcPct val="107000"/>
              </a:lnSpc>
              <a:spcAft>
                <a:spcPts val="1600"/>
              </a:spcAft>
              <a:buNone/>
            </a:pPr>
            <a:r>
              <a:rPr lang="fr-FR" sz="14400" kern="100" dirty="0">
                <a:latin typeface="Calibri" panose="020F0502020204030204" pitchFamily="34" charset="0"/>
                <a:ea typeface="Calibri" panose="020F0502020204030204" pitchFamily="34" charset="0"/>
                <a:cs typeface="Times New Roman" panose="02020603050405020304" pitchFamily="18" charset="0"/>
              </a:rPr>
              <a:t>Illustration : Exemples de sites créés…</a:t>
            </a:r>
            <a:br>
              <a:rPr lang="fr-FR" sz="14400" kern="100" dirty="0">
                <a:latin typeface="Calibri" panose="020F0502020204030204" pitchFamily="34" charset="0"/>
                <a:ea typeface="Calibri" panose="020F0502020204030204" pitchFamily="34" charset="0"/>
                <a:cs typeface="Times New Roman" panose="02020603050405020304" pitchFamily="18" charset="0"/>
              </a:rPr>
            </a:br>
            <a:r>
              <a:rPr lang="fr-FR" sz="14400" kern="100" dirty="0">
                <a:latin typeface="Calibri" panose="020F0502020204030204" pitchFamily="34" charset="0"/>
                <a:ea typeface="Calibri" panose="020F0502020204030204" pitchFamily="34" charset="0"/>
                <a:cs typeface="Times New Roman" panose="02020603050405020304" pitchFamily="18" charset="0"/>
              </a:rPr>
              <a:t>… dont certains</a:t>
            </a:r>
            <a:r>
              <a:rPr lang="fr-FR" sz="14400" i="1" kern="100" dirty="0">
                <a:latin typeface="Calibri" panose="020F0502020204030204" pitchFamily="34" charset="0"/>
                <a:ea typeface="Calibri" panose="020F0502020204030204" pitchFamily="34" charset="0"/>
                <a:cs typeface="Times New Roman" panose="02020603050405020304" pitchFamily="18" charset="0"/>
              </a:rPr>
              <a:t> toujours en fonctionnement…</a:t>
            </a:r>
            <a:endParaRPr lang="fr-FR" sz="14400" kern="100" dirty="0">
              <a:latin typeface="Calibri" panose="020F0502020204030204" pitchFamily="34" charset="0"/>
              <a:ea typeface="Calibri" panose="020F0502020204030204" pitchFamily="34" charset="0"/>
              <a:cs typeface="Times New Roman" panose="02020603050405020304" pitchFamily="18" charset="0"/>
            </a:endParaRPr>
          </a:p>
          <a:p>
            <a:pPr marL="73800" indent="0">
              <a:buNone/>
            </a:pPr>
            <a:endParaRPr lang="fr-FR" sz="4800" dirty="0"/>
          </a:p>
        </p:txBody>
      </p:sp>
      <p:pic>
        <p:nvPicPr>
          <p:cNvPr id="8" name="Image 7" descr="Une image contenant texte, capture d’écran, conception&#10;&#10;Le contenu généré par l’IA peut être incorrect.">
            <a:extLst>
              <a:ext uri="{FF2B5EF4-FFF2-40B4-BE49-F238E27FC236}">
                <a16:creationId xmlns:a16="http://schemas.microsoft.com/office/drawing/2014/main" id="{32324C69-24F5-DCDA-289E-32E162F57D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857"/>
            <a:ext cx="12191238" cy="13715143"/>
          </a:xfrm>
          <a:prstGeom prst="rect">
            <a:avLst/>
          </a:prstGeom>
        </p:spPr>
      </p:pic>
    </p:spTree>
    <p:extLst>
      <p:ext uri="{BB962C8B-B14F-4D97-AF65-F5344CB8AC3E}">
        <p14:creationId xmlns:p14="http://schemas.microsoft.com/office/powerpoint/2010/main" val="1135383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1A9CF-D3EE-673C-6192-A876754A0338}"/>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A8FAA416-12DB-8C7F-37F5-79A103CAF238}"/>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Programme d’aujourd’hui</a:t>
            </a:r>
          </a:p>
          <a:p>
            <a:endParaRPr lang="fr-FR" dirty="0"/>
          </a:p>
        </p:txBody>
      </p:sp>
      <p:sp>
        <p:nvSpPr>
          <p:cNvPr id="181" name="Ingénieurie des besoins &amp; Analyse de l’existant">
            <a:extLst>
              <a:ext uri="{FF2B5EF4-FFF2-40B4-BE49-F238E27FC236}">
                <a16:creationId xmlns:a16="http://schemas.microsoft.com/office/drawing/2014/main" id="{285C0E10-39FC-E94B-D2E9-CDBDD58B6E6E}"/>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24D15DCE-B5E6-D85E-D7FE-6D67E438D1D7}"/>
              </a:ext>
            </a:extLst>
          </p:cNvPr>
          <p:cNvSpPr txBox="1">
            <a:spLocks noGrp="1"/>
          </p:cNvSpPr>
          <p:nvPr>
            <p:ph type="body" idx="1"/>
          </p:nvPr>
        </p:nvSpPr>
        <p:spPr>
          <a:xfrm>
            <a:off x="1206499" y="4248504"/>
            <a:ext cx="21970999" cy="8256012"/>
          </a:xfrm>
          <a:prstGeom prst="rect">
            <a:avLst/>
          </a:prstGeom>
        </p:spPr>
        <p:txBody>
          <a:bodyPr>
            <a:normAutofit fontScale="70000" lnSpcReduction="20000"/>
          </a:bodyPr>
          <a:lstStyle/>
          <a:p>
            <a:r>
              <a:rPr lang="fr-FR" dirty="0">
                <a:effectLst/>
              </a:rPr>
              <a:t>Rappels sur la notion d’image et de conteneur</a:t>
            </a:r>
          </a:p>
          <a:p>
            <a:r>
              <a:rPr lang="fr-FR" dirty="0"/>
              <a:t>Volumes partie théorique :</a:t>
            </a:r>
          </a:p>
          <a:p>
            <a:pPr lvl="1"/>
            <a:r>
              <a:rPr lang="fr-FR" dirty="0"/>
              <a:t>U</a:t>
            </a:r>
            <a:r>
              <a:rPr lang="fr-FR" dirty="0">
                <a:effectLst/>
              </a:rPr>
              <a:t>tilité</a:t>
            </a:r>
          </a:p>
          <a:p>
            <a:pPr lvl="1"/>
            <a:r>
              <a:rPr lang="fr-FR" dirty="0"/>
              <a:t>Mise en place</a:t>
            </a:r>
          </a:p>
          <a:p>
            <a:pPr lvl="1"/>
            <a:r>
              <a:rPr lang="fr-FR" dirty="0">
                <a:effectLst/>
              </a:rPr>
              <a:t>Les 3 types  de volumes</a:t>
            </a:r>
          </a:p>
          <a:p>
            <a:pPr lvl="1"/>
            <a:r>
              <a:rPr lang="fr-FR" dirty="0"/>
              <a:t>Les utilisateurs liés aux volumes</a:t>
            </a:r>
          </a:p>
          <a:p>
            <a:r>
              <a:rPr lang="fr-FR">
                <a:effectLst/>
              </a:rPr>
              <a:t>QCM</a:t>
            </a:r>
          </a:p>
          <a:p>
            <a:r>
              <a:rPr lang="fr-FR">
                <a:effectLst/>
              </a:rPr>
              <a:t>Atelier </a:t>
            </a:r>
            <a:r>
              <a:rPr lang="fr-FR" dirty="0">
                <a:effectLst/>
              </a:rPr>
              <a:t>4 python</a:t>
            </a:r>
          </a:p>
          <a:p>
            <a:r>
              <a:rPr lang="fr-FR" dirty="0"/>
              <a:t>Prochaine fois : mise en pratique des volumes</a:t>
            </a:r>
            <a:endParaRPr lang="fr-FR" dirty="0">
              <a:effectLst/>
            </a:endParaRPr>
          </a:p>
          <a:p>
            <a:endParaRPr lang="fr-FR" dirty="0">
              <a:effectLst/>
            </a:endParaRPr>
          </a:p>
        </p:txBody>
      </p:sp>
    </p:spTree>
    <p:extLst>
      <p:ext uri="{BB962C8B-B14F-4D97-AF65-F5344CB8AC3E}">
        <p14:creationId xmlns:p14="http://schemas.microsoft.com/office/powerpoint/2010/main" val="412460727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4962-7F0E-E896-BDA1-3C9E97478517}"/>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63B23453-A7E5-CB1B-7E03-36FE1CEBC27F}"/>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effectLst/>
              </a:rPr>
              <a:t>Rappels sur la notion d’image et de conteneur</a:t>
            </a:r>
          </a:p>
          <a:p>
            <a:endParaRPr lang="fr-FR" dirty="0"/>
          </a:p>
        </p:txBody>
      </p:sp>
      <p:sp>
        <p:nvSpPr>
          <p:cNvPr id="181" name="Ingénieurie des besoins &amp; Analyse de l’existant">
            <a:extLst>
              <a:ext uri="{FF2B5EF4-FFF2-40B4-BE49-F238E27FC236}">
                <a16:creationId xmlns:a16="http://schemas.microsoft.com/office/drawing/2014/main" id="{BBFAFE96-E6C5-582A-C7A4-53B95420038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A7BBEE45-A450-B3DB-44A0-F4E5F0D6D47B}"/>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Image : récupéré sur des </a:t>
            </a:r>
            <a:r>
              <a:rPr lang="fr-FR" dirty="0" err="1">
                <a:effectLst/>
              </a:rPr>
              <a:t>registry</a:t>
            </a:r>
            <a:r>
              <a:rPr lang="fr-FR" dirty="0">
                <a:effectLst/>
              </a:rPr>
              <a:t> (docker hub), inactif</a:t>
            </a:r>
          </a:p>
          <a:p>
            <a:r>
              <a:rPr lang="fr-FR" dirty="0">
                <a:effectLst/>
              </a:rPr>
              <a:t>Container : image activée pour les besoins de notre appli, 1 ou plusieurs</a:t>
            </a:r>
          </a:p>
        </p:txBody>
      </p:sp>
    </p:spTree>
    <p:extLst>
      <p:ext uri="{BB962C8B-B14F-4D97-AF65-F5344CB8AC3E}">
        <p14:creationId xmlns:p14="http://schemas.microsoft.com/office/powerpoint/2010/main" val="204932159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824DB-396B-9663-151A-25613356B22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F0F7848E-D130-1ED0-16F1-F5AA6C025146}"/>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U</a:t>
            </a:r>
            <a:r>
              <a:rPr lang="fr-FR" dirty="0">
                <a:effectLst/>
              </a:rPr>
              <a:t>tilité</a:t>
            </a:r>
            <a:endParaRPr lang="fr-FR" dirty="0"/>
          </a:p>
        </p:txBody>
      </p:sp>
      <p:sp>
        <p:nvSpPr>
          <p:cNvPr id="181" name="Ingénieurie des besoins &amp; Analyse de l’existant">
            <a:extLst>
              <a:ext uri="{FF2B5EF4-FFF2-40B4-BE49-F238E27FC236}">
                <a16:creationId xmlns:a16="http://schemas.microsoft.com/office/drawing/2014/main" id="{A9AB2638-FB9E-7025-6A93-BF2C0575B7E0}"/>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055E23DA-17DB-695A-010E-46BD64B8531B}"/>
              </a:ext>
            </a:extLst>
          </p:cNvPr>
          <p:cNvSpPr txBox="1">
            <a:spLocks noGrp="1"/>
          </p:cNvSpPr>
          <p:nvPr>
            <p:ph type="body" idx="1"/>
          </p:nvPr>
        </p:nvSpPr>
        <p:spPr>
          <a:xfrm>
            <a:off x="1206499" y="4248504"/>
            <a:ext cx="21970999" cy="8256012"/>
          </a:xfrm>
          <a:prstGeom prst="rect">
            <a:avLst/>
          </a:prstGeom>
        </p:spPr>
        <p:txBody>
          <a:bodyPr>
            <a:normAutofit/>
          </a:bodyPr>
          <a:lstStyle/>
          <a:p>
            <a:pPr>
              <a:buFont typeface="Arial" panose="020B0604020202020204" pitchFamily="34" charset="0"/>
              <a:buChar char="•"/>
            </a:pPr>
            <a:r>
              <a:rPr lang="fr-FR" dirty="0">
                <a:effectLst/>
              </a:rPr>
              <a:t>Persister les données (</a:t>
            </a:r>
            <a:r>
              <a:rPr lang="fr-FR" dirty="0" err="1">
                <a:effectLst/>
              </a:rPr>
              <a:t>database</a:t>
            </a:r>
            <a:r>
              <a:rPr lang="fr-FR" dirty="0">
                <a:effectLst/>
              </a:rPr>
              <a:t>, variables d’environnement etc.) de l’application. </a:t>
            </a:r>
          </a:p>
          <a:p>
            <a:pPr>
              <a:buFont typeface="Arial" panose="020B0604020202020204" pitchFamily="34" charset="0"/>
              <a:buChar char="•"/>
            </a:pPr>
            <a:r>
              <a:rPr lang="fr-FR" dirty="0">
                <a:effectLst/>
              </a:rPr>
              <a:t>En les plaçant à l’extérieur des containers, et les rendant accessible à l’ensemble des containers.</a:t>
            </a:r>
          </a:p>
          <a:p>
            <a:pPr>
              <a:buFont typeface="Arial" panose="020B0604020202020204" pitchFamily="34" charset="0"/>
              <a:buChar char="•"/>
            </a:pPr>
            <a:r>
              <a:rPr lang="fr-FR" dirty="0">
                <a:effectLst/>
              </a:rPr>
              <a:t>Possible de donner des niveaux de permission (R, RW etc.).</a:t>
            </a:r>
          </a:p>
          <a:p>
            <a:pPr>
              <a:buFont typeface="Arial" panose="020B0604020202020204" pitchFamily="34" charset="0"/>
              <a:buChar char="•"/>
            </a:pPr>
            <a:r>
              <a:rPr lang="fr-FR" dirty="0">
                <a:effectLst/>
              </a:rPr>
              <a:t>Possible dès lors de faire des backups.</a:t>
            </a:r>
          </a:p>
          <a:p>
            <a:pPr>
              <a:buFont typeface="Arial" panose="020B0604020202020204" pitchFamily="34" charset="0"/>
              <a:buChar char="•"/>
            </a:pPr>
            <a:r>
              <a:rPr lang="fr-FR" dirty="0">
                <a:effectLst/>
              </a:rPr>
              <a:t>Local ou distant.</a:t>
            </a:r>
            <a:endParaRPr lang="fr-FR" dirty="0"/>
          </a:p>
        </p:txBody>
      </p:sp>
    </p:spTree>
    <p:extLst>
      <p:ext uri="{BB962C8B-B14F-4D97-AF65-F5344CB8AC3E}">
        <p14:creationId xmlns:p14="http://schemas.microsoft.com/office/powerpoint/2010/main" val="64895403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9F427-79CA-E7FD-0367-5EC40EA5507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F9987E6D-D70D-2A81-C364-E59138EE180D}"/>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Mise en place</a:t>
            </a:r>
          </a:p>
          <a:p>
            <a:endParaRPr lang="fr-FR" dirty="0"/>
          </a:p>
        </p:txBody>
      </p:sp>
      <p:sp>
        <p:nvSpPr>
          <p:cNvPr id="181" name="Ingénieurie des besoins &amp; Analyse de l’existant">
            <a:extLst>
              <a:ext uri="{FF2B5EF4-FFF2-40B4-BE49-F238E27FC236}">
                <a16:creationId xmlns:a16="http://schemas.microsoft.com/office/drawing/2014/main" id="{C7989F44-F093-913A-8073-07CB7AE74C82}"/>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BDC9A9EA-4F4D-D357-A754-ABC39C965C3C}"/>
              </a:ext>
            </a:extLst>
          </p:cNvPr>
          <p:cNvSpPr txBox="1">
            <a:spLocks noGrp="1"/>
          </p:cNvSpPr>
          <p:nvPr>
            <p:ph type="body" idx="1"/>
          </p:nvPr>
        </p:nvSpPr>
        <p:spPr>
          <a:xfrm>
            <a:off x="1206499" y="4248504"/>
            <a:ext cx="21970999" cy="8256012"/>
          </a:xfrm>
          <a:prstGeom prst="rect">
            <a:avLst/>
          </a:prstGeom>
        </p:spPr>
        <p:txBody>
          <a:bodyPr>
            <a:normAutofit/>
          </a:bodyPr>
          <a:lstStyle/>
          <a:p>
            <a:pPr>
              <a:buFont typeface="Arial" panose="020B0604020202020204" pitchFamily="34" charset="0"/>
              <a:buChar char="•"/>
            </a:pPr>
            <a:r>
              <a:rPr lang="fr-FR" dirty="0"/>
              <a:t>C</a:t>
            </a:r>
            <a:r>
              <a:rPr lang="fr-FR" dirty="0">
                <a:effectLst/>
              </a:rPr>
              <a:t>réation d’un volume</a:t>
            </a:r>
          </a:p>
          <a:p>
            <a:pPr>
              <a:buFont typeface="Arial" panose="020B0604020202020204" pitchFamily="34" charset="0"/>
              <a:buChar char="•"/>
            </a:pPr>
            <a:r>
              <a:rPr lang="fr-FR" dirty="0"/>
              <a:t>U</a:t>
            </a:r>
            <a:r>
              <a:rPr lang="fr-FR" dirty="0">
                <a:effectLst/>
              </a:rPr>
              <a:t>tilisation du volume en l’attachant à un container,</a:t>
            </a:r>
          </a:p>
          <a:p>
            <a:pPr>
              <a:buFont typeface="Arial" panose="020B0604020202020204" pitchFamily="34" charset="0"/>
              <a:buChar char="•"/>
            </a:pPr>
            <a:r>
              <a:rPr lang="fr-FR" dirty="0"/>
              <a:t>M</a:t>
            </a:r>
            <a:r>
              <a:rPr lang="fr-FR" dirty="0">
                <a:effectLst/>
              </a:rPr>
              <a:t>odification d’un fichier d’un volume commun à deux containers.</a:t>
            </a:r>
          </a:p>
          <a:p>
            <a:pPr>
              <a:buFont typeface="Arial" panose="020B0604020202020204" pitchFamily="34" charset="0"/>
              <a:buChar char="•"/>
            </a:pPr>
            <a:r>
              <a:rPr lang="fr-FR" dirty="0">
                <a:effectLst/>
              </a:rPr>
              <a:t>Pour résumer, un volume est un répertoire d’un container docker qui va être monté sur un répertoire de notre host docker</a:t>
            </a:r>
          </a:p>
          <a:p>
            <a:pPr marL="0" indent="0">
              <a:buNone/>
            </a:pPr>
            <a:endParaRPr lang="fr-FR" dirty="0">
              <a:effectLst/>
            </a:endParaRPr>
          </a:p>
        </p:txBody>
      </p:sp>
    </p:spTree>
    <p:extLst>
      <p:ext uri="{BB962C8B-B14F-4D97-AF65-F5344CB8AC3E}">
        <p14:creationId xmlns:p14="http://schemas.microsoft.com/office/powerpoint/2010/main" val="2880026208"/>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7B918-828E-941D-F2C4-8DFA47007C36}"/>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76AC7A9F-7E0C-1883-3823-D6501F066E50}"/>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Les 3 types  de volumes</a:t>
            </a:r>
          </a:p>
          <a:p>
            <a:endParaRPr lang="fr-FR" dirty="0"/>
          </a:p>
        </p:txBody>
      </p:sp>
      <p:sp>
        <p:nvSpPr>
          <p:cNvPr id="181" name="Ingénieurie des besoins &amp; Analyse de l’existant">
            <a:extLst>
              <a:ext uri="{FF2B5EF4-FFF2-40B4-BE49-F238E27FC236}">
                <a16:creationId xmlns:a16="http://schemas.microsoft.com/office/drawing/2014/main" id="{B7586FC1-70C3-A133-A9C0-3A70221DD20E}"/>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9AC96FB7-5C6C-7655-B969-2CCE1EABE889}"/>
              </a:ext>
            </a:extLst>
          </p:cNvPr>
          <p:cNvSpPr txBox="1">
            <a:spLocks noGrp="1"/>
          </p:cNvSpPr>
          <p:nvPr>
            <p:ph type="body" idx="1"/>
          </p:nvPr>
        </p:nvSpPr>
        <p:spPr>
          <a:xfrm>
            <a:off x="1206499" y="4248504"/>
            <a:ext cx="21970999" cy="8256012"/>
          </a:xfrm>
          <a:prstGeom prst="rect">
            <a:avLst/>
          </a:prstGeom>
        </p:spPr>
        <p:txBody>
          <a:bodyPr>
            <a:normAutofit/>
          </a:bodyPr>
          <a:lstStyle/>
          <a:p>
            <a:pPr>
              <a:buFont typeface="Arial" panose="020B0604020202020204" pitchFamily="34" charset="0"/>
              <a:buChar char="•"/>
            </a:pPr>
            <a:r>
              <a:rPr lang="fr-FR" dirty="0" err="1">
                <a:effectLst/>
              </a:rPr>
              <a:t>Bind</a:t>
            </a:r>
            <a:r>
              <a:rPr lang="fr-FR" dirty="0">
                <a:effectLst/>
              </a:rPr>
              <a:t> Mount : montage d’un répertoire dans le container. Comportement : surcharge des données du container à partir des données source sur notre volume. </a:t>
            </a:r>
            <a:endParaRPr lang="fr-FR" dirty="0"/>
          </a:p>
          <a:p>
            <a:pPr>
              <a:buFont typeface="Arial" panose="020B0604020202020204" pitchFamily="34" charset="0"/>
              <a:buChar char="•"/>
            </a:pPr>
            <a:r>
              <a:rPr lang="fr-FR" dirty="0">
                <a:effectLst/>
              </a:rPr>
              <a:t>Volumes docker : création d’un volume et montage d’un répertoire dans ce volume (ici cantonné à var/lib/docker, le répertoire des volumes). Comportement : inverse du </a:t>
            </a:r>
            <a:r>
              <a:rPr lang="fr-FR" dirty="0" err="1">
                <a:effectLst/>
              </a:rPr>
              <a:t>bind</a:t>
            </a:r>
            <a:r>
              <a:rPr lang="fr-FR" dirty="0">
                <a:effectLst/>
              </a:rPr>
              <a:t> </a:t>
            </a:r>
            <a:r>
              <a:rPr lang="fr-FR" dirty="0" err="1">
                <a:effectLst/>
              </a:rPr>
              <a:t>mount</a:t>
            </a:r>
            <a:r>
              <a:rPr lang="fr-FR" dirty="0">
                <a:effectLst/>
              </a:rPr>
              <a:t> car ce sont les données du container qui surchargent les données du volume. </a:t>
            </a:r>
            <a:endParaRPr lang="fr-FR" dirty="0"/>
          </a:p>
          <a:p>
            <a:pPr>
              <a:buFont typeface="Arial" panose="020B0604020202020204" pitchFamily="34" charset="0"/>
              <a:buChar char="•"/>
            </a:pPr>
            <a:r>
              <a:rPr lang="fr-FR" dirty="0">
                <a:effectLst/>
              </a:rPr>
              <a:t>TMPFS : espace de travail temporaire : pas de persistance de donnée mais espace de travail en mémoire qui sera stoppé avec le container.</a:t>
            </a:r>
            <a:endParaRPr lang="fr-FR" dirty="0"/>
          </a:p>
        </p:txBody>
      </p:sp>
    </p:spTree>
    <p:extLst>
      <p:ext uri="{BB962C8B-B14F-4D97-AF65-F5344CB8AC3E}">
        <p14:creationId xmlns:p14="http://schemas.microsoft.com/office/powerpoint/2010/main" val="589748782"/>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B2984-0808-F1CB-CE5D-53D9256AB44A}"/>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6F5A3759-EC4A-29E5-BB22-96077B1B40E7}"/>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Les utilisateurs liés aux volumes</a:t>
            </a:r>
          </a:p>
          <a:p>
            <a:endParaRPr lang="fr-FR" dirty="0"/>
          </a:p>
        </p:txBody>
      </p:sp>
      <p:sp>
        <p:nvSpPr>
          <p:cNvPr id="181" name="Ingénieurie des besoins &amp; Analyse de l’existant">
            <a:extLst>
              <a:ext uri="{FF2B5EF4-FFF2-40B4-BE49-F238E27FC236}">
                <a16:creationId xmlns:a16="http://schemas.microsoft.com/office/drawing/2014/main" id="{7280CD1E-0DB5-7517-3772-C34145748F55}"/>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C4D6FFAD-45B5-C150-C593-FC390B34F62F}"/>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pPr>
              <a:buFont typeface="Arial" panose="020B0604020202020204" pitchFamily="34" charset="0"/>
              <a:buChar char="•"/>
            </a:pPr>
            <a:r>
              <a:rPr lang="fr-FR" dirty="0"/>
              <a:t>I</a:t>
            </a:r>
            <a:r>
              <a:rPr lang="fr-FR" dirty="0">
                <a:effectLst/>
              </a:rPr>
              <a:t>mportant pour la sécurité. </a:t>
            </a:r>
            <a:endParaRPr lang="fr-FR" dirty="0"/>
          </a:p>
          <a:p>
            <a:pPr>
              <a:buFont typeface="Arial" panose="020B0604020202020204" pitchFamily="34" charset="0"/>
              <a:buChar char="•"/>
            </a:pPr>
            <a:r>
              <a:rPr lang="fr-FR" dirty="0"/>
              <a:t>A</a:t>
            </a:r>
            <a:r>
              <a:rPr lang="fr-FR" dirty="0">
                <a:effectLst/>
              </a:rPr>
              <a:t> </a:t>
            </a:r>
            <a:r>
              <a:rPr lang="fr-FR" dirty="0"/>
              <a:t>l’image</a:t>
            </a:r>
            <a:r>
              <a:rPr lang="fr-FR" dirty="0">
                <a:effectLst/>
              </a:rPr>
              <a:t> des processus dans les containers (à l’intérieur) qui sont référencés dans les volumes (à l’extérieur des containers), les utilisateurs des containers sont référencés dans les volumes </a:t>
            </a:r>
            <a:endParaRPr lang="fr-FR" dirty="0"/>
          </a:p>
          <a:p>
            <a:pPr>
              <a:buFont typeface="Arial" panose="020B0604020202020204" pitchFamily="34" charset="0"/>
              <a:buChar char="•"/>
            </a:pPr>
            <a:r>
              <a:rPr lang="fr-FR" dirty="0">
                <a:effectLst/>
              </a:rPr>
              <a:t>Ce sont les ID qui vont être référencés et non les noms des utilisateurs </a:t>
            </a:r>
            <a:endParaRPr lang="fr-FR" dirty="0"/>
          </a:p>
          <a:p>
            <a:pPr>
              <a:buFont typeface="Arial" panose="020B0604020202020204" pitchFamily="34" charset="0"/>
              <a:buChar char="•"/>
            </a:pPr>
            <a:r>
              <a:rPr lang="fr-FR" dirty="0"/>
              <a:t>I</a:t>
            </a:r>
            <a:r>
              <a:rPr lang="fr-FR" dirty="0">
                <a:effectLst/>
              </a:rPr>
              <a:t>l faut donner les droits pour pouvoir RW les volumes </a:t>
            </a:r>
            <a:endParaRPr lang="fr-FR" dirty="0"/>
          </a:p>
          <a:p>
            <a:pPr>
              <a:buFont typeface="Arial" panose="020B0604020202020204" pitchFamily="34" charset="0"/>
              <a:buChar char="•"/>
            </a:pPr>
            <a:r>
              <a:rPr lang="fr-FR" dirty="0"/>
              <a:t>L</a:t>
            </a:r>
            <a:r>
              <a:rPr lang="fr-FR" dirty="0">
                <a:effectLst/>
              </a:rPr>
              <a:t>’utilisateur par défaut est root</a:t>
            </a:r>
            <a:endParaRPr lang="fr-FR" dirty="0"/>
          </a:p>
        </p:txBody>
      </p:sp>
    </p:spTree>
    <p:extLst>
      <p:ext uri="{BB962C8B-B14F-4D97-AF65-F5344CB8AC3E}">
        <p14:creationId xmlns:p14="http://schemas.microsoft.com/office/powerpoint/2010/main" val="2619261078"/>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8DE69-07B7-B651-75BB-6AAE04871AA3}"/>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B8BF9B6-5E29-EA2E-D26B-8F76766A279C}"/>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QCM</a:t>
            </a:r>
          </a:p>
          <a:p>
            <a:endParaRPr lang="fr-FR" dirty="0"/>
          </a:p>
        </p:txBody>
      </p:sp>
      <p:sp>
        <p:nvSpPr>
          <p:cNvPr id="181" name="Ingénieurie des besoins &amp; Analyse de l’existant">
            <a:extLst>
              <a:ext uri="{FF2B5EF4-FFF2-40B4-BE49-F238E27FC236}">
                <a16:creationId xmlns:a16="http://schemas.microsoft.com/office/drawing/2014/main" id="{006440CC-172A-B9CE-CCC2-31C1C63A02D3}"/>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4371BD0D-E1AC-07AD-3EC8-5A6A98A34BBB}"/>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https://app.wooclap.com/DOCKERVOL</a:t>
            </a:r>
          </a:p>
        </p:txBody>
      </p:sp>
    </p:spTree>
    <p:extLst>
      <p:ext uri="{BB962C8B-B14F-4D97-AF65-F5344CB8AC3E}">
        <p14:creationId xmlns:p14="http://schemas.microsoft.com/office/powerpoint/2010/main" val="3719835055"/>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CC563-1741-BB13-BEB6-1D0619D5A2EC}"/>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957788B7-766D-DCF0-5FA1-2168C4887039}"/>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 4 python</a:t>
            </a:r>
          </a:p>
          <a:p>
            <a:endParaRPr lang="fr-FR" dirty="0"/>
          </a:p>
        </p:txBody>
      </p:sp>
      <p:sp>
        <p:nvSpPr>
          <p:cNvPr id="181" name="Ingénieurie des besoins &amp; Analyse de l’existant">
            <a:extLst>
              <a:ext uri="{FF2B5EF4-FFF2-40B4-BE49-F238E27FC236}">
                <a16:creationId xmlns:a16="http://schemas.microsoft.com/office/drawing/2014/main" id="{43C3047F-08F1-7051-D133-FE6FB3FF5B7F}"/>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volumes</a:t>
            </a:r>
          </a:p>
        </p:txBody>
      </p:sp>
      <p:sp>
        <p:nvSpPr>
          <p:cNvPr id="182" name="Jour 1 : Recueillir le besoin…">
            <a:extLst>
              <a:ext uri="{FF2B5EF4-FFF2-40B4-BE49-F238E27FC236}">
                <a16:creationId xmlns:a16="http://schemas.microsoft.com/office/drawing/2014/main" id="{97A1EAAC-ED14-79E4-CB54-378E06F3BCD3}"/>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Correction sur </a:t>
            </a:r>
            <a:r>
              <a:rPr lang="fr-FR" dirty="0">
                <a:effectLst/>
                <a:hlinkClick r:id="rId2"/>
              </a:rPr>
              <a:t>https://github.com/tvinchent/docker-atelier-4</a:t>
            </a:r>
            <a:endParaRPr lang="fr-FR" dirty="0">
              <a:effectLst/>
            </a:endParaRPr>
          </a:p>
          <a:p>
            <a:r>
              <a:rPr lang="fr-FR" dirty="0"/>
              <a:t>Vous pouvez vous aider de la correction détaillée de </a:t>
            </a:r>
            <a:r>
              <a:rPr lang="fr-FR"/>
              <a:t>l’atelier 3</a:t>
            </a:r>
            <a:endParaRPr lang="fr-FR" dirty="0">
              <a:effectLst/>
            </a:endParaRPr>
          </a:p>
          <a:p>
            <a:endParaRPr lang="fr-FR" dirty="0">
              <a:effectLst/>
            </a:endParaRPr>
          </a:p>
        </p:txBody>
      </p:sp>
    </p:spTree>
    <p:extLst>
      <p:ext uri="{BB962C8B-B14F-4D97-AF65-F5344CB8AC3E}">
        <p14:creationId xmlns:p14="http://schemas.microsoft.com/office/powerpoint/2010/main" val="3435068949"/>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70D1E-02E2-B01C-59FD-868EF0CAC869}"/>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E3396D85-C34A-BDF9-1249-EEED1A593B3F}"/>
              </a:ext>
            </a:extLst>
          </p:cNvPr>
          <p:cNvSpPr>
            <a:spLocks noGrp="1"/>
          </p:cNvSpPr>
          <p:nvPr>
            <p:ph type="title"/>
          </p:nvPr>
        </p:nvSpPr>
        <p:spPr/>
        <p:txBody>
          <a:bodyPr>
            <a:normAutofit/>
          </a:bodyPr>
          <a:lstStyle/>
          <a:p>
            <a:r>
              <a:rPr lang="fr-FR" dirty="0">
                <a:effectLst/>
              </a:rPr>
              <a:t>4. Les </a:t>
            </a:r>
            <a:r>
              <a:rPr lang="fr-FR" dirty="0" err="1">
                <a:effectLst/>
              </a:rPr>
              <a:t>builds</a:t>
            </a:r>
            <a:endParaRPr lang="fr-FR" dirty="0"/>
          </a:p>
        </p:txBody>
      </p:sp>
    </p:spTree>
    <p:extLst>
      <p:ext uri="{BB962C8B-B14F-4D97-AF65-F5344CB8AC3E}">
        <p14:creationId xmlns:p14="http://schemas.microsoft.com/office/powerpoint/2010/main" val="26946606"/>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FBEAB-6506-90AE-E3A7-556F6DEB10D6}"/>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D304074-1AFA-BB24-F43C-3F04CD5B063F}"/>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Programme d’aujourd’hui</a:t>
            </a:r>
          </a:p>
          <a:p>
            <a:endParaRPr lang="fr-FR" dirty="0"/>
          </a:p>
        </p:txBody>
      </p:sp>
      <p:sp>
        <p:nvSpPr>
          <p:cNvPr id="181" name="Ingénieurie des besoins &amp; Analyse de l’existant">
            <a:extLst>
              <a:ext uri="{FF2B5EF4-FFF2-40B4-BE49-F238E27FC236}">
                <a16:creationId xmlns:a16="http://schemas.microsoft.com/office/drawing/2014/main" id="{237BEB5C-AD3F-09E4-3C61-DA29496F6E1D}"/>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4D5B43F5-3FA5-F944-82C7-3D83852DDBBD}"/>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Rappels (image, conteneur et volumes</a:t>
            </a:r>
            <a:r>
              <a:rPr lang="fr-FR" dirty="0"/>
              <a:t>, fichiers etc.).</a:t>
            </a:r>
            <a:endParaRPr lang="fr-FR" dirty="0">
              <a:effectLst/>
            </a:endParaRPr>
          </a:p>
          <a:p>
            <a:r>
              <a:rPr lang="fr-FR" dirty="0" err="1">
                <a:effectLst/>
              </a:rPr>
              <a:t>Build</a:t>
            </a:r>
            <a:r>
              <a:rPr lang="fr-FR" dirty="0">
                <a:effectLst/>
              </a:rPr>
              <a:t> et publication d’une application sur Docker Hub</a:t>
            </a:r>
          </a:p>
          <a:p>
            <a:pPr lvl="1"/>
            <a:r>
              <a:rPr lang="fr-FR" dirty="0">
                <a:effectLst/>
              </a:rPr>
              <a:t>Commandes d’un </a:t>
            </a:r>
            <a:r>
              <a:rPr lang="fr-FR" dirty="0" err="1">
                <a:effectLst/>
              </a:rPr>
              <a:t>dockerfile</a:t>
            </a:r>
            <a:endParaRPr lang="fr-FR" dirty="0">
              <a:effectLst/>
            </a:endParaRPr>
          </a:p>
          <a:p>
            <a:pPr lvl="1"/>
            <a:r>
              <a:rPr lang="fr-FR" dirty="0" err="1"/>
              <a:t>Build</a:t>
            </a:r>
            <a:r>
              <a:rPr lang="fr-FR" dirty="0"/>
              <a:t> de l’application</a:t>
            </a:r>
          </a:p>
          <a:p>
            <a:pPr lvl="1"/>
            <a:r>
              <a:rPr lang="fr-FR" dirty="0">
                <a:effectLst/>
              </a:rPr>
              <a:t>CLI : pull run push</a:t>
            </a:r>
          </a:p>
          <a:p>
            <a:pPr lvl="1"/>
            <a:r>
              <a:rPr lang="fr-FR" dirty="0"/>
              <a:t>C</a:t>
            </a:r>
            <a:r>
              <a:rPr lang="fr-FR" dirty="0">
                <a:effectLst/>
              </a:rPr>
              <a:t>réation d’une image sur un registre distant</a:t>
            </a:r>
          </a:p>
          <a:p>
            <a:r>
              <a:rPr lang="fr-FR" dirty="0"/>
              <a:t>Modalités du TP</a:t>
            </a:r>
          </a:p>
          <a:p>
            <a:endParaRPr lang="fr-FR" dirty="0">
              <a:effectLst/>
            </a:endParaRPr>
          </a:p>
        </p:txBody>
      </p:sp>
    </p:spTree>
    <p:extLst>
      <p:ext uri="{BB962C8B-B14F-4D97-AF65-F5344CB8AC3E}">
        <p14:creationId xmlns:p14="http://schemas.microsoft.com/office/powerpoint/2010/main" val="34225933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err="1"/>
              <a:t>Programme</a:t>
            </a:r>
            <a:r>
              <a:rPr dirty="0"/>
              <a:t> de </a:t>
            </a:r>
            <a:r>
              <a:rPr dirty="0" err="1"/>
              <a:t>ces</a:t>
            </a:r>
            <a:r>
              <a:rPr dirty="0"/>
              <a:t> </a:t>
            </a:r>
            <a:r>
              <a:rPr lang="fr-FR" dirty="0"/>
              <a:t>3 demi-journée</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Introduction : </a:t>
            </a:r>
            <a:r>
              <a:rPr lang="fr-FR" dirty="0">
                <a:effectLst/>
              </a:rPr>
              <a:t>histoire, utilité, concepts, infrastructure</a:t>
            </a:r>
            <a:endParaRPr lang="fr-FR" b="1" dirty="0">
              <a:effectLst/>
            </a:endParaRPr>
          </a:p>
          <a:p>
            <a:pPr marL="742950" indent="-742950">
              <a:buFont typeface="+mj-lt"/>
              <a:buAutoNum type="arabicPeriod"/>
            </a:pPr>
            <a:r>
              <a:rPr lang="fr-FR" dirty="0">
                <a:effectLst/>
              </a:rPr>
              <a:t>Premiers pas &amp; installation, mise en situation via ateliers basiques</a:t>
            </a:r>
          </a:p>
          <a:p>
            <a:pPr marL="742950" indent="-742950">
              <a:buFont typeface="+mj-lt"/>
              <a:buAutoNum type="arabicPeriod"/>
            </a:pPr>
            <a:r>
              <a:rPr lang="fr-FR" dirty="0"/>
              <a:t>Utilisation avancée, édition d’un environnement docker</a:t>
            </a:r>
          </a:p>
          <a:p>
            <a:pPr marL="742950" indent="-742950">
              <a:buFont typeface="+mj-lt"/>
              <a:buAutoNum type="arabicPeriod"/>
            </a:pPr>
            <a:r>
              <a:rPr lang="fr-FR" dirty="0"/>
              <a:t>Volumes et </a:t>
            </a:r>
            <a:r>
              <a:rPr lang="fr-FR" dirty="0" err="1"/>
              <a:t>build</a:t>
            </a:r>
            <a:r>
              <a:rPr lang="fr-FR" dirty="0"/>
              <a:t>, publication sur docker hub, notions d’orchestration de conteneurs</a:t>
            </a:r>
          </a:p>
          <a:p>
            <a:pPr marL="0" indent="0">
              <a:buNone/>
            </a:pPr>
            <a:r>
              <a:rPr lang="fr-FR" b="1" dirty="0"/>
              <a:t>QCM</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A6729-0F88-8183-FEDC-20B0584ADA7D}"/>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E6C5936E-5480-E753-E875-B0C9112D60E0}"/>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Rappels</a:t>
            </a:r>
          </a:p>
          <a:p>
            <a:endParaRPr lang="fr-FR" dirty="0"/>
          </a:p>
        </p:txBody>
      </p:sp>
      <p:sp>
        <p:nvSpPr>
          <p:cNvPr id="181" name="Ingénieurie des besoins &amp; Analyse de l’existant">
            <a:extLst>
              <a:ext uri="{FF2B5EF4-FFF2-40B4-BE49-F238E27FC236}">
                <a16:creationId xmlns:a16="http://schemas.microsoft.com/office/drawing/2014/main" id="{A9CF1708-3A03-CA84-0E36-898C9C723E1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A1BF46E6-6D50-9A03-C0EE-11B46F6DD019}"/>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Conteneur</a:t>
            </a:r>
            <a:r>
              <a:rPr lang="fr-FR" dirty="0"/>
              <a:t> : contenu actif créé sur la base d’une image</a:t>
            </a:r>
            <a:endParaRPr lang="fr-FR" dirty="0">
              <a:effectLst/>
            </a:endParaRPr>
          </a:p>
          <a:p>
            <a:r>
              <a:rPr lang="fr-FR" dirty="0">
                <a:effectLst/>
              </a:rPr>
              <a:t>Image : contenu inactif récupéré du registre</a:t>
            </a:r>
            <a:endParaRPr lang="fr-FR" dirty="0"/>
          </a:p>
          <a:p>
            <a:r>
              <a:rPr lang="fr-FR" dirty="0">
                <a:effectLst/>
              </a:rPr>
              <a:t>Volumes : espace de persistance des données</a:t>
            </a:r>
          </a:p>
          <a:p>
            <a:r>
              <a:rPr lang="fr-FR" dirty="0"/>
              <a:t>Fichiers :</a:t>
            </a:r>
          </a:p>
          <a:p>
            <a:pPr lvl="1"/>
            <a:r>
              <a:rPr lang="fr-FR" dirty="0">
                <a:effectLst/>
              </a:rPr>
              <a:t>docker-</a:t>
            </a:r>
            <a:r>
              <a:rPr lang="fr-FR" dirty="0" err="1">
                <a:effectLst/>
              </a:rPr>
              <a:t>compose.yml</a:t>
            </a:r>
            <a:r>
              <a:rPr lang="fr-FR" dirty="0">
                <a:effectLst/>
              </a:rPr>
              <a:t> : gestion et chargement des services et de leurs conteneurs, ports, volumes associés.</a:t>
            </a:r>
          </a:p>
          <a:p>
            <a:pPr lvl="1"/>
            <a:r>
              <a:rPr lang="fr-FR" dirty="0" err="1">
                <a:effectLst/>
              </a:rPr>
              <a:t>Dockerfile</a:t>
            </a:r>
            <a:r>
              <a:rPr lang="fr-FR" dirty="0">
                <a:effectLst/>
              </a:rPr>
              <a:t> : définition de l’image d’une application pour l’exécuter à l’intérieur d’un conteneur.</a:t>
            </a:r>
          </a:p>
        </p:txBody>
      </p:sp>
    </p:spTree>
    <p:extLst>
      <p:ext uri="{BB962C8B-B14F-4D97-AF65-F5344CB8AC3E}">
        <p14:creationId xmlns:p14="http://schemas.microsoft.com/office/powerpoint/2010/main" val="2144559896"/>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A7E43-DA44-7798-E01E-45CF64695A5D}"/>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8067B453-11C1-D8FC-56DC-4F651D8C08E2}"/>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C9C2F300-D33D-5B38-BFC6-6796CC718728}"/>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BAF4CEA9-EE31-D6CF-1857-F4F3ADD6D05A}"/>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Commandes d’un </a:t>
            </a:r>
            <a:r>
              <a:rPr lang="fr-FR" dirty="0" err="1">
                <a:effectLst/>
              </a:rPr>
              <a:t>dockerfile</a:t>
            </a:r>
            <a:endParaRPr lang="fr-FR" dirty="0">
              <a:effectLst/>
            </a:endParaRPr>
          </a:p>
          <a:p>
            <a:r>
              <a:rPr lang="fr-FR" dirty="0" err="1"/>
              <a:t>Build</a:t>
            </a:r>
            <a:r>
              <a:rPr lang="fr-FR" dirty="0"/>
              <a:t> de l’application</a:t>
            </a:r>
          </a:p>
          <a:p>
            <a:r>
              <a:rPr lang="fr-FR" dirty="0">
                <a:effectLst/>
              </a:rPr>
              <a:t>CLI : pull run push</a:t>
            </a:r>
          </a:p>
          <a:p>
            <a:r>
              <a:rPr lang="fr-FR" dirty="0"/>
              <a:t>C</a:t>
            </a:r>
            <a:r>
              <a:rPr lang="fr-FR" dirty="0">
                <a:effectLst/>
              </a:rPr>
              <a:t>réation d’une image sur un registre distant</a:t>
            </a:r>
          </a:p>
        </p:txBody>
      </p:sp>
    </p:spTree>
    <p:extLst>
      <p:ext uri="{BB962C8B-B14F-4D97-AF65-F5344CB8AC3E}">
        <p14:creationId xmlns:p14="http://schemas.microsoft.com/office/powerpoint/2010/main" val="3226912321"/>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39603-5173-4DEB-880D-34CBB6F81158}"/>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D180409F-63D2-264C-17A0-D9F124919D36}"/>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A9041823-3909-BE4A-7DAF-819C7CB3DD90}"/>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E419F759-B9CA-FFBF-41BB-773B254B2253}"/>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Commandes d’un </a:t>
            </a:r>
            <a:r>
              <a:rPr lang="fr-FR" dirty="0" err="1">
                <a:effectLst/>
              </a:rPr>
              <a:t>dockerfile</a:t>
            </a:r>
            <a:r>
              <a:rPr lang="fr-FR" dirty="0">
                <a:effectLst/>
              </a:rPr>
              <a:t> 1/5:</a:t>
            </a:r>
          </a:p>
          <a:p>
            <a:r>
              <a:rPr lang="fr-FR" dirty="0">
                <a:effectLst/>
              </a:rPr>
              <a:t>Le </a:t>
            </a:r>
            <a:r>
              <a:rPr lang="fr-FR" dirty="0" err="1">
                <a:effectLst/>
              </a:rPr>
              <a:t>Dockerfile</a:t>
            </a:r>
            <a:r>
              <a:rPr lang="fr-FR" dirty="0">
                <a:effectLst/>
              </a:rPr>
              <a:t> est un fichier texte qui contient une série d'instructions pour construire une image Docker personnalisée.</a:t>
            </a:r>
          </a:p>
          <a:p>
            <a:r>
              <a:rPr lang="fr-FR" dirty="0">
                <a:effectLst/>
              </a:rPr>
              <a:t>FROM</a:t>
            </a:r>
          </a:p>
          <a:p>
            <a:pPr lvl="1"/>
            <a:r>
              <a:rPr lang="fr-FR" dirty="0">
                <a:effectLst/>
              </a:rPr>
              <a:t>Description : Spécifie l'image de base à utiliser pour la construction de l'image.</a:t>
            </a:r>
          </a:p>
          <a:p>
            <a:pPr lvl="1"/>
            <a:r>
              <a:rPr lang="fr-FR" dirty="0">
                <a:effectLst/>
              </a:rPr>
              <a:t>Syntaxe : FROM NOM_IMAGE[:TAG]</a:t>
            </a:r>
          </a:p>
          <a:p>
            <a:pPr lvl="1"/>
            <a:r>
              <a:rPr lang="fr-FR" dirty="0">
                <a:effectLst/>
              </a:rPr>
              <a:t>Exemple : FROM ubuntu:20.04 : Utilise l'image Ubuntu 20.04 comme base.</a:t>
            </a:r>
          </a:p>
        </p:txBody>
      </p:sp>
    </p:spTree>
    <p:extLst>
      <p:ext uri="{BB962C8B-B14F-4D97-AF65-F5344CB8AC3E}">
        <p14:creationId xmlns:p14="http://schemas.microsoft.com/office/powerpoint/2010/main" val="891113916"/>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E4A71-8950-5241-D365-538474440C0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9E4C9904-F22B-FABD-E608-0AF06D1A03C2}"/>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5B1160C4-EEE8-588A-2271-B8F5E3FD4240}"/>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76175C37-5C61-7616-9ED1-669C68E359FB}"/>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Commandes d’un </a:t>
            </a:r>
            <a:r>
              <a:rPr lang="fr-FR" dirty="0" err="1">
                <a:effectLst/>
              </a:rPr>
              <a:t>dockerfile</a:t>
            </a:r>
            <a:r>
              <a:rPr lang="fr-FR" dirty="0">
                <a:effectLst/>
              </a:rPr>
              <a:t> 2/5:</a:t>
            </a:r>
          </a:p>
          <a:p>
            <a:r>
              <a:rPr lang="fr-FR" dirty="0">
                <a:effectLst/>
              </a:rPr>
              <a:t>RUN</a:t>
            </a:r>
          </a:p>
          <a:p>
            <a:pPr lvl="1"/>
            <a:r>
              <a:rPr lang="fr-FR" dirty="0">
                <a:effectLst/>
              </a:rPr>
              <a:t>Description : Exécute une commande pendant la construction de l'image. </a:t>
            </a:r>
          </a:p>
          <a:p>
            <a:pPr lvl="1"/>
            <a:r>
              <a:rPr lang="fr-FR" dirty="0">
                <a:effectLst/>
              </a:rPr>
              <a:t>Syntaxe : RUN commande</a:t>
            </a:r>
          </a:p>
          <a:p>
            <a:pPr lvl="1"/>
            <a:r>
              <a:rPr lang="fr-FR" dirty="0">
                <a:effectLst/>
              </a:rPr>
              <a:t>Exemples :</a:t>
            </a:r>
          </a:p>
          <a:p>
            <a:pPr lvl="2"/>
            <a:r>
              <a:rPr lang="fr-FR" dirty="0">
                <a:effectLst/>
              </a:rPr>
              <a:t>RUN apt-get update &amp;&amp; apt-get </a:t>
            </a:r>
            <a:r>
              <a:rPr lang="fr-FR" dirty="0" err="1">
                <a:effectLst/>
              </a:rPr>
              <a:t>install</a:t>
            </a:r>
            <a:r>
              <a:rPr lang="fr-FR" dirty="0">
                <a:effectLst/>
              </a:rPr>
              <a:t> -y python3 : Met à jour les paquets et installe Python 3.</a:t>
            </a:r>
          </a:p>
          <a:p>
            <a:pPr lvl="2"/>
            <a:r>
              <a:rPr lang="fr-FR" dirty="0">
                <a:effectLst/>
              </a:rPr>
              <a:t>RUN </a:t>
            </a:r>
            <a:r>
              <a:rPr lang="fr-FR" dirty="0" err="1">
                <a:effectLst/>
              </a:rPr>
              <a:t>mkdir</a:t>
            </a:r>
            <a:r>
              <a:rPr lang="fr-FR" dirty="0">
                <a:effectLst/>
              </a:rPr>
              <a:t> /app : Crée un répertoire nommé /app.</a:t>
            </a:r>
          </a:p>
        </p:txBody>
      </p:sp>
    </p:spTree>
    <p:extLst>
      <p:ext uri="{BB962C8B-B14F-4D97-AF65-F5344CB8AC3E}">
        <p14:creationId xmlns:p14="http://schemas.microsoft.com/office/powerpoint/2010/main" val="267544317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0B532-FB6F-39A1-88AE-8FFBF7FB7B41}"/>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86D15E1-6E18-0548-C3F4-2AD09805B4E0}"/>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E4E58496-BC54-FE9D-2A4A-B833B3A64AC7}"/>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AE74FF4F-63C4-77BD-AF0E-8D7FE1D08092}"/>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Commandes d’un </a:t>
            </a:r>
            <a:r>
              <a:rPr lang="fr-FR" dirty="0" err="1">
                <a:effectLst/>
              </a:rPr>
              <a:t>dockerfile</a:t>
            </a:r>
            <a:r>
              <a:rPr lang="fr-FR" dirty="0">
                <a:effectLst/>
              </a:rPr>
              <a:t> 3/5:</a:t>
            </a:r>
          </a:p>
          <a:p>
            <a:r>
              <a:rPr lang="fr-FR" dirty="0">
                <a:effectLst/>
              </a:rPr>
              <a:t>CMD</a:t>
            </a:r>
          </a:p>
          <a:p>
            <a:pPr lvl="1"/>
            <a:r>
              <a:rPr lang="fr-FR" dirty="0">
                <a:effectLst/>
              </a:rPr>
              <a:t>Description : Spécifie la commande par défaut à exécuter lorsque le conteneur est lancé. Il ne peut y avoir qu'une seule instruction CMD par </a:t>
            </a:r>
            <a:r>
              <a:rPr lang="fr-FR" dirty="0" err="1">
                <a:effectLst/>
              </a:rPr>
              <a:t>Dockerfile</a:t>
            </a:r>
            <a:r>
              <a:rPr lang="fr-FR" dirty="0">
                <a:effectLst/>
              </a:rPr>
              <a:t>.</a:t>
            </a:r>
          </a:p>
          <a:p>
            <a:pPr lvl="1"/>
            <a:r>
              <a:rPr lang="fr-FR" dirty="0">
                <a:effectLst/>
              </a:rPr>
              <a:t>Syntaxe : CMD ["exécutable", "param1", "param2"]</a:t>
            </a:r>
          </a:p>
          <a:p>
            <a:pPr lvl="1"/>
            <a:r>
              <a:rPr lang="fr-FR" dirty="0">
                <a:effectLst/>
              </a:rPr>
              <a:t>Exemple :</a:t>
            </a:r>
          </a:p>
          <a:p>
            <a:pPr lvl="3"/>
            <a:r>
              <a:rPr lang="fr-FR" dirty="0">
                <a:effectLst/>
              </a:rPr>
              <a:t>CMD ["python3", "app.py"] : Exécute python3 app.py lorsque le conteneur démarre.</a:t>
            </a:r>
          </a:p>
        </p:txBody>
      </p:sp>
    </p:spTree>
    <p:extLst>
      <p:ext uri="{BB962C8B-B14F-4D97-AF65-F5344CB8AC3E}">
        <p14:creationId xmlns:p14="http://schemas.microsoft.com/office/powerpoint/2010/main" val="2863707271"/>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C50A5-5BF8-B4C2-575A-0290E081B7A3}"/>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446F8FC-8F4B-0C4E-E0CB-62A7CB59E844}"/>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642AC26C-42B1-741F-47BA-39EB74782B13}"/>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2362FD0D-BE44-20D0-02C1-3F666F451048}"/>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Commandes d’un </a:t>
            </a:r>
            <a:r>
              <a:rPr lang="fr-FR" dirty="0" err="1">
                <a:effectLst/>
              </a:rPr>
              <a:t>dockerfile</a:t>
            </a:r>
            <a:r>
              <a:rPr lang="fr-FR" dirty="0">
                <a:effectLst/>
              </a:rPr>
              <a:t> 4/5:</a:t>
            </a:r>
          </a:p>
          <a:p>
            <a:r>
              <a:rPr lang="fr-FR" dirty="0">
                <a:effectLst/>
              </a:rPr>
              <a:t>COPY</a:t>
            </a:r>
          </a:p>
          <a:p>
            <a:pPr lvl="1"/>
            <a:r>
              <a:rPr lang="fr-FR" dirty="0">
                <a:effectLst/>
              </a:rPr>
              <a:t>Description : Copie des fichiers ou des répertoires depuis le contexte de construction vers le système de fichiers de l'image.</a:t>
            </a:r>
          </a:p>
          <a:p>
            <a:pPr lvl="1"/>
            <a:r>
              <a:rPr lang="fr-FR" dirty="0">
                <a:effectLst/>
              </a:rPr>
              <a:t>Syntaxe : COPY source destination</a:t>
            </a:r>
          </a:p>
          <a:p>
            <a:pPr lvl="1"/>
            <a:r>
              <a:rPr lang="fr-FR" dirty="0">
                <a:effectLst/>
              </a:rPr>
              <a:t>Exemple :</a:t>
            </a:r>
          </a:p>
          <a:p>
            <a:pPr lvl="2"/>
            <a:r>
              <a:rPr lang="fr-FR" dirty="0">
                <a:effectLst/>
              </a:rPr>
              <a:t>COPY . /app : Copie tous les fichiers du répertoire courant vers /app dans l'image.</a:t>
            </a:r>
          </a:p>
        </p:txBody>
      </p:sp>
    </p:spTree>
    <p:extLst>
      <p:ext uri="{BB962C8B-B14F-4D97-AF65-F5344CB8AC3E}">
        <p14:creationId xmlns:p14="http://schemas.microsoft.com/office/powerpoint/2010/main" val="1480879226"/>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8156B-A508-DF16-7A52-A5644E681253}"/>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BAB6619E-8A4F-1D96-8C57-E138C2C0B5EB}"/>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78518341-71DB-C0F9-11E7-69656A94D61B}"/>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B7055E95-3F39-52A4-0407-DB0D31E2CD07}"/>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effectLst/>
              </a:rPr>
              <a:t>Commandes d’un </a:t>
            </a:r>
            <a:r>
              <a:rPr lang="fr-FR" dirty="0" err="1">
                <a:effectLst/>
              </a:rPr>
              <a:t>dockerfile</a:t>
            </a:r>
            <a:r>
              <a:rPr lang="fr-FR" dirty="0">
                <a:effectLst/>
              </a:rPr>
              <a:t> 5/5:</a:t>
            </a:r>
          </a:p>
          <a:p>
            <a:r>
              <a:rPr lang="fr-FR" dirty="0">
                <a:effectLst/>
              </a:rPr>
              <a:t>EXPOSE</a:t>
            </a:r>
          </a:p>
          <a:p>
            <a:pPr lvl="1"/>
            <a:r>
              <a:rPr lang="fr-FR" dirty="0">
                <a:effectLst/>
              </a:rPr>
              <a:t>Description : Informe Docker que le conteneur écoute sur les ports réseau spécifiés lors de l'exécution.</a:t>
            </a:r>
          </a:p>
          <a:p>
            <a:pPr lvl="1"/>
            <a:r>
              <a:rPr lang="fr-FR" dirty="0">
                <a:effectLst/>
              </a:rPr>
              <a:t>Syntaxe : EXPOSE port1 [port2 ...]</a:t>
            </a:r>
          </a:p>
          <a:p>
            <a:pPr lvl="1"/>
            <a:r>
              <a:rPr lang="fr-FR" dirty="0">
                <a:effectLst/>
              </a:rPr>
              <a:t>Exemple :</a:t>
            </a:r>
          </a:p>
          <a:p>
            <a:pPr lvl="2"/>
            <a:r>
              <a:rPr lang="fr-FR" dirty="0">
                <a:effectLst/>
              </a:rPr>
              <a:t>EXPOSE 80 : Le conteneur écoutera sur le port 80.</a:t>
            </a:r>
          </a:p>
        </p:txBody>
      </p:sp>
    </p:spTree>
    <p:extLst>
      <p:ext uri="{BB962C8B-B14F-4D97-AF65-F5344CB8AC3E}">
        <p14:creationId xmlns:p14="http://schemas.microsoft.com/office/powerpoint/2010/main" val="257561778"/>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A848B-5CEB-8D58-EEB6-F533E1AB913D}"/>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E5A8BB09-E944-0AAD-B6C6-8626D04AD69E}"/>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F61A1B8C-D819-E9B3-8E43-9C2C38FB4292}"/>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AF667556-9CFB-69FB-37C2-A607329F3BB1}"/>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err="1"/>
              <a:t>Build</a:t>
            </a:r>
            <a:r>
              <a:rPr lang="fr-FR" dirty="0"/>
              <a:t> de l’application :</a:t>
            </a:r>
          </a:p>
          <a:p>
            <a:pPr lvl="1"/>
            <a:r>
              <a:rPr lang="fr-FR" dirty="0"/>
              <a:t>docker </a:t>
            </a:r>
            <a:r>
              <a:rPr lang="fr-FR" dirty="0" err="1"/>
              <a:t>build</a:t>
            </a:r>
            <a:r>
              <a:rPr lang="fr-FR" dirty="0"/>
              <a:t> -t &lt;votre-utilisateur-docker&gt;/&lt;nom-image&gt;:&lt;tag&gt; .</a:t>
            </a:r>
          </a:p>
          <a:p>
            <a:pPr lvl="1"/>
            <a:r>
              <a:rPr lang="fr-FR" dirty="0"/>
              <a:t>Exemple :</a:t>
            </a:r>
          </a:p>
          <a:p>
            <a:pPr lvl="2"/>
            <a:r>
              <a:rPr lang="fr-FR" dirty="0"/>
              <a:t>docker </a:t>
            </a:r>
            <a:r>
              <a:rPr lang="fr-FR" dirty="0" err="1"/>
              <a:t>build</a:t>
            </a:r>
            <a:r>
              <a:rPr lang="fr-FR" dirty="0"/>
              <a:t> -t </a:t>
            </a:r>
            <a:r>
              <a:rPr lang="fr-FR" dirty="0" err="1"/>
              <a:t>tvinchentepsi</a:t>
            </a:r>
            <a:r>
              <a:rPr lang="fr-FR" dirty="0"/>
              <a:t>/atelier-docker-1:1.0 .</a:t>
            </a:r>
          </a:p>
          <a:p>
            <a:pPr lvl="2"/>
            <a:r>
              <a:rPr lang="fr-FR" dirty="0"/>
              <a:t>Attention à ne pas oublier le . À la fin !</a:t>
            </a:r>
          </a:p>
        </p:txBody>
      </p:sp>
    </p:spTree>
    <p:extLst>
      <p:ext uri="{BB962C8B-B14F-4D97-AF65-F5344CB8AC3E}">
        <p14:creationId xmlns:p14="http://schemas.microsoft.com/office/powerpoint/2010/main" val="3162897514"/>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A088B-8838-3834-2DB4-435D8F28956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8A85EE9E-7D3B-7D96-2C60-1D2EE2144776}"/>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5A1E5F53-02C1-160E-B6F4-C8029AC685FB}"/>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405A89FD-D66C-70A5-A9AE-CA7CA60D8C62}"/>
              </a:ext>
            </a:extLst>
          </p:cNvPr>
          <p:cNvSpPr txBox="1">
            <a:spLocks noGrp="1"/>
          </p:cNvSpPr>
          <p:nvPr>
            <p:ph type="body" idx="1"/>
          </p:nvPr>
        </p:nvSpPr>
        <p:spPr>
          <a:xfrm>
            <a:off x="1206499" y="4248504"/>
            <a:ext cx="21970999" cy="8256012"/>
          </a:xfrm>
          <a:prstGeom prst="rect">
            <a:avLst/>
          </a:prstGeom>
        </p:spPr>
        <p:txBody>
          <a:bodyPr>
            <a:normAutofit fontScale="92500" lnSpcReduction="20000"/>
          </a:bodyPr>
          <a:lstStyle/>
          <a:p>
            <a:r>
              <a:rPr lang="fr-FR" dirty="0">
                <a:effectLst/>
              </a:rPr>
              <a:t>CLI : pull run push</a:t>
            </a:r>
          </a:p>
          <a:p>
            <a:pPr lvl="1"/>
            <a:r>
              <a:rPr lang="fr-FR" dirty="0"/>
              <a:t>Pull</a:t>
            </a:r>
          </a:p>
          <a:p>
            <a:pPr lvl="2"/>
            <a:r>
              <a:rPr lang="fr-FR" dirty="0">
                <a:effectLst/>
              </a:rPr>
              <a:t>Syntaxe : docker pull [OPTIONS] NOM_IMAGE[:TAG|@DIGEST]</a:t>
            </a:r>
          </a:p>
          <a:p>
            <a:pPr lvl="2"/>
            <a:r>
              <a:rPr lang="fr-FR" dirty="0">
                <a:effectLst/>
              </a:rPr>
              <a:t>Exemple : docker pull mysql:5.7</a:t>
            </a:r>
          </a:p>
          <a:p>
            <a:pPr lvl="1"/>
            <a:r>
              <a:rPr lang="fr-FR" dirty="0"/>
              <a:t>Run</a:t>
            </a:r>
          </a:p>
          <a:p>
            <a:pPr lvl="2"/>
            <a:r>
              <a:rPr lang="fr-FR" dirty="0">
                <a:effectLst/>
              </a:rPr>
              <a:t>Syntaxe : docker run [OPTIONS] IMAGE [COMMAND] [ARG...]</a:t>
            </a:r>
          </a:p>
          <a:p>
            <a:pPr lvl="2"/>
            <a:r>
              <a:rPr lang="fr-FR" dirty="0">
                <a:effectLst/>
              </a:rPr>
              <a:t>Exemples :docker run -d --</a:t>
            </a:r>
            <a:r>
              <a:rPr lang="fr-FR" dirty="0" err="1">
                <a:effectLst/>
              </a:rPr>
              <a:t>name</a:t>
            </a:r>
            <a:r>
              <a:rPr lang="fr-FR" dirty="0">
                <a:effectLst/>
              </a:rPr>
              <a:t> mon-</a:t>
            </a:r>
            <a:r>
              <a:rPr lang="fr-FR" dirty="0" err="1">
                <a:effectLst/>
              </a:rPr>
              <a:t>nginx</a:t>
            </a:r>
            <a:r>
              <a:rPr lang="fr-FR" dirty="0">
                <a:effectLst/>
              </a:rPr>
              <a:t> -p 8080:80 </a:t>
            </a:r>
            <a:r>
              <a:rPr lang="fr-FR" dirty="0" err="1">
                <a:effectLst/>
              </a:rPr>
              <a:t>nginx</a:t>
            </a:r>
            <a:endParaRPr lang="fr-FR" dirty="0">
              <a:effectLst/>
            </a:endParaRPr>
          </a:p>
          <a:p>
            <a:r>
              <a:rPr lang="fr-FR" dirty="0"/>
              <a:t>C</a:t>
            </a:r>
            <a:r>
              <a:rPr lang="fr-FR" dirty="0">
                <a:effectLst/>
              </a:rPr>
              <a:t>réation d’une image sur un registre distant</a:t>
            </a:r>
          </a:p>
        </p:txBody>
      </p:sp>
    </p:spTree>
    <p:extLst>
      <p:ext uri="{BB962C8B-B14F-4D97-AF65-F5344CB8AC3E}">
        <p14:creationId xmlns:p14="http://schemas.microsoft.com/office/powerpoint/2010/main" val="282267916"/>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20A9E-AAFA-25E0-9220-2B88525FB5F6}"/>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0246F8B5-D155-B1B2-3BEA-D9F93CAB7AE1}"/>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err="1">
                <a:effectLst/>
              </a:rPr>
              <a:t>Build</a:t>
            </a:r>
            <a:r>
              <a:rPr lang="fr-FR" dirty="0">
                <a:effectLst/>
              </a:rPr>
              <a:t> et publication d’une application sur Docker Hub</a:t>
            </a:r>
          </a:p>
          <a:p>
            <a:endParaRPr lang="fr-FR" dirty="0"/>
          </a:p>
        </p:txBody>
      </p:sp>
      <p:sp>
        <p:nvSpPr>
          <p:cNvPr id="181" name="Ingénieurie des besoins &amp; Analyse de l’existant">
            <a:extLst>
              <a:ext uri="{FF2B5EF4-FFF2-40B4-BE49-F238E27FC236}">
                <a16:creationId xmlns:a16="http://schemas.microsoft.com/office/drawing/2014/main" id="{565DFCC0-8528-0FD0-2289-603EEF6BF75F}"/>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0714E3FD-9708-C4A1-A633-5E211007956D}"/>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CLI : pull run push</a:t>
            </a:r>
          </a:p>
          <a:p>
            <a:r>
              <a:rPr lang="fr-FR" dirty="0"/>
              <a:t>Push : C</a:t>
            </a:r>
            <a:r>
              <a:rPr lang="fr-FR" dirty="0">
                <a:effectLst/>
              </a:rPr>
              <a:t>réation d’une image sur un registre distant</a:t>
            </a:r>
          </a:p>
          <a:p>
            <a:pPr lvl="1"/>
            <a:r>
              <a:rPr lang="fr-FR" dirty="0">
                <a:effectLst/>
              </a:rPr>
              <a:t>Syntaxe : docker push NOM_IMAGE[:TAG]</a:t>
            </a:r>
          </a:p>
          <a:p>
            <a:pPr lvl="1"/>
            <a:r>
              <a:rPr lang="fr-FR" dirty="0">
                <a:effectLst/>
              </a:rPr>
              <a:t>Exemples :</a:t>
            </a:r>
          </a:p>
          <a:p>
            <a:pPr lvl="2"/>
            <a:r>
              <a:rPr lang="fr-FR" dirty="0">
                <a:effectLst/>
              </a:rPr>
              <a:t>docker push </a:t>
            </a:r>
            <a:r>
              <a:rPr lang="fr-FR" dirty="0" err="1">
                <a:effectLst/>
              </a:rPr>
              <a:t>tvinchentepsi</a:t>
            </a:r>
            <a:r>
              <a:rPr lang="fr-FR" dirty="0">
                <a:effectLst/>
              </a:rPr>
              <a:t>/atelier-docker-1:1.0</a:t>
            </a:r>
          </a:p>
        </p:txBody>
      </p:sp>
    </p:spTree>
    <p:extLst>
      <p:ext uri="{BB962C8B-B14F-4D97-AF65-F5344CB8AC3E}">
        <p14:creationId xmlns:p14="http://schemas.microsoft.com/office/powerpoint/2010/main" val="287641408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Introduction</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Présent dans de très nombreuses entreprises informatiques</a:t>
            </a:r>
          </a:p>
          <a:p>
            <a:pPr marL="0" indent="0">
              <a:buNone/>
            </a:pPr>
            <a:r>
              <a:rPr lang="fr-FR" dirty="0"/>
              <a:t>Utile pour les :</a:t>
            </a:r>
          </a:p>
          <a:p>
            <a:pPr>
              <a:buFontTx/>
              <a:buChar char="-"/>
            </a:pPr>
            <a:r>
              <a:rPr lang="fr-FR" dirty="0"/>
              <a:t>Développeurs</a:t>
            </a:r>
          </a:p>
          <a:p>
            <a:pPr>
              <a:buFontTx/>
              <a:buChar char="-"/>
            </a:pPr>
            <a:r>
              <a:rPr lang="fr-FR" dirty="0" err="1"/>
              <a:t>Devops</a:t>
            </a:r>
            <a:endParaRPr lang="fr-FR" dirty="0"/>
          </a:p>
          <a:p>
            <a:pPr>
              <a:buFontTx/>
              <a:buChar char="-"/>
            </a:pPr>
            <a:r>
              <a:rPr lang="fr-FR" dirty="0" err="1"/>
              <a:t>Sysadmin</a:t>
            </a:r>
            <a:endParaRPr lang="fr-FR" dirty="0"/>
          </a:p>
        </p:txBody>
      </p:sp>
      <p:sp>
        <p:nvSpPr>
          <p:cNvPr id="2" name="AutoShape 2" descr="Logo, Icon, and Brand Guidelines | Docker">
            <a:extLst>
              <a:ext uri="{FF2B5EF4-FFF2-40B4-BE49-F238E27FC236}">
                <a16:creationId xmlns:a16="http://schemas.microsoft.com/office/drawing/2014/main" id="{A6536F39-4E85-82B9-9C77-7770D4E37C95}"/>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4" descr="Logo, Icon, and Brand Guidelines | Docker">
            <a:extLst>
              <a:ext uri="{FF2B5EF4-FFF2-40B4-BE49-F238E27FC236}">
                <a16:creationId xmlns:a16="http://schemas.microsoft.com/office/drawing/2014/main" id="{47D7C903-8B52-BD29-BD5C-6E3C2D53A1C4}"/>
              </a:ext>
            </a:extLst>
          </p:cNvPr>
          <p:cNvSpPr>
            <a:spLocks noChangeAspect="1" noChangeArrowheads="1"/>
          </p:cNvSpPr>
          <p:nvPr/>
        </p:nvSpPr>
        <p:spPr bwMode="auto">
          <a:xfrm>
            <a:off x="12192000" y="6858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5" name="Graphique 4">
            <a:extLst>
              <a:ext uri="{FF2B5EF4-FFF2-40B4-BE49-F238E27FC236}">
                <a16:creationId xmlns:a16="http://schemas.microsoft.com/office/drawing/2014/main" id="{D954A935-E84E-ED03-5368-459B4A9C4EF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674550" y="5251804"/>
            <a:ext cx="11247584" cy="7509768"/>
          </a:xfrm>
          <a:prstGeom prst="rect">
            <a:avLst/>
          </a:prstGeom>
        </p:spPr>
      </p:pic>
    </p:spTree>
    <p:extLst>
      <p:ext uri="{BB962C8B-B14F-4D97-AF65-F5344CB8AC3E}">
        <p14:creationId xmlns:p14="http://schemas.microsoft.com/office/powerpoint/2010/main" val="771198483"/>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68B64-A174-0249-9FCE-D5D3CF1704CB}"/>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AAF41403-0477-1463-CF0E-991C4F137301}"/>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effectLst/>
              </a:rPr>
              <a:t>Atelier / TP</a:t>
            </a:r>
          </a:p>
          <a:p>
            <a:endParaRPr lang="fr-FR" dirty="0"/>
          </a:p>
        </p:txBody>
      </p:sp>
      <p:sp>
        <p:nvSpPr>
          <p:cNvPr id="181" name="Ingénieurie des besoins &amp; Analyse de l’existant">
            <a:extLst>
              <a:ext uri="{FF2B5EF4-FFF2-40B4-BE49-F238E27FC236}">
                <a16:creationId xmlns:a16="http://schemas.microsoft.com/office/drawing/2014/main" id="{F2BC6617-AA04-FA12-F48E-EB830E9C6441}"/>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 - </a:t>
            </a:r>
            <a:r>
              <a:rPr lang="fr-FR" dirty="0" err="1"/>
              <a:t>build</a:t>
            </a:r>
            <a:endParaRPr lang="fr-FR" dirty="0"/>
          </a:p>
        </p:txBody>
      </p:sp>
      <p:sp>
        <p:nvSpPr>
          <p:cNvPr id="182" name="Jour 1 : Recueillir le besoin…">
            <a:extLst>
              <a:ext uri="{FF2B5EF4-FFF2-40B4-BE49-F238E27FC236}">
                <a16:creationId xmlns:a16="http://schemas.microsoft.com/office/drawing/2014/main" id="{E5F10E33-5A39-AD13-D532-4C50575F8DCC}"/>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Travail en binôme </a:t>
            </a:r>
            <a:endParaRPr lang="fr-FR" dirty="0"/>
          </a:p>
          <a:p>
            <a:r>
              <a:rPr lang="fr-FR" dirty="0" err="1">
                <a:effectLst/>
              </a:rPr>
              <a:t>Dockerisation</a:t>
            </a:r>
            <a:r>
              <a:rPr lang="fr-FR" dirty="0">
                <a:effectLst/>
              </a:rPr>
              <a:t> d’une application de votre choix en solo </a:t>
            </a:r>
            <a:endParaRPr lang="fr-FR" dirty="0"/>
          </a:p>
          <a:p>
            <a:r>
              <a:rPr lang="fr-FR" dirty="0" err="1">
                <a:effectLst/>
              </a:rPr>
              <a:t>Dépot</a:t>
            </a:r>
            <a:r>
              <a:rPr lang="fr-FR" dirty="0">
                <a:effectLst/>
              </a:rPr>
              <a:t> de l'image de votre appli sur Docker Hub </a:t>
            </a:r>
            <a:endParaRPr lang="fr-FR" dirty="0"/>
          </a:p>
          <a:p>
            <a:r>
              <a:rPr lang="fr-FR" dirty="0">
                <a:effectLst/>
              </a:rPr>
              <a:t>Récupération et déploiement par le binôme </a:t>
            </a:r>
            <a:endParaRPr lang="fr-FR" dirty="0"/>
          </a:p>
          <a:p>
            <a:pPr lvl="1"/>
            <a:r>
              <a:rPr lang="fr-FR" dirty="0">
                <a:effectLst/>
              </a:rPr>
              <a:t>Ouverture : Déploiement de l'ensemble des projets de </a:t>
            </a:r>
            <a:r>
              <a:rPr lang="fr-FR">
                <a:effectLst/>
              </a:rPr>
              <a:t>la promo via </a:t>
            </a:r>
            <a:r>
              <a:rPr lang="fr-FR" dirty="0">
                <a:effectLst/>
              </a:rPr>
              <a:t>Docker </a:t>
            </a:r>
            <a:r>
              <a:rPr lang="fr-FR" dirty="0" err="1">
                <a:effectLst/>
              </a:rPr>
              <a:t>Swarm</a:t>
            </a:r>
            <a:r>
              <a:rPr lang="fr-FR" dirty="0">
                <a:effectLst/>
              </a:rPr>
              <a:t> ?</a:t>
            </a:r>
            <a:endParaRPr lang="fr-FR" dirty="0"/>
          </a:p>
        </p:txBody>
      </p:sp>
    </p:spTree>
    <p:extLst>
      <p:ext uri="{BB962C8B-B14F-4D97-AF65-F5344CB8AC3E}">
        <p14:creationId xmlns:p14="http://schemas.microsoft.com/office/powerpoint/2010/main" val="1410171251"/>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67DA5-CA66-5986-993A-9EA50F49ED00}"/>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E965F9D6-4B00-E04E-6FE7-1EC0E54E6C2A}"/>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effectLst/>
              </a:rPr>
              <a:t>Programme</a:t>
            </a:r>
          </a:p>
          <a:p>
            <a:endParaRPr lang="fr-FR" dirty="0"/>
          </a:p>
        </p:txBody>
      </p:sp>
      <p:sp>
        <p:nvSpPr>
          <p:cNvPr id="181" name="Ingénieurie des besoins &amp; Analyse de l’existant">
            <a:extLst>
              <a:ext uri="{FF2B5EF4-FFF2-40B4-BE49-F238E27FC236}">
                <a16:creationId xmlns:a16="http://schemas.microsoft.com/office/drawing/2014/main" id="{9E29855E-F3C3-39F9-C54C-525EDD6F155A}"/>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05C60E5F-FCDA-E8DE-8486-0015626A4FFB}"/>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t>Fin de l’exercice de publication et déploiement d’une image docker hub</a:t>
            </a:r>
          </a:p>
          <a:p>
            <a:r>
              <a:rPr lang="fr-FR" dirty="0"/>
              <a:t>Quelques bonnes pratiques</a:t>
            </a:r>
          </a:p>
          <a:p>
            <a:r>
              <a:rPr lang="fr-FR" dirty="0" err="1"/>
              <a:t>Wooclap</a:t>
            </a:r>
            <a:endParaRPr lang="fr-FR" dirty="0"/>
          </a:p>
        </p:txBody>
      </p:sp>
    </p:spTree>
    <p:extLst>
      <p:ext uri="{BB962C8B-B14F-4D97-AF65-F5344CB8AC3E}">
        <p14:creationId xmlns:p14="http://schemas.microsoft.com/office/powerpoint/2010/main" val="1944539173"/>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E1675-EBFC-E3CD-D761-08A20515E44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BADD150E-9746-3A1B-2FFA-E3CAC3805383}"/>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effectLst/>
              </a:rPr>
              <a:t>Quelques bonnes pratiques</a:t>
            </a:r>
          </a:p>
          <a:p>
            <a:endParaRPr lang="fr-FR" dirty="0"/>
          </a:p>
        </p:txBody>
      </p:sp>
      <p:sp>
        <p:nvSpPr>
          <p:cNvPr id="181" name="Ingénieurie des besoins &amp; Analyse de l’existant">
            <a:extLst>
              <a:ext uri="{FF2B5EF4-FFF2-40B4-BE49-F238E27FC236}">
                <a16:creationId xmlns:a16="http://schemas.microsoft.com/office/drawing/2014/main" id="{AACACFA1-4B24-5F94-59F0-797E6A2C2DF6}"/>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93C511E9-C932-F86D-B683-403E114EA1E4}"/>
              </a:ext>
            </a:extLst>
          </p:cNvPr>
          <p:cNvSpPr txBox="1">
            <a:spLocks noGrp="1"/>
          </p:cNvSpPr>
          <p:nvPr>
            <p:ph type="body" idx="1"/>
          </p:nvPr>
        </p:nvSpPr>
        <p:spPr>
          <a:xfrm>
            <a:off x="1206499" y="4248504"/>
            <a:ext cx="21970999" cy="8256012"/>
          </a:xfrm>
          <a:prstGeom prst="rect">
            <a:avLst/>
          </a:prstGeom>
        </p:spPr>
        <p:txBody>
          <a:bodyPr>
            <a:normAutofit fontScale="92500" lnSpcReduction="20000"/>
          </a:bodyPr>
          <a:lstStyle/>
          <a:p>
            <a:r>
              <a:rPr lang="fr-FR" dirty="0"/>
              <a:t>Ne pas utiliser le @latest</a:t>
            </a:r>
          </a:p>
          <a:p>
            <a:r>
              <a:rPr lang="fr-FR" dirty="0"/>
              <a:t>Vérifier la source FROM d’une image</a:t>
            </a:r>
          </a:p>
          <a:p>
            <a:r>
              <a:rPr lang="fr-FR" dirty="0"/>
              <a:t>Utiliser le .</a:t>
            </a:r>
            <a:r>
              <a:rPr lang="fr-FR" dirty="0" err="1"/>
              <a:t>dockerignore</a:t>
            </a:r>
            <a:endParaRPr lang="fr-FR" dirty="0"/>
          </a:p>
          <a:p>
            <a:r>
              <a:rPr lang="fr-FR" dirty="0"/>
              <a:t>Attention aux données sensibles</a:t>
            </a:r>
          </a:p>
          <a:p>
            <a:pPr lvl="1"/>
            <a:r>
              <a:rPr lang="fr-FR" dirty="0"/>
              <a:t>Informations importantes de l’entreprise</a:t>
            </a:r>
          </a:p>
          <a:p>
            <a:pPr lvl="1"/>
            <a:r>
              <a:rPr lang="fr-FR" dirty="0"/>
              <a:t>Clefs de logiciels</a:t>
            </a:r>
          </a:p>
          <a:p>
            <a:pPr lvl="1"/>
            <a:r>
              <a:rPr lang="fr-FR" dirty="0"/>
              <a:t>Clefs API</a:t>
            </a:r>
          </a:p>
          <a:p>
            <a:pPr lvl="1"/>
            <a:r>
              <a:rPr lang="fr-FR" dirty="0"/>
              <a:t>Accès BDD etc.</a:t>
            </a:r>
          </a:p>
        </p:txBody>
      </p:sp>
    </p:spTree>
    <p:extLst>
      <p:ext uri="{BB962C8B-B14F-4D97-AF65-F5344CB8AC3E}">
        <p14:creationId xmlns:p14="http://schemas.microsoft.com/office/powerpoint/2010/main" val="2458963254"/>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DA3A1-0BB0-2C76-FC24-3D39B7984A0D}"/>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108C5DA5-D603-0623-25AE-2D5CF05A1F1D}"/>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Introduction à l'orchestration avancée</a:t>
            </a:r>
          </a:p>
        </p:txBody>
      </p:sp>
      <p:sp>
        <p:nvSpPr>
          <p:cNvPr id="181" name="Ingénieurie des besoins &amp; Analyse de l’existant">
            <a:extLst>
              <a:ext uri="{FF2B5EF4-FFF2-40B4-BE49-F238E27FC236}">
                <a16:creationId xmlns:a16="http://schemas.microsoft.com/office/drawing/2014/main" id="{4F0F6AF5-23D2-CD52-9478-9268EF454C13}"/>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42B63EE1-D57D-71C2-6645-1EB4D820ABB6}"/>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t>Limites de Docker seul</a:t>
            </a:r>
          </a:p>
          <a:p>
            <a:r>
              <a:rPr lang="fr-FR" dirty="0"/>
              <a:t>Présentation de Docker </a:t>
            </a:r>
            <a:r>
              <a:rPr lang="fr-FR" dirty="0" err="1"/>
              <a:t>Swarm</a:t>
            </a:r>
            <a:endParaRPr lang="fr-FR" dirty="0"/>
          </a:p>
          <a:p>
            <a:r>
              <a:rPr lang="fr-FR" dirty="0"/>
              <a:t>Introduction à </a:t>
            </a:r>
            <a:r>
              <a:rPr lang="fr-FR" dirty="0" err="1"/>
              <a:t>Kubernetes</a:t>
            </a:r>
            <a:endParaRPr lang="fr-FR" dirty="0"/>
          </a:p>
          <a:p>
            <a:r>
              <a:rPr lang="fr-FR" dirty="0"/>
              <a:t>Cas d'utilisation et comparaisons</a:t>
            </a:r>
          </a:p>
          <a:p>
            <a:endParaRPr lang="fr-FR" dirty="0"/>
          </a:p>
          <a:p>
            <a:endParaRPr lang="fr-FR" dirty="0"/>
          </a:p>
        </p:txBody>
      </p:sp>
    </p:spTree>
    <p:extLst>
      <p:ext uri="{BB962C8B-B14F-4D97-AF65-F5344CB8AC3E}">
        <p14:creationId xmlns:p14="http://schemas.microsoft.com/office/powerpoint/2010/main" val="672126182"/>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EBD6C-7F00-F330-546E-8FF6E8466546}"/>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7D529E67-750A-12B3-39DB-AB395BFA8276}"/>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Ressources et perspectives</a:t>
            </a:r>
          </a:p>
        </p:txBody>
      </p:sp>
      <p:sp>
        <p:nvSpPr>
          <p:cNvPr id="181" name="Ingénieurie des besoins &amp; Analyse de l’existant">
            <a:extLst>
              <a:ext uri="{FF2B5EF4-FFF2-40B4-BE49-F238E27FC236}">
                <a16:creationId xmlns:a16="http://schemas.microsoft.com/office/drawing/2014/main" id="{CBEAFFCF-D1E9-8040-10F2-9545CD724EC9}"/>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77C52578-5DC2-CD0D-47A3-DA7218824090}"/>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a:t>Certifications Docker : </a:t>
            </a:r>
          </a:p>
          <a:p>
            <a:pPr lvl="1">
              <a:buFont typeface="Arial" panose="020B0604020202020204" pitchFamily="34" charset="0"/>
              <a:buChar char="•"/>
            </a:pPr>
            <a:r>
              <a:rPr lang="fr-FR" b="1" dirty="0"/>
              <a:t>Docker </a:t>
            </a:r>
            <a:r>
              <a:rPr lang="fr-FR" b="1" dirty="0" err="1"/>
              <a:t>Certified</a:t>
            </a:r>
            <a:r>
              <a:rPr lang="fr-FR" b="1" dirty="0"/>
              <a:t> Associate (DCA) : </a:t>
            </a:r>
            <a:r>
              <a:rPr lang="fr-FR" dirty="0"/>
              <a:t>Certification officielle pour valider vos compétences. Couvre les fondamentaux de Docker, la sécurité, la mise en réseau, etc.</a:t>
            </a:r>
          </a:p>
          <a:p>
            <a:pPr lvl="1">
              <a:buFont typeface="Arial" panose="020B0604020202020204" pitchFamily="34" charset="0"/>
              <a:buChar char="•"/>
            </a:pPr>
            <a:r>
              <a:rPr lang="fr-FR" b="1" dirty="0"/>
              <a:t>Préparation :</a:t>
            </a:r>
          </a:p>
          <a:p>
            <a:pPr lvl="2">
              <a:buFont typeface="Arial" panose="020B0604020202020204" pitchFamily="34" charset="0"/>
              <a:buChar char="•"/>
            </a:pPr>
            <a:r>
              <a:rPr lang="fr-FR" b="1" dirty="0"/>
              <a:t>Cours en ligne :</a:t>
            </a:r>
            <a:r>
              <a:rPr lang="fr-FR" dirty="0"/>
              <a:t> Plateformes comme </a:t>
            </a:r>
            <a:r>
              <a:rPr lang="fr-FR" dirty="0" err="1"/>
              <a:t>Udemy</a:t>
            </a:r>
            <a:r>
              <a:rPr lang="fr-FR" dirty="0"/>
              <a:t>, Coursera, ou </a:t>
            </a:r>
            <a:r>
              <a:rPr lang="fr-FR" dirty="0" err="1"/>
              <a:t>Pluralsight</a:t>
            </a:r>
            <a:r>
              <a:rPr lang="fr-FR" dirty="0"/>
              <a:t> proposent des formations.</a:t>
            </a:r>
          </a:p>
          <a:p>
            <a:pPr lvl="2">
              <a:buFont typeface="Arial" panose="020B0604020202020204" pitchFamily="34" charset="0"/>
              <a:buChar char="•"/>
            </a:pPr>
            <a:r>
              <a:rPr lang="fr-FR" b="1" dirty="0"/>
              <a:t>Examens blancs :</a:t>
            </a:r>
            <a:r>
              <a:rPr lang="fr-FR" dirty="0"/>
              <a:t> Pour vous entraîner dans les conditions de l'examen.</a:t>
            </a:r>
          </a:p>
          <a:p>
            <a:pPr lvl="1">
              <a:buFont typeface="Arial" panose="020B0604020202020204" pitchFamily="34" charset="0"/>
              <a:buChar char="•"/>
            </a:pPr>
            <a:endParaRPr lang="fr-FR" dirty="0"/>
          </a:p>
          <a:p>
            <a:endParaRPr lang="fr-FR" dirty="0"/>
          </a:p>
        </p:txBody>
      </p:sp>
    </p:spTree>
    <p:extLst>
      <p:ext uri="{BB962C8B-B14F-4D97-AF65-F5344CB8AC3E}">
        <p14:creationId xmlns:p14="http://schemas.microsoft.com/office/powerpoint/2010/main" val="2466607823"/>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F876F-ADCB-670B-236C-05DF1F19DBD7}"/>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07CE60C-0AB0-3C43-B90A-380AB6221A92}"/>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Tendances actuelles et futures des conteneurs</a:t>
            </a:r>
          </a:p>
        </p:txBody>
      </p:sp>
      <p:sp>
        <p:nvSpPr>
          <p:cNvPr id="181" name="Ingénieurie des besoins &amp; Analyse de l’existant">
            <a:extLst>
              <a:ext uri="{FF2B5EF4-FFF2-40B4-BE49-F238E27FC236}">
                <a16:creationId xmlns:a16="http://schemas.microsoft.com/office/drawing/2014/main" id="{D41A4199-8DE9-5153-C69A-3AA4C421DF6C}"/>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FCEB4C3C-2F69-2A01-3DAD-C16BB6D3C11F}"/>
              </a:ext>
            </a:extLst>
          </p:cNvPr>
          <p:cNvSpPr txBox="1">
            <a:spLocks noGrp="1"/>
          </p:cNvSpPr>
          <p:nvPr>
            <p:ph type="body" idx="1"/>
          </p:nvPr>
        </p:nvSpPr>
        <p:spPr>
          <a:xfrm>
            <a:off x="1206499" y="4248504"/>
            <a:ext cx="21970999" cy="8256012"/>
          </a:xfrm>
          <a:prstGeom prst="rect">
            <a:avLst/>
          </a:prstGeom>
        </p:spPr>
        <p:txBody>
          <a:bodyPr>
            <a:normAutofit/>
          </a:bodyPr>
          <a:lstStyle/>
          <a:p>
            <a:r>
              <a:rPr lang="fr-FR" dirty="0" err="1"/>
              <a:t>Microservices</a:t>
            </a:r>
            <a:r>
              <a:rPr lang="fr-FR" dirty="0"/>
              <a:t> : Les architectures </a:t>
            </a:r>
            <a:r>
              <a:rPr lang="fr-FR" dirty="0" err="1"/>
              <a:t>microservices</a:t>
            </a:r>
            <a:r>
              <a:rPr lang="fr-FR" dirty="0"/>
              <a:t> continuent de gagner en popularité.</a:t>
            </a:r>
          </a:p>
          <a:p>
            <a:r>
              <a:rPr lang="fr-FR" dirty="0" err="1"/>
              <a:t>Serverless</a:t>
            </a:r>
            <a:r>
              <a:rPr lang="fr-FR" dirty="0"/>
              <a:t> : Combinaison de conteneurs et de fonctions </a:t>
            </a:r>
            <a:r>
              <a:rPr lang="fr-FR" dirty="0" err="1"/>
              <a:t>serverless</a:t>
            </a:r>
            <a:r>
              <a:rPr lang="fr-FR" dirty="0"/>
              <a:t> pour une plus grande flexibilité.</a:t>
            </a:r>
          </a:p>
          <a:p>
            <a:r>
              <a:rPr lang="fr-FR" dirty="0"/>
              <a:t>Edge </a:t>
            </a:r>
            <a:r>
              <a:rPr lang="fr-FR" dirty="0" err="1"/>
              <a:t>Computing</a:t>
            </a:r>
            <a:r>
              <a:rPr lang="fr-FR" dirty="0"/>
              <a:t> : Déploiement de conteneurs à la périphérie du réseau pour réduire la latence.</a:t>
            </a:r>
          </a:p>
          <a:p>
            <a:r>
              <a:rPr lang="fr-FR" dirty="0"/>
              <a:t>Standardisation : Initiatives comme l'Open Container Initiative (OCI) pour standardiser les formats d'images et de runtime.</a:t>
            </a:r>
          </a:p>
          <a:p>
            <a:r>
              <a:rPr lang="fr-FR" dirty="0"/>
              <a:t>Sécurité : Accent accru sur la sécurité des conteneurs et des chaînes d'approvisionnement logicielle (</a:t>
            </a:r>
            <a:r>
              <a:rPr lang="fr-FR" dirty="0" err="1"/>
              <a:t>supply</a:t>
            </a:r>
            <a:r>
              <a:rPr lang="fr-FR" dirty="0"/>
              <a:t> </a:t>
            </a:r>
            <a:r>
              <a:rPr lang="fr-FR" dirty="0" err="1"/>
              <a:t>chain</a:t>
            </a:r>
            <a:r>
              <a:rPr lang="fr-FR" dirty="0"/>
              <a:t> </a:t>
            </a:r>
            <a:r>
              <a:rPr lang="fr-FR" dirty="0" err="1"/>
              <a:t>security</a:t>
            </a:r>
            <a:r>
              <a:rPr lang="fr-FR" dirty="0"/>
              <a:t>).</a:t>
            </a:r>
          </a:p>
        </p:txBody>
      </p:sp>
    </p:spTree>
    <p:extLst>
      <p:ext uri="{BB962C8B-B14F-4D97-AF65-F5344CB8AC3E}">
        <p14:creationId xmlns:p14="http://schemas.microsoft.com/office/powerpoint/2010/main" val="2262857747"/>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84F20-C188-260F-F15E-2E9360D3A313}"/>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E41668D9-1DB7-0E89-B57B-8AD8DA083A92}"/>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Conseils pour aller plus loin</a:t>
            </a:r>
          </a:p>
        </p:txBody>
      </p:sp>
      <p:sp>
        <p:nvSpPr>
          <p:cNvPr id="181" name="Ingénieurie des besoins &amp; Analyse de l’existant">
            <a:extLst>
              <a:ext uri="{FF2B5EF4-FFF2-40B4-BE49-F238E27FC236}">
                <a16:creationId xmlns:a16="http://schemas.microsoft.com/office/drawing/2014/main" id="{F97B4E11-74BA-A776-DA0A-27EE15A5BBCD}"/>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a:extLst>
              <a:ext uri="{FF2B5EF4-FFF2-40B4-BE49-F238E27FC236}">
                <a16:creationId xmlns:a16="http://schemas.microsoft.com/office/drawing/2014/main" id="{97CACE94-929A-6C17-E06E-37159F1765E4}"/>
              </a:ext>
            </a:extLst>
          </p:cNvPr>
          <p:cNvSpPr txBox="1">
            <a:spLocks noGrp="1"/>
          </p:cNvSpPr>
          <p:nvPr>
            <p:ph type="body" idx="1"/>
          </p:nvPr>
        </p:nvSpPr>
        <p:spPr>
          <a:xfrm>
            <a:off x="1206499" y="4248504"/>
            <a:ext cx="21970999" cy="8256012"/>
          </a:xfrm>
          <a:prstGeom prst="rect">
            <a:avLst/>
          </a:prstGeom>
        </p:spPr>
        <p:txBody>
          <a:bodyPr>
            <a:normAutofit fontScale="85000" lnSpcReduction="20000"/>
          </a:bodyPr>
          <a:lstStyle/>
          <a:p>
            <a:r>
              <a:rPr lang="fr-FR" dirty="0"/>
              <a:t>Pratique régulière : Rien ne remplace l'expérience pratique. Créez des projets personnels pour appliquer vos connaissances.</a:t>
            </a:r>
          </a:p>
          <a:p>
            <a:r>
              <a:rPr lang="fr-FR" dirty="0"/>
              <a:t>Contribuer à des projets open-source : Participez à la communauté en contribuant à des projets liés à Docker.</a:t>
            </a:r>
          </a:p>
          <a:p>
            <a:r>
              <a:rPr lang="fr-FR" dirty="0"/>
              <a:t>Rester informé :</a:t>
            </a:r>
          </a:p>
          <a:p>
            <a:pPr lvl="1"/>
            <a:r>
              <a:rPr lang="fr-FR" dirty="0"/>
              <a:t>Blogs et newsletters : Suivez les blogs officiels et inscrivez-vous à des newsletters.</a:t>
            </a:r>
          </a:p>
          <a:p>
            <a:pPr lvl="1"/>
            <a:r>
              <a:rPr lang="fr-FR" dirty="0"/>
              <a:t>Conférences et </a:t>
            </a:r>
            <a:r>
              <a:rPr lang="fr-FR" dirty="0" err="1"/>
              <a:t>meetups</a:t>
            </a:r>
            <a:r>
              <a:rPr lang="fr-FR" dirty="0"/>
              <a:t> : Participez à des événements pour réseauter et apprendre des experts.</a:t>
            </a:r>
          </a:p>
          <a:p>
            <a:r>
              <a:rPr lang="fr-FR" dirty="0"/>
              <a:t>Explorer d'autres outils :</a:t>
            </a:r>
          </a:p>
          <a:p>
            <a:pPr lvl="1"/>
            <a:r>
              <a:rPr lang="fr-FR" dirty="0" err="1"/>
              <a:t>Podman</a:t>
            </a:r>
            <a:r>
              <a:rPr lang="fr-FR" dirty="0"/>
              <a:t>, </a:t>
            </a:r>
            <a:r>
              <a:rPr lang="fr-FR" dirty="0" err="1"/>
              <a:t>Buildah</a:t>
            </a:r>
            <a:r>
              <a:rPr lang="fr-FR" dirty="0"/>
              <a:t> : Alternatives à Docker pour la gestion des conteneurs et la construction d'images.</a:t>
            </a:r>
          </a:p>
          <a:p>
            <a:pPr lvl="1"/>
            <a:r>
              <a:rPr lang="fr-FR" dirty="0"/>
              <a:t>Ansible, </a:t>
            </a:r>
            <a:r>
              <a:rPr lang="fr-FR" dirty="0" err="1"/>
              <a:t>Terraform</a:t>
            </a:r>
            <a:r>
              <a:rPr lang="fr-FR" dirty="0"/>
              <a:t> : Pour l'automatisation et l'infrastructure as code.</a:t>
            </a:r>
          </a:p>
        </p:txBody>
      </p:sp>
    </p:spTree>
    <p:extLst>
      <p:ext uri="{BB962C8B-B14F-4D97-AF65-F5344CB8AC3E}">
        <p14:creationId xmlns:p14="http://schemas.microsoft.com/office/powerpoint/2010/main" val="352858209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Introduction : histoire</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2013 : première release</a:t>
            </a:r>
          </a:p>
          <a:p>
            <a:pPr marL="0" indent="0">
              <a:buNone/>
            </a:pPr>
            <a:r>
              <a:rPr lang="fr-FR" dirty="0"/>
              <a:t>Créé par Solomon </a:t>
            </a:r>
            <a:r>
              <a:rPr lang="fr-FR" dirty="0" err="1"/>
              <a:t>Hykes</a:t>
            </a:r>
            <a:endParaRPr lang="fr-FR" dirty="0"/>
          </a:p>
          <a:p>
            <a:pPr marL="0" indent="0">
              <a:buNone/>
            </a:pPr>
            <a:r>
              <a:rPr lang="fr-FR" dirty="0"/>
              <a:t>Qui est parti de </a:t>
            </a:r>
            <a:r>
              <a:rPr lang="fr-FR" dirty="0" err="1"/>
              <a:t>dotcloud</a:t>
            </a:r>
            <a:endParaRPr lang="fr-FR" dirty="0"/>
          </a:p>
          <a:p>
            <a:pPr marL="0" indent="0">
              <a:buNone/>
            </a:pPr>
            <a:endParaRPr lang="fr-FR" dirty="0"/>
          </a:p>
          <a:p>
            <a:pPr marL="0" indent="0">
              <a:buNone/>
            </a:pPr>
            <a:r>
              <a:rPr lang="fr-FR" dirty="0"/>
              <a:t>Dispose : </a:t>
            </a:r>
          </a:p>
          <a:p>
            <a:pPr marL="0" indent="0">
              <a:buNone/>
            </a:pPr>
            <a:r>
              <a:rPr lang="fr-FR" dirty="0"/>
              <a:t>- d’un repo </a:t>
            </a:r>
            <a:r>
              <a:rPr lang="fr-FR" dirty="0" err="1"/>
              <a:t>github</a:t>
            </a:r>
            <a:endParaRPr lang="fr-FR" dirty="0"/>
          </a:p>
          <a:p>
            <a:pPr marL="0" indent="0">
              <a:buNone/>
            </a:pPr>
            <a:r>
              <a:rPr lang="fr-FR" dirty="0"/>
              <a:t>- d’un site</a:t>
            </a:r>
          </a:p>
        </p:txBody>
      </p:sp>
      <p:sp>
        <p:nvSpPr>
          <p:cNvPr id="2" name="AutoShape 2" descr="Solomon Hykes leaves Docker, the company he founded | TechCrunch">
            <a:extLst>
              <a:ext uri="{FF2B5EF4-FFF2-40B4-BE49-F238E27FC236}">
                <a16:creationId xmlns:a16="http://schemas.microsoft.com/office/drawing/2014/main" id="{D61C757B-8F5F-1935-75F5-9A39FFEDA0F3}"/>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2" name="Picture 4" descr="Solomon Hykes leaves Docker, the company he founded | TechCrunch">
            <a:extLst>
              <a:ext uri="{FF2B5EF4-FFF2-40B4-BE49-F238E27FC236}">
                <a16:creationId xmlns:a16="http://schemas.microsoft.com/office/drawing/2014/main" id="{A18A534C-36C6-25B0-868B-B1CD1077EB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6112" y="3984846"/>
            <a:ext cx="13103077" cy="87353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05951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Introduction : objectifs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Simplifier les déploiements</a:t>
            </a:r>
          </a:p>
          <a:p>
            <a:pPr marL="0" indent="0">
              <a:buNone/>
            </a:pPr>
            <a:r>
              <a:rPr lang="fr-FR" dirty="0"/>
              <a:t>Changer le mode de livrables</a:t>
            </a:r>
          </a:p>
          <a:p>
            <a:pPr marL="0" indent="0">
              <a:buNone/>
            </a:pPr>
            <a:r>
              <a:rPr lang="fr-FR" dirty="0"/>
              <a:t>Faciliter les dépendances</a:t>
            </a:r>
          </a:p>
          <a:p>
            <a:pPr marL="0" indent="0">
              <a:buNone/>
            </a:pPr>
            <a:endParaRPr lang="fr-FR" dirty="0"/>
          </a:p>
        </p:txBody>
      </p:sp>
      <p:sp>
        <p:nvSpPr>
          <p:cNvPr id="2" name="AutoShape 2" descr="Solomon Hykes leaves Docker, the company he founded | TechCrunch">
            <a:extLst>
              <a:ext uri="{FF2B5EF4-FFF2-40B4-BE49-F238E27FC236}">
                <a16:creationId xmlns:a16="http://schemas.microsoft.com/office/drawing/2014/main" id="{D61C757B-8F5F-1935-75F5-9A39FFEDA0F3}"/>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398336358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Introduction : concepts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500" y="4248504"/>
            <a:ext cx="6576534" cy="8256012"/>
          </a:xfrm>
          <a:prstGeom prst="rect">
            <a:avLst/>
          </a:prstGeom>
        </p:spPr>
        <p:txBody>
          <a:bodyPr>
            <a:normAutofit/>
          </a:bodyPr>
          <a:lstStyle/>
          <a:p>
            <a:pPr marL="0" indent="0">
              <a:buNone/>
            </a:pPr>
            <a:r>
              <a:rPr lang="fr-FR" dirty="0"/>
              <a:t>Conteneur (ou process isolé)</a:t>
            </a:r>
          </a:p>
          <a:p>
            <a:pPr marL="0" indent="0">
              <a:buNone/>
            </a:pPr>
            <a:r>
              <a:rPr lang="fr-FR" dirty="0"/>
              <a:t>Images (enveloppe contenant le code et ses dépendances)</a:t>
            </a:r>
          </a:p>
          <a:p>
            <a:pPr marL="0" indent="0">
              <a:buNone/>
            </a:pPr>
            <a:r>
              <a:rPr lang="fr-FR" dirty="0"/>
              <a:t>Différence d’infrastructure virtualisation / docker</a:t>
            </a:r>
          </a:p>
          <a:p>
            <a:pPr marL="0" indent="0">
              <a:buNone/>
            </a:pPr>
            <a:endParaRPr lang="fr-FR" dirty="0"/>
          </a:p>
        </p:txBody>
      </p:sp>
      <p:sp>
        <p:nvSpPr>
          <p:cNvPr id="2" name="AutoShape 2" descr="Solomon Hykes leaves Docker, the company he founded | TechCrunch">
            <a:extLst>
              <a:ext uri="{FF2B5EF4-FFF2-40B4-BE49-F238E27FC236}">
                <a16:creationId xmlns:a16="http://schemas.microsoft.com/office/drawing/2014/main" id="{D61C757B-8F5F-1935-75F5-9A39FFEDA0F3}"/>
              </a:ext>
            </a:extLst>
          </p:cNvPr>
          <p:cNvSpPr>
            <a:spLocks noChangeAspect="1" noChangeArrowheads="1"/>
          </p:cNvSpPr>
          <p:nvPr/>
        </p:nvSpPr>
        <p:spPr bwMode="auto">
          <a:xfrm>
            <a:off x="12039600" y="6705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 name="Image 3" descr="Une image contenant texte, capture d’écran, Police, Rectangle&#10;&#10;Description générée automatiquement">
            <a:extLst>
              <a:ext uri="{FF2B5EF4-FFF2-40B4-BE49-F238E27FC236}">
                <a16:creationId xmlns:a16="http://schemas.microsoft.com/office/drawing/2014/main" id="{74DCC064-5BC2-0B93-42A2-0986A32064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99452" y="4248504"/>
            <a:ext cx="15352158" cy="7676079"/>
          </a:xfrm>
          <a:prstGeom prst="rect">
            <a:avLst/>
          </a:prstGeom>
        </p:spPr>
      </p:pic>
    </p:spTree>
    <p:extLst>
      <p:ext uri="{BB962C8B-B14F-4D97-AF65-F5344CB8AC3E}">
        <p14:creationId xmlns:p14="http://schemas.microsoft.com/office/powerpoint/2010/main" val="426966688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effectLst/>
              </a:rPr>
              <a:t>1. Premiers pas &amp; installation</a:t>
            </a:r>
            <a:endParaRPr lang="fr-FR" dirty="0"/>
          </a:p>
        </p:txBody>
      </p:sp>
    </p:spTree>
    <p:extLst>
      <p:ext uri="{BB962C8B-B14F-4D97-AF65-F5344CB8AC3E}">
        <p14:creationId xmlns:p14="http://schemas.microsoft.com/office/powerpoint/2010/main" val="414014542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1. Installation</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Docker</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Suppression des anciennes versions de docker</a:t>
            </a:r>
          </a:p>
          <a:p>
            <a:pPr marL="0" indent="0">
              <a:buNone/>
            </a:pPr>
            <a:r>
              <a:rPr lang="fr-FR" dirty="0"/>
              <a:t>Télécharger sur le site </a:t>
            </a:r>
            <a:r>
              <a:rPr lang="fr-FR" u="sng" dirty="0"/>
              <a:t>https://www.docker.com/</a:t>
            </a:r>
            <a:endParaRPr lang="fr-FR" dirty="0"/>
          </a:p>
        </p:txBody>
      </p:sp>
    </p:spTree>
    <p:extLst>
      <p:ext uri="{BB962C8B-B14F-4D97-AF65-F5344CB8AC3E}">
        <p14:creationId xmlns:p14="http://schemas.microsoft.com/office/powerpoint/2010/main" val="2151222304"/>
      </p:ext>
    </p:extLst>
  </p:cSld>
  <p:clrMapOvr>
    <a:masterClrMapping/>
  </p:clrMapOvr>
  <p:transition spd="med"/>
</p:sld>
</file>

<file path=ppt/theme/theme1.xml><?xml version="1.0" encoding="utf-8"?>
<a:theme xmlns:a="http://schemas.openxmlformats.org/drawingml/2006/main" name="38_MinimalistLight">
  <a:themeElements>
    <a:clrScheme name="38_MinimalistLight">
      <a:dk1>
        <a:srgbClr val="53585F"/>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Light">
  <a:themeElements>
    <a:clrScheme name="38_MinimalistLight">
      <a:dk1>
        <a:srgbClr val="000000"/>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14946</TotalTime>
  <Words>2875</Words>
  <Application>Microsoft Office PowerPoint</Application>
  <PresentationFormat>Personnalisé</PresentationFormat>
  <Paragraphs>391</Paragraphs>
  <Slides>46</Slides>
  <Notes>13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46</vt:i4>
      </vt:variant>
    </vt:vector>
  </HeadingPairs>
  <TitlesOfParts>
    <vt:vector size="54" baseType="lpstr">
      <vt:lpstr>Arial</vt:lpstr>
      <vt:lpstr>Avenir Next Regular</vt:lpstr>
      <vt:lpstr>Calibri</vt:lpstr>
      <vt:lpstr>Courier New</vt:lpstr>
      <vt:lpstr>Helvetica Neue</vt:lpstr>
      <vt:lpstr>Produkt Extralight</vt:lpstr>
      <vt:lpstr>Produkt Light</vt:lpstr>
      <vt:lpstr>38_MinimalistLight</vt:lpstr>
      <vt:lpstr>Docker</vt:lpstr>
      <vt:lpstr>Thibault Vinchent</vt:lpstr>
      <vt:lpstr>Docker</vt:lpstr>
      <vt:lpstr>Docker</vt:lpstr>
      <vt:lpstr>Docker</vt:lpstr>
      <vt:lpstr>Docker</vt:lpstr>
      <vt:lpstr>Docker</vt:lpstr>
      <vt:lpstr>1. Premiers pas &amp; installation</vt:lpstr>
      <vt:lpstr>Docker</vt:lpstr>
      <vt:lpstr>Docker</vt:lpstr>
      <vt:lpstr>Docker</vt:lpstr>
      <vt:lpstr>Docker</vt:lpstr>
      <vt:lpstr>2. Utilisation avancée</vt:lpstr>
      <vt:lpstr>Docker</vt:lpstr>
      <vt:lpstr>Docker</vt:lpstr>
      <vt:lpstr>Docker</vt:lpstr>
      <vt:lpstr>Docker</vt:lpstr>
      <vt:lpstr>Docker</vt:lpstr>
      <vt:lpstr>3. Les volumes</vt:lpstr>
      <vt:lpstr>Docker - volumes</vt:lpstr>
      <vt:lpstr>Docker - volumes</vt:lpstr>
      <vt:lpstr>Docker - volumes</vt:lpstr>
      <vt:lpstr>Docker - volumes</vt:lpstr>
      <vt:lpstr>Docker - volumes</vt:lpstr>
      <vt:lpstr>Docker - volumes</vt:lpstr>
      <vt:lpstr>Docker - volumes</vt:lpstr>
      <vt:lpstr>Docker - volumes</vt:lpstr>
      <vt:lpstr>4. Les builds</vt:lpstr>
      <vt:lpstr>Docker - build</vt:lpstr>
      <vt:lpstr>Docker - build</vt:lpstr>
      <vt:lpstr>Docker - build</vt:lpstr>
      <vt:lpstr>Docker - build</vt:lpstr>
      <vt:lpstr>Docker - build</vt:lpstr>
      <vt:lpstr>Docker - build</vt:lpstr>
      <vt:lpstr>Docker - build</vt:lpstr>
      <vt:lpstr>Docker - build</vt:lpstr>
      <vt:lpstr>Docker - build</vt:lpstr>
      <vt:lpstr>Docker - build</vt:lpstr>
      <vt:lpstr>Docker - build</vt:lpstr>
      <vt:lpstr>Docker - build</vt:lpstr>
      <vt:lpstr>Docker</vt:lpstr>
      <vt:lpstr>Docker</vt:lpstr>
      <vt:lpstr>Docker</vt:lpstr>
      <vt:lpstr>Docker</vt:lpstr>
      <vt:lpstr>Docker</vt:lpstr>
      <vt:lpstr>Docker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VINCHENT Thibault</dc:creator>
  <cp:lastModifiedBy>Thibault VINCHENT</cp:lastModifiedBy>
  <cp:revision>51</cp:revision>
  <dcterms:modified xsi:type="dcterms:W3CDTF">2026-02-03T09:02:20Z</dcterms:modified>
</cp:coreProperties>
</file>