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314" r:id="rId3"/>
    <p:sldId id="258" r:id="rId4"/>
    <p:sldId id="259" r:id="rId5"/>
    <p:sldId id="263" r:id="rId6"/>
    <p:sldId id="261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315" r:id="rId21"/>
    <p:sldId id="276" r:id="rId22"/>
    <p:sldId id="262" r:id="rId23"/>
    <p:sldId id="277" r:id="rId24"/>
    <p:sldId id="278" r:id="rId25"/>
    <p:sldId id="281" r:id="rId26"/>
    <p:sldId id="279" r:id="rId27"/>
    <p:sldId id="280" r:id="rId28"/>
    <p:sldId id="284" r:id="rId29"/>
    <p:sldId id="282" r:id="rId30"/>
    <p:sldId id="285" r:id="rId31"/>
    <p:sldId id="283" r:id="rId32"/>
    <p:sldId id="286" r:id="rId33"/>
    <p:sldId id="287" r:id="rId34"/>
    <p:sldId id="288" r:id="rId35"/>
    <p:sldId id="316" r:id="rId36"/>
    <p:sldId id="290" r:id="rId37"/>
    <p:sldId id="317" r:id="rId38"/>
    <p:sldId id="318" r:id="rId3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36E647-EB5A-4A61-878A-4192FD05B422}" v="6" dt="2026-04-27T06:46:26.65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1" autoAdjust="0"/>
    <p:restoredTop sz="72496" autoAdjust="0"/>
  </p:normalViewPr>
  <p:slideViewPr>
    <p:cSldViewPr snapToGrid="0">
      <p:cViewPr varScale="1">
        <p:scale>
          <a:sx n="39" d="100"/>
          <a:sy n="39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bault VINCHENT" userId="b919e929-cfef-445e-a456-a3c1568e08ff" providerId="ADAL" clId="{36B71888-F94F-46F8-A2D5-05449A1979BA}"/>
    <pc:docChg chg="undo custSel addSld delSld modSld sldOrd">
      <pc:chgData name="Thibault VINCHENT" userId="b919e929-cfef-445e-a456-a3c1568e08ff" providerId="ADAL" clId="{36B71888-F94F-46F8-A2D5-05449A1979BA}" dt="2026-04-27T06:53:46.099" v="1028" actId="20577"/>
      <pc:docMkLst>
        <pc:docMk/>
      </pc:docMkLst>
      <pc:sldChg chg="modNotesTx">
        <pc:chgData name="Thibault VINCHENT" userId="b919e929-cfef-445e-a456-a3c1568e08ff" providerId="ADAL" clId="{36B71888-F94F-46F8-A2D5-05449A1979BA}" dt="2026-04-27T06:35:47.393" v="869" actId="6549"/>
        <pc:sldMkLst>
          <pc:docMk/>
          <pc:sldMk cId="0" sldId="256"/>
        </pc:sldMkLst>
      </pc:sldChg>
      <pc:sldChg chg="modSp mod">
        <pc:chgData name="Thibault VINCHENT" userId="b919e929-cfef-445e-a456-a3c1568e08ff" providerId="ADAL" clId="{36B71888-F94F-46F8-A2D5-05449A1979BA}" dt="2026-04-27T06:53:46.099" v="1028" actId="20577"/>
        <pc:sldMkLst>
          <pc:docMk/>
          <pc:sldMk cId="4212429075" sldId="283"/>
        </pc:sldMkLst>
        <pc:spChg chg="mod">
          <ac:chgData name="Thibault VINCHENT" userId="b919e929-cfef-445e-a456-a3c1568e08ff" providerId="ADAL" clId="{36B71888-F94F-46F8-A2D5-05449A1979BA}" dt="2026-04-27T06:53:46.099" v="1028" actId="20577"/>
          <ac:spMkLst>
            <pc:docMk/>
            <pc:sldMk cId="4212429075" sldId="283"/>
            <ac:spMk id="182" creationId="{38025B42-6F1C-B4C5-3EB4-18BD193BB643}"/>
          </ac:spMkLst>
        </pc:spChg>
      </pc:sldChg>
      <pc:sldChg chg="add del">
        <pc:chgData name="Thibault VINCHENT" userId="b919e929-cfef-445e-a456-a3c1568e08ff" providerId="ADAL" clId="{36B71888-F94F-46F8-A2D5-05449A1979BA}" dt="2026-04-27T06:47:31.716" v="937" actId="2696"/>
        <pc:sldMkLst>
          <pc:docMk/>
          <pc:sldMk cId="3382871101" sldId="289"/>
        </pc:sldMkLst>
      </pc:sldChg>
      <pc:sldChg chg="modSp add mod modNotesTx">
        <pc:chgData name="Thibault VINCHENT" userId="b919e929-cfef-445e-a456-a3c1568e08ff" providerId="ADAL" clId="{36B71888-F94F-46F8-A2D5-05449A1979BA}" dt="2026-04-23T08:29:17.460" v="868" actId="113"/>
        <pc:sldMkLst>
          <pc:docMk/>
          <pc:sldMk cId="3111638524" sldId="316"/>
        </pc:sldMkLst>
        <pc:spChg chg="mod">
          <ac:chgData name="Thibault VINCHENT" userId="b919e929-cfef-445e-a456-a3c1568e08ff" providerId="ADAL" clId="{36B71888-F94F-46F8-A2D5-05449A1979BA}" dt="2026-02-05T15:10:52.616" v="37" actId="20577"/>
          <ac:spMkLst>
            <pc:docMk/>
            <pc:sldMk cId="3111638524" sldId="316"/>
            <ac:spMk id="180" creationId="{1FB7D29F-D6AF-C230-D50A-C248CE27FCD4}"/>
          </ac:spMkLst>
        </pc:spChg>
        <pc:spChg chg="mod">
          <ac:chgData name="Thibault VINCHENT" userId="b919e929-cfef-445e-a456-a3c1568e08ff" providerId="ADAL" clId="{36B71888-F94F-46F8-A2D5-05449A1979BA}" dt="2026-04-23T08:29:17.460" v="868" actId="113"/>
          <ac:spMkLst>
            <pc:docMk/>
            <pc:sldMk cId="3111638524" sldId="316"/>
            <ac:spMk id="182" creationId="{440D7EEA-A4D5-1897-A3F2-C4A33F4FB992}"/>
          </ac:spMkLst>
        </pc:spChg>
      </pc:sldChg>
      <pc:sldChg chg="modSp add mod ord modNotesTx">
        <pc:chgData name="Thibault VINCHENT" userId="b919e929-cfef-445e-a456-a3c1568e08ff" providerId="ADAL" clId="{36B71888-F94F-46F8-A2D5-05449A1979BA}" dt="2026-04-10T11:21:19.165" v="866" actId="20577"/>
        <pc:sldMkLst>
          <pc:docMk/>
          <pc:sldMk cId="2659968400" sldId="317"/>
        </pc:sldMkLst>
        <pc:spChg chg="mod">
          <ac:chgData name="Thibault VINCHENT" userId="b919e929-cfef-445e-a456-a3c1568e08ff" providerId="ADAL" clId="{36B71888-F94F-46F8-A2D5-05449A1979BA}" dt="2026-04-10T11:10:40.664" v="497" actId="20577"/>
          <ac:spMkLst>
            <pc:docMk/>
            <pc:sldMk cId="2659968400" sldId="317"/>
            <ac:spMk id="180" creationId="{60B5D549-E75A-C32E-3A2B-AABD0F94A02D}"/>
          </ac:spMkLst>
        </pc:spChg>
        <pc:spChg chg="mod">
          <ac:chgData name="Thibault VINCHENT" userId="b919e929-cfef-445e-a456-a3c1568e08ff" providerId="ADAL" clId="{36B71888-F94F-46F8-A2D5-05449A1979BA}" dt="2026-04-10T11:21:19.165" v="866" actId="20577"/>
          <ac:spMkLst>
            <pc:docMk/>
            <pc:sldMk cId="2659968400" sldId="317"/>
            <ac:spMk id="182" creationId="{053478F0-3B4D-A9E3-A920-B86037C849DA}"/>
          </ac:spMkLst>
        </pc:spChg>
      </pc:sldChg>
      <pc:sldChg chg="modSp add mod modNotesTx">
        <pc:chgData name="Thibault VINCHENT" userId="b919e929-cfef-445e-a456-a3c1568e08ff" providerId="ADAL" clId="{36B71888-F94F-46F8-A2D5-05449A1979BA}" dt="2026-04-27T06:46:25.504" v="934" actId="20577"/>
        <pc:sldMkLst>
          <pc:docMk/>
          <pc:sldMk cId="269979251" sldId="318"/>
        </pc:sldMkLst>
        <pc:spChg chg="mod">
          <ac:chgData name="Thibault VINCHENT" userId="b919e929-cfef-445e-a456-a3c1568e08ff" providerId="ADAL" clId="{36B71888-F94F-46F8-A2D5-05449A1979BA}" dt="2026-04-27T06:42:31.901" v="894" actId="20577"/>
          <ac:spMkLst>
            <pc:docMk/>
            <pc:sldMk cId="269979251" sldId="318"/>
            <ac:spMk id="180" creationId="{BA80AC18-7250-C135-7D3E-8377BF36F8B8}"/>
          </ac:spMkLst>
        </pc:spChg>
        <pc:spChg chg="mod">
          <ac:chgData name="Thibault VINCHENT" userId="b919e929-cfef-445e-a456-a3c1568e08ff" providerId="ADAL" clId="{36B71888-F94F-46F8-A2D5-05449A1979BA}" dt="2026-04-27T06:43:09.951" v="915" actId="20577"/>
          <ac:spMkLst>
            <pc:docMk/>
            <pc:sldMk cId="269979251" sldId="318"/>
            <ac:spMk id="182" creationId="{444DC212-85C8-B7CE-C5F4-E70E6E7CF8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401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AEA074-24A7-4657-AE02-A51F68EA6AA2}" type="slidenum">
              <a:rPr kumimoji="0" lang="fr-FR" sz="1200" b="0" i="0" u="none" strike="noStrike" kern="1200" cap="none" spc="0" normalizeH="0" baseline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847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Biais</a:t>
            </a:r>
            <a:r>
              <a:rPr lang="en-US" dirty="0">
                <a:latin typeface="Calibri"/>
                <a:ea typeface="Calibri"/>
                <a:cs typeface="Calibri"/>
              </a:rPr>
              <a:t> des IA </a:t>
            </a:r>
            <a:r>
              <a:rPr lang="en-US" err="1">
                <a:latin typeface="Calibri"/>
                <a:ea typeface="Calibri"/>
                <a:cs typeface="Calibri"/>
              </a:rPr>
              <a:t>en</a:t>
            </a:r>
            <a:r>
              <a:rPr lang="en-US">
                <a:latin typeface="Calibri"/>
                <a:ea typeface="Calibri"/>
                <a:cs typeface="Calibri"/>
              </a:rPr>
              <a:t> 2025 qui se sont améliorés depuis</a:t>
            </a:r>
            <a:endParaRPr lang="fr-FR"/>
          </a:p>
          <a:p>
            <a:r>
              <a:rPr lang="en-US">
                <a:latin typeface="Calibri"/>
                <a:ea typeface="Calibri"/>
                <a:cs typeface="Calibri"/>
              </a:rPr>
              <a:t>Aujourd'hui : problème des IA qui se </a:t>
            </a:r>
            <a:r>
              <a:rPr lang="en-US" dirty="0" err="1">
                <a:latin typeface="Calibri"/>
                <a:ea typeface="Calibri"/>
                <a:cs typeface="Calibri"/>
              </a:rPr>
              <a:t>nourissent</a:t>
            </a:r>
            <a:r>
              <a:rPr lang="en-US" dirty="0">
                <a:latin typeface="Calibri"/>
                <a:ea typeface="Calibri"/>
                <a:cs typeface="Calibri"/>
              </a:rPr>
              <a:t> de </a:t>
            </a:r>
            <a:r>
              <a:rPr lang="en-US" dirty="0" err="1">
                <a:latin typeface="Calibri"/>
                <a:ea typeface="Calibri"/>
                <a:cs typeface="Calibri"/>
              </a:rPr>
              <a:t>contenus</a:t>
            </a:r>
            <a:r>
              <a:rPr lang="en-US" dirty="0">
                <a:latin typeface="Calibri"/>
                <a:ea typeface="Calibri"/>
                <a:cs typeface="Calibri"/>
              </a:rPr>
              <a:t> IA..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16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Corriger avec </a:t>
            </a:r>
            <a:r>
              <a:rPr lang="fr-FR" dirty="0" err="1"/>
              <a:t>itasync</a:t>
            </a:r>
            <a:r>
              <a:rPr lang="fr-FR" dirty="0"/>
              <a:t>/</a:t>
            </a:r>
            <a:r>
              <a:rPr lang="fr-FR" dirty="0" err="1"/>
              <a:t>herald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672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6956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1. Voie calme et rassurante, info parfois erronée (mauvais chemin)</a:t>
            </a:r>
          </a:p>
          <a:p>
            <a:r>
              <a:rPr lang="fr-FR" dirty="0"/>
              <a:t>2. Alors que l’info n’est pas sûre</a:t>
            </a:r>
          </a:p>
          <a:p>
            <a:r>
              <a:rPr lang="fr-FR" dirty="0"/>
              <a:t>3. Déjà observable</a:t>
            </a:r>
          </a:p>
          <a:p>
            <a:r>
              <a:rPr lang="fr-FR" dirty="0"/>
              <a:t>4. « L’IA veut… », « l’IA pense que… »</a:t>
            </a:r>
          </a:p>
        </p:txBody>
      </p:sp>
    </p:spTree>
    <p:extLst>
      <p:ext uri="{BB962C8B-B14F-4D97-AF65-F5344CB8AC3E}">
        <p14:creationId xmlns:p14="http://schemas.microsoft.com/office/powerpoint/2010/main" val="3737154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Claude : développement sérieux, qui peut travailler sur des codebase plus grosses, et surtout : Sait dire quand il ne sait pas. Ce qui s’explique par son orientation code pro</a:t>
            </a:r>
          </a:p>
          <a:p>
            <a:r>
              <a:rPr lang="fr-FR" dirty="0" err="1"/>
              <a:t>OpenAI</a:t>
            </a:r>
            <a:r>
              <a:rPr lang="fr-FR" dirty="0"/>
              <a:t> reste excellent en raisonnement pur</a:t>
            </a:r>
          </a:p>
        </p:txBody>
      </p:sp>
    </p:spTree>
    <p:extLst>
      <p:ext uri="{BB962C8B-B14F-4D97-AF65-F5344CB8AC3E}">
        <p14:creationId xmlns:p14="http://schemas.microsoft.com/office/powerpoint/2010/main" val="3155806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3814F-6129-51DB-881D-D421B3C63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65DFA68-68F4-B4EE-C932-C241C00BF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EEF3EA7-5217-7215-5E15-76AFC9682E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Prompt gambling : faire des prompts pour tout et n’importe quoi et espérer un retour gagnant qui est aléatoire</a:t>
            </a:r>
          </a:p>
        </p:txBody>
      </p:sp>
    </p:spTree>
    <p:extLst>
      <p:ext uri="{BB962C8B-B14F-4D97-AF65-F5344CB8AC3E}">
        <p14:creationId xmlns:p14="http://schemas.microsoft.com/office/powerpoint/2010/main" val="1460669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03F33-394E-C7F8-2700-45ED65014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69265E9-0E3A-43EE-B24C-A94318AB7C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A1FBE6E-0CE7-02D5-13EB-815656C23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L’idée centrale : classer les IA par niveau de risque</a:t>
            </a:r>
          </a:p>
          <a:p>
            <a:r>
              <a:rPr lang="fr-FR" dirty="0"/>
              <a:t>Le texte repose sur une logique simple : </a:t>
            </a:r>
            <a:r>
              <a:rPr lang="fr-FR" b="1" dirty="0"/>
              <a:t>plus une IA présente de risques pour les personnes, plus elle est encadrée</a:t>
            </a:r>
            <a:r>
              <a:rPr lang="fr-FR" dirty="0"/>
              <a:t>.</a:t>
            </a:r>
          </a:p>
          <a:p>
            <a:r>
              <a:rPr lang="fr-FR" b="1" dirty="0"/>
              <a:t>🔴 Risque inacceptable (interdit)</a:t>
            </a:r>
          </a:p>
          <a:p>
            <a:r>
              <a:rPr lang="fr-FR" dirty="0"/>
              <a:t>Exemples interdits :</a:t>
            </a:r>
          </a:p>
          <a:p>
            <a:r>
              <a:rPr lang="fr-FR" dirty="0"/>
              <a:t>notation sociale à la chinoise </a:t>
            </a:r>
          </a:p>
          <a:p>
            <a:r>
              <a:rPr lang="fr-FR" dirty="0"/>
              <a:t>manipulation subliminale (influencer sans que tu t’en rendes compte) </a:t>
            </a:r>
          </a:p>
          <a:p>
            <a:r>
              <a:rPr lang="fr-FR" dirty="0"/>
              <a:t>reconnaissance faciale en temps réel dans l’espace public (sauf cas très encadrés) </a:t>
            </a:r>
          </a:p>
          <a:p>
            <a:r>
              <a:rPr lang="fr-FR" dirty="0"/>
              <a:t>👉 Là, c’est simple : </a:t>
            </a:r>
            <a:r>
              <a:rPr lang="fr-FR" b="1" dirty="0"/>
              <a:t>interdiction pure et dure</a:t>
            </a:r>
            <a:r>
              <a:rPr lang="fr-FR" dirty="0"/>
              <a:t>.</a:t>
            </a:r>
          </a:p>
          <a:p>
            <a:br>
              <a:rPr lang="fr-FR" dirty="0"/>
            </a:br>
            <a:endParaRPr lang="fr-FR" dirty="0"/>
          </a:p>
          <a:p>
            <a:r>
              <a:rPr lang="fr-FR" b="1" dirty="0"/>
              <a:t>🟠 Risque élevé (très encadré)</a:t>
            </a:r>
          </a:p>
          <a:p>
            <a:r>
              <a:rPr lang="fr-FR" dirty="0"/>
              <a:t>C’est le cœur du texte. On parle d’IA utilisées dans :</a:t>
            </a:r>
          </a:p>
          <a:p>
            <a:r>
              <a:rPr lang="fr-FR" dirty="0"/>
              <a:t>recrutement (tri de CV) </a:t>
            </a:r>
          </a:p>
          <a:p>
            <a:r>
              <a:rPr lang="fr-FR" dirty="0"/>
              <a:t>crédit bancaire </a:t>
            </a:r>
          </a:p>
          <a:p>
            <a:r>
              <a:rPr lang="fr-FR" dirty="0"/>
              <a:t>justice </a:t>
            </a:r>
          </a:p>
          <a:p>
            <a:r>
              <a:rPr lang="fr-FR" dirty="0"/>
              <a:t>santé </a:t>
            </a:r>
          </a:p>
          <a:p>
            <a:r>
              <a:rPr lang="fr-FR" dirty="0"/>
              <a:t>éducation </a:t>
            </a:r>
          </a:p>
          <a:p>
            <a:r>
              <a:rPr lang="fr-FR" dirty="0"/>
              <a:t>Obligations :</a:t>
            </a:r>
          </a:p>
          <a:p>
            <a:r>
              <a:rPr lang="fr-FR" dirty="0"/>
              <a:t>documentation technique complète </a:t>
            </a:r>
          </a:p>
          <a:p>
            <a:r>
              <a:rPr lang="fr-FR" dirty="0"/>
              <a:t>transparence sur le fonctionnement </a:t>
            </a:r>
          </a:p>
          <a:p>
            <a:r>
              <a:rPr lang="fr-FR" dirty="0"/>
              <a:t>gestion des biais </a:t>
            </a:r>
          </a:p>
          <a:p>
            <a:r>
              <a:rPr lang="fr-FR" dirty="0"/>
              <a:t>supervision humaine </a:t>
            </a:r>
          </a:p>
          <a:p>
            <a:r>
              <a:rPr lang="fr-FR" dirty="0"/>
              <a:t>traçabilité </a:t>
            </a:r>
          </a:p>
          <a:p>
            <a:r>
              <a:rPr lang="fr-FR" dirty="0"/>
              <a:t>👉 En gros : </a:t>
            </a:r>
            <a:r>
              <a:rPr lang="fr-FR" b="1" dirty="0"/>
              <a:t>tu peux utiliser l’IA, mais tu dois pouvoir l’expliquer et la contrôler</a:t>
            </a:r>
            <a:r>
              <a:rPr lang="fr-FR" dirty="0"/>
              <a:t>.</a:t>
            </a:r>
          </a:p>
          <a:p>
            <a:br>
              <a:rPr lang="fr-FR" dirty="0"/>
            </a:br>
            <a:endParaRPr lang="fr-FR" dirty="0"/>
          </a:p>
          <a:p>
            <a:r>
              <a:rPr lang="fr-FR" b="1" dirty="0"/>
              <a:t>🟡 Risque limité</a:t>
            </a:r>
          </a:p>
          <a:p>
            <a:r>
              <a:rPr lang="fr-FR" dirty="0"/>
              <a:t>Exemples :</a:t>
            </a:r>
          </a:p>
          <a:p>
            <a:r>
              <a:rPr lang="fr-FR" dirty="0" err="1"/>
              <a:t>chatbots</a:t>
            </a:r>
            <a:r>
              <a:rPr lang="fr-FR" dirty="0"/>
              <a:t> </a:t>
            </a:r>
          </a:p>
          <a:p>
            <a:r>
              <a:rPr lang="fr-FR" dirty="0"/>
              <a:t>générateurs d’images ou de texte </a:t>
            </a:r>
          </a:p>
          <a:p>
            <a:r>
              <a:rPr lang="fr-FR" dirty="0"/>
              <a:t>Obligation principale :</a:t>
            </a:r>
          </a:p>
          <a:p>
            <a:r>
              <a:rPr lang="fr-FR" dirty="0"/>
              <a:t>informer l’utilisateur qu’il interagit avec une IA </a:t>
            </a:r>
          </a:p>
          <a:p>
            <a:r>
              <a:rPr lang="fr-FR" dirty="0"/>
              <a:t>👉 Exemple concret : un </a:t>
            </a:r>
            <a:r>
              <a:rPr lang="fr-FR" dirty="0" err="1"/>
              <a:t>chatbot</a:t>
            </a:r>
            <a:r>
              <a:rPr lang="fr-FR" dirty="0"/>
              <a:t> doit dire “je suis une IA”.</a:t>
            </a:r>
          </a:p>
          <a:p>
            <a:br>
              <a:rPr lang="fr-FR" dirty="0"/>
            </a:br>
            <a:endParaRPr lang="fr-FR" dirty="0"/>
          </a:p>
          <a:p>
            <a:r>
              <a:rPr lang="fr-FR" b="1" dirty="0"/>
              <a:t>🟢 Risque minimal</a:t>
            </a:r>
          </a:p>
          <a:p>
            <a:r>
              <a:rPr lang="fr-FR" dirty="0"/>
              <a:t>filtres anti-spam </a:t>
            </a:r>
          </a:p>
          <a:p>
            <a:r>
              <a:rPr lang="fr-FR" dirty="0"/>
              <a:t>recommandations Netflix </a:t>
            </a:r>
          </a:p>
          <a:p>
            <a:r>
              <a:rPr lang="fr-FR" dirty="0"/>
              <a:t>👉 quasiment aucune contrainte.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L’Europe veut être </a:t>
            </a:r>
            <a:r>
              <a:rPr lang="fr-FR" b="1" dirty="0"/>
              <a:t>la plus fiable</a:t>
            </a:r>
            <a:endParaRPr lang="fr-FR" dirty="0"/>
          </a:p>
          <a:p>
            <a:r>
              <a:rPr lang="fr-FR" dirty="0"/>
              <a:t>Conséquence probable :</a:t>
            </a:r>
          </a:p>
          <a:p>
            <a:r>
              <a:rPr lang="fr-FR" dirty="0"/>
              <a:t>ralentissement de certains usages </a:t>
            </a:r>
          </a:p>
          <a:p>
            <a:r>
              <a:rPr lang="fr-FR" dirty="0"/>
              <a:t>mais avantage compétitif sur la </a:t>
            </a:r>
            <a:r>
              <a:rPr lang="fr-FR" b="1" dirty="0"/>
              <a:t>confiance</a:t>
            </a:r>
            <a:r>
              <a:rPr lang="fr-FR" dirty="0"/>
              <a:t> (comme avec le RGPD)</a:t>
            </a:r>
          </a:p>
          <a:p>
            <a:endParaRPr lang="fr-FR" dirty="0"/>
          </a:p>
          <a:p>
            <a:r>
              <a:rPr lang="fr-FR" dirty="0"/>
              <a:t>Obligations principales des IAG :</a:t>
            </a:r>
          </a:p>
          <a:p>
            <a:r>
              <a:rPr lang="fr-FR" dirty="0"/>
              <a:t>documenter les données d’entraînement </a:t>
            </a:r>
          </a:p>
          <a:p>
            <a:r>
              <a:rPr lang="fr-FR" dirty="0"/>
              <a:t>respecter le droit d’auteur </a:t>
            </a:r>
          </a:p>
          <a:p>
            <a:r>
              <a:rPr lang="fr-FR" dirty="0"/>
              <a:t>indiquer quand un contenu est généré par IA </a:t>
            </a:r>
          </a:p>
          <a:p>
            <a:r>
              <a:rPr lang="fr-FR" dirty="0"/>
              <a:t>évaluer les risques systémiques (pour les très gros modèles)</a:t>
            </a:r>
          </a:p>
          <a:p>
            <a:endParaRPr lang="fr-FR" dirty="0"/>
          </a:p>
          <a:p>
            <a:r>
              <a:rPr lang="fr-FR" dirty="0"/>
              <a:t>En cas de non-respect :</a:t>
            </a:r>
          </a:p>
          <a:p>
            <a:r>
              <a:rPr lang="fr-FR" dirty="0"/>
              <a:t>jusqu’à </a:t>
            </a:r>
            <a:r>
              <a:rPr lang="fr-FR" b="1" dirty="0"/>
              <a:t>35 millions d’euros</a:t>
            </a:r>
            <a:r>
              <a:rPr lang="fr-FR" dirty="0"/>
              <a:t> </a:t>
            </a:r>
          </a:p>
          <a:p>
            <a:r>
              <a:rPr lang="fr-FR" dirty="0"/>
              <a:t>ou </a:t>
            </a:r>
            <a:r>
              <a:rPr lang="fr-FR" b="1" dirty="0"/>
              <a:t>7 % du chiffre d’affaires mondial</a:t>
            </a:r>
            <a:endParaRPr lang="fr-FR" dirty="0"/>
          </a:p>
          <a:p>
            <a:endParaRPr lang="fr-FR" dirty="0"/>
          </a:p>
          <a:p>
            <a:r>
              <a:rPr lang="fr-FR" b="1" dirty="0"/>
              <a:t>Si tu développes une appli avec IA :</a:t>
            </a:r>
          </a:p>
          <a:p>
            <a:r>
              <a:rPr lang="fr-FR" dirty="0"/>
              <a:t>tu dois </a:t>
            </a:r>
            <a:r>
              <a:rPr lang="fr-FR" b="1" dirty="0"/>
              <a:t>identifier le niveau de risque</a:t>
            </a:r>
            <a:r>
              <a:rPr lang="fr-FR" dirty="0"/>
              <a:t> </a:t>
            </a:r>
          </a:p>
          <a:p>
            <a:r>
              <a:rPr lang="fr-FR" dirty="0"/>
              <a:t>documenter ton système </a:t>
            </a:r>
          </a:p>
          <a:p>
            <a:r>
              <a:rPr lang="fr-FR" dirty="0"/>
              <a:t>prévoir une </a:t>
            </a:r>
            <a:r>
              <a:rPr lang="fr-FR" b="1" dirty="0"/>
              <a:t>explicabilité minimale</a:t>
            </a:r>
            <a:r>
              <a:rPr lang="fr-FR" dirty="0"/>
              <a:t> </a:t>
            </a:r>
          </a:p>
          <a:p>
            <a:r>
              <a:rPr lang="fr-FR" dirty="0"/>
              <a:t>gérer les biais (surtout RH → recrutement = zone rouge)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913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E831-8378-4BAB-BCBD-A7C304698550}" type="datetime1">
              <a:rPr lang="fr-FR" noProof="0" smtClean="0"/>
              <a:t>27/04/2026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3419732" y="12477591"/>
            <a:ext cx="527388" cy="410369"/>
          </a:xfrm>
        </p:spPr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0974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  <p:sldLayoutId id="2147483659" r:id="rId6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hibault.vinchent@competences-developpement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GVbhB06_I/4CYx7G4rFxwTKfwmLq2KSw/edi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rp.dev/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uxtricks.fr/wiki/wiki.php?title=ia-installer-un-modele-de-langage-llm-avec-ollama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JADQ5FbYem0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JKOMwxwkl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Coder avec l’IA Générative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B3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30A85-3557-B0FF-9D16-F91D9D7DD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AC77312-DA07-9DE3-6ED6-08ECDA2AFFC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L’IA dans </a:t>
            </a:r>
            <a:r>
              <a:rPr lang="fr-FR" dirty="0" err="1"/>
              <a:t>devtools</a:t>
            </a:r>
            <a:r>
              <a:rPr lang="fr-FR" dirty="0"/>
              <a:t> pour le </a:t>
            </a:r>
            <a:r>
              <a:rPr lang="fr-FR" dirty="0" err="1"/>
              <a:t>débugage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1FA1354-A09C-6F99-8B70-0A2E82B059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80EC2EA-003A-BA9B-EC73-17CC0DCDF5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ATELIER :</a:t>
            </a:r>
          </a:p>
          <a:p>
            <a:r>
              <a:rPr lang="fr-FR" dirty="0"/>
              <a:t>Ajout d’une fonctionnalité sur </a:t>
            </a:r>
            <a:r>
              <a:rPr lang="fr-FR" dirty="0" err="1"/>
              <a:t>Goodmaps</a:t>
            </a:r>
            <a:r>
              <a:rPr lang="fr-FR" dirty="0"/>
              <a:t> à l’aide de l’IA. </a:t>
            </a:r>
          </a:p>
          <a:p>
            <a:r>
              <a:rPr lang="fr-FR" dirty="0"/>
              <a:t>Présentation de son travail</a:t>
            </a:r>
          </a:p>
        </p:txBody>
      </p:sp>
    </p:spTree>
    <p:extLst>
      <p:ext uri="{BB962C8B-B14F-4D97-AF65-F5344CB8AC3E}">
        <p14:creationId xmlns:p14="http://schemas.microsoft.com/office/powerpoint/2010/main" val="43227327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B5B0-EFF8-04C9-0E01-A6324DC6B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C5ADD33-ADCB-BDEA-E3C3-79014AEB1F5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7280B91-D869-1493-D185-674811C69D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43ADE53-E762-B58B-3849-3E1FCF628D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Recherche et présentation de ses trouvailles sur l’IA </a:t>
            </a:r>
            <a:r>
              <a:rPr lang="fr-FR" dirty="0" err="1"/>
              <a:t>Gen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542993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0F349-057F-069C-FB0F-3910AD9EC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5F84A26-FD0A-5A15-CE40-7D012F8C75F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B8A85B1-1956-4AF3-75CE-3B5CDDFD7F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9D1D53-A293-2881-7DA0-C7ACD710B3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Exemple d’attendu : </a:t>
            </a:r>
            <a:r>
              <a:rPr lang="fr-FR" b="1" dirty="0">
                <a:effectLst/>
              </a:rPr>
              <a:t>Développeur à l’heure de l’IA : le chef d’orchestre de la machine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4544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BC17F-FE0B-BFD8-DEEE-A039FAD64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52029FF-5216-727B-11D9-EBBAE10BFFD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26EFA17-BDF1-4290-2F28-89278D2851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D4959F-C280-EF14-A660-5EA7B3B372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Le développeur avant </a:t>
            </a:r>
            <a:r>
              <a:rPr lang="fr-FR" u="sng" dirty="0" err="1"/>
              <a:t>l’ia</a:t>
            </a:r>
            <a:endParaRPr lang="fr-FR" u="sng" dirty="0"/>
          </a:p>
          <a:p>
            <a:pPr marL="0" indent="0">
              <a:buNone/>
            </a:pPr>
            <a:r>
              <a:rPr lang="fr-FR" dirty="0"/>
              <a:t>Devait apprendre pleins de technologies à chaque nouvelle intégration dans un projet ou équipe</a:t>
            </a:r>
          </a:p>
          <a:p>
            <a:pPr marL="0" indent="0">
              <a:buNone/>
            </a:pPr>
            <a:r>
              <a:rPr lang="fr-FR" dirty="0"/>
              <a:t>Avait une qualité de code erratique (compte tenu de ses compétences mais aussi et surtout des exigences de coût et délai)</a:t>
            </a:r>
          </a:p>
          <a:p>
            <a:pPr marL="0" indent="0">
              <a:buNone/>
            </a:pPr>
            <a:r>
              <a:rPr lang="fr-FR" dirty="0"/>
              <a:t>N’était pas tenu à une communication excellente</a:t>
            </a:r>
          </a:p>
        </p:txBody>
      </p:sp>
    </p:spTree>
    <p:extLst>
      <p:ext uri="{BB962C8B-B14F-4D97-AF65-F5344CB8AC3E}">
        <p14:creationId xmlns:p14="http://schemas.microsoft.com/office/powerpoint/2010/main" val="118588553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E5103-CBF2-AC82-EFF6-59ADE5839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75F3F74-6E75-A5D7-3787-3FA2B64515C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385658C-836E-7380-C92D-9090E413DA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98DBD30-6218-40DD-77C3-B3E972347A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 err="1"/>
              <a:t>L’ia</a:t>
            </a:r>
            <a:endParaRPr lang="fr-FR" u="sng" dirty="0"/>
          </a:p>
          <a:p>
            <a:pPr marL="0" indent="0">
              <a:buNone/>
            </a:pPr>
            <a:r>
              <a:rPr lang="fr-FR" dirty="0"/>
              <a:t>Capable de tout coder</a:t>
            </a:r>
          </a:p>
          <a:p>
            <a:pPr marL="0" indent="0">
              <a:buNone/>
            </a:pPr>
            <a:r>
              <a:rPr lang="fr-FR" dirty="0"/>
              <a:t>Avec une qualité de code très correcte (bien documentée)</a:t>
            </a:r>
          </a:p>
          <a:p>
            <a:pPr marL="0" indent="0">
              <a:buNone/>
            </a:pPr>
            <a:r>
              <a:rPr lang="fr-FR" dirty="0"/>
              <a:t>Pour peu qu’on sache formuler sa demande</a:t>
            </a:r>
          </a:p>
        </p:txBody>
      </p:sp>
    </p:spTree>
    <p:extLst>
      <p:ext uri="{BB962C8B-B14F-4D97-AF65-F5344CB8AC3E}">
        <p14:creationId xmlns:p14="http://schemas.microsoft.com/office/powerpoint/2010/main" val="182542006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3175E-6931-7CC5-1F94-86BBFFE9B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DDEEF9F9-4FA2-2676-D1FC-4B669D77B5F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5648640-FF95-97AE-10C9-C71B047D9B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0DF63D2-68AB-ECD4-4D11-5548F7B341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Mais</a:t>
            </a:r>
          </a:p>
          <a:p>
            <a:pPr marL="0" indent="0">
              <a:buNone/>
            </a:pPr>
            <a:r>
              <a:rPr lang="fr-FR" dirty="0"/>
              <a:t>Attention au bullshit (biais de confirmation)</a:t>
            </a:r>
          </a:p>
          <a:p>
            <a:pPr marL="0" indent="0">
              <a:buNone/>
            </a:pPr>
            <a:r>
              <a:rPr lang="fr-FR" dirty="0"/>
              <a:t>Pas de vue d’ensemble comme de l’audit de projet (mais ça commence, </a:t>
            </a:r>
            <a:r>
              <a:rPr lang="fr-FR" dirty="0" err="1"/>
              <a:t>cf</a:t>
            </a:r>
            <a:r>
              <a:rPr lang="fr-FR" dirty="0"/>
              <a:t> </a:t>
            </a:r>
            <a:r>
              <a:rPr lang="fr-FR" dirty="0" err="1"/>
              <a:t>Cursor</a:t>
            </a:r>
            <a:r>
              <a:rPr lang="fr-FR" dirty="0"/>
              <a:t> ou </a:t>
            </a:r>
            <a:r>
              <a:rPr lang="fr-FR" dirty="0" err="1"/>
              <a:t>upload</a:t>
            </a:r>
            <a:r>
              <a:rPr lang="fr-FR" dirty="0"/>
              <a:t> de .zip)</a:t>
            </a:r>
          </a:p>
          <a:p>
            <a:pPr marL="0" indent="0">
              <a:buNone/>
            </a:pPr>
            <a:r>
              <a:rPr lang="fr-FR" dirty="0"/>
              <a:t>Pas de compréhension des besoins profonds des utilisateurs (y’a encore du travail)</a:t>
            </a:r>
          </a:p>
        </p:txBody>
      </p:sp>
    </p:spTree>
    <p:extLst>
      <p:ext uri="{BB962C8B-B14F-4D97-AF65-F5344CB8AC3E}">
        <p14:creationId xmlns:p14="http://schemas.microsoft.com/office/powerpoint/2010/main" val="392690819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905C4-9A73-2BAD-48C7-F8277F1C6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161CE23-4685-D143-82CC-8D5CC7722D5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FFC671F-29D6-7249-10C6-407A725FE2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C1AB201-3E95-C9FC-9EAC-3236866B1A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Donc</a:t>
            </a:r>
          </a:p>
          <a:p>
            <a:pPr marL="0" indent="0">
              <a:buNone/>
            </a:pPr>
            <a:r>
              <a:rPr lang="fr-FR" dirty="0"/>
              <a:t>Savoir demander: des morceaux de code</a:t>
            </a:r>
          </a:p>
          <a:p>
            <a:pPr marL="0" indent="0">
              <a:buNone/>
            </a:pPr>
            <a:r>
              <a:rPr lang="fr-FR" dirty="0"/>
              <a:t>Des conseils généraux</a:t>
            </a:r>
          </a:p>
          <a:p>
            <a:pPr marL="0" indent="0">
              <a:buNone/>
            </a:pPr>
            <a:r>
              <a:rPr lang="fr-FR" dirty="0"/>
              <a:t>Du débogage (attention ici, gros bullshit encore généré)</a:t>
            </a:r>
          </a:p>
          <a:p>
            <a:pPr marL="0" indent="0">
              <a:buNone/>
            </a:pPr>
            <a:r>
              <a:rPr lang="fr-FR" dirty="0"/>
              <a:t>Savoir comprendre la réponse (potentiellement complexe) en connaissant les concepts avancés</a:t>
            </a:r>
          </a:p>
          <a:p>
            <a:pPr marL="0" indent="0">
              <a:buNone/>
            </a:pPr>
            <a:r>
              <a:rPr lang="fr-FR" dirty="0"/>
              <a:t>Savoir intégrer (au projet) en connaissant les concepts plus que les langages</a:t>
            </a:r>
          </a:p>
        </p:txBody>
      </p:sp>
    </p:spTree>
    <p:extLst>
      <p:ext uri="{BB962C8B-B14F-4D97-AF65-F5344CB8AC3E}">
        <p14:creationId xmlns:p14="http://schemas.microsoft.com/office/powerpoint/2010/main" val="76270195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A332A-B94C-6AB0-93A4-FCE9C4A04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83D325F-927C-FBBA-3733-392CA92AB16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B88426F-DF17-A3A1-F892-21B84C18E4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2F36C0B-E1AD-04F6-91B0-901F26A6CE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Comment</a:t>
            </a:r>
          </a:p>
          <a:p>
            <a:pPr marL="0" indent="0">
              <a:buNone/>
            </a:pPr>
            <a:r>
              <a:rPr lang="fr-FR" dirty="0"/>
              <a:t>En faisant des prompts précis et clair pour la machine</a:t>
            </a:r>
          </a:p>
          <a:p>
            <a:pPr marL="0" indent="0">
              <a:buNone/>
            </a:pPr>
            <a:r>
              <a:rPr lang="fr-FR" dirty="0"/>
              <a:t>En découpant un problème complexe en plus petits simples (méthode cartésienne)</a:t>
            </a:r>
          </a:p>
          <a:p>
            <a:pPr marL="0" indent="0">
              <a:buNone/>
            </a:pPr>
            <a:r>
              <a:rPr lang="fr-FR" dirty="0"/>
              <a:t>En comprenant le code généré, y compris les parties les plus complexes</a:t>
            </a:r>
          </a:p>
        </p:txBody>
      </p:sp>
    </p:spTree>
    <p:extLst>
      <p:ext uri="{BB962C8B-B14F-4D97-AF65-F5344CB8AC3E}">
        <p14:creationId xmlns:p14="http://schemas.microsoft.com/office/powerpoint/2010/main" val="17394772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041AB-5AF9-B1CF-6730-535F86607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E68163D-455D-B2B6-215C-E7DFBB99CB2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56493C72-867D-4EB9-EBFB-57BA2988B4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C44EEFA4-E4A4-B617-F958-2BACE1596F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Le chef d’orchestre</a:t>
            </a:r>
          </a:p>
          <a:p>
            <a:pPr marL="0" indent="0">
              <a:buNone/>
            </a:pPr>
            <a:r>
              <a:rPr lang="fr-FR" dirty="0"/>
              <a:t>Il met tout l’orchestre sur le même tempo (intégration dans le projet)</a:t>
            </a:r>
          </a:p>
          <a:p>
            <a:pPr marL="0" indent="0">
              <a:buNone/>
            </a:pPr>
            <a:r>
              <a:rPr lang="fr-FR" dirty="0"/>
              <a:t>Et ça, sans nécessairement savoir jouer de tout les instruments (pas de connaissance des techno précises mais connaissance des concepts)</a:t>
            </a:r>
          </a:p>
          <a:p>
            <a:pPr marL="0" indent="0">
              <a:buNone/>
            </a:pPr>
            <a:r>
              <a:rPr lang="fr-FR" dirty="0"/>
              <a:t>Il est la référence qui met en communication par son intermédiaire les musiciens (compréhension globale et travail sur des points précis notamment pour le débogage)</a:t>
            </a:r>
          </a:p>
          <a:p>
            <a:pPr marL="0" indent="0">
              <a:buNone/>
            </a:pPr>
            <a:r>
              <a:rPr lang="fr-FR" dirty="0"/>
              <a:t>Il doit se concentrer sur l’harmonie de l’ensemble (respect des standards qu’il s’est imposé)</a:t>
            </a:r>
          </a:p>
        </p:txBody>
      </p:sp>
    </p:spTree>
    <p:extLst>
      <p:ext uri="{BB962C8B-B14F-4D97-AF65-F5344CB8AC3E}">
        <p14:creationId xmlns:p14="http://schemas.microsoft.com/office/powerpoint/2010/main" val="301994961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0F289-1AC5-1905-F99B-882CB1F0C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0CDE942-13C3-953A-AC3C-FB58FD3E8D8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662946B-16B9-F694-E73A-039E83EA76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6E497DC2-B829-FB19-F1CA-22423CCE9F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Conclusion</a:t>
            </a:r>
          </a:p>
          <a:p>
            <a:pPr marL="0" indent="0">
              <a:buNone/>
            </a:pPr>
            <a:r>
              <a:rPr lang="fr-FR" dirty="0"/>
              <a:t>Le développeur a l’heure de l’intelligence artificielle est un chef d’orchestre 💡</a:t>
            </a:r>
          </a:p>
          <a:p>
            <a:pPr marL="0" indent="0">
              <a:buNone/>
            </a:pPr>
            <a:r>
              <a:rPr lang="fr-FR" dirty="0"/>
              <a:t>Et en ça, il est essentiel au projet. </a:t>
            </a:r>
          </a:p>
          <a:p>
            <a:pPr marL="0" indent="0">
              <a:buNone/>
            </a:pPr>
            <a:r>
              <a:rPr lang="fr-FR" dirty="0"/>
              <a:t>À vous de jouer pour atteindre un certain niveau maintenant nécessaire.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Musique, maestro !</a:t>
            </a:r>
          </a:p>
        </p:txBody>
      </p:sp>
      <p:pic>
        <p:nvPicPr>
          <p:cNvPr id="3" name="Image 2" descr="Une image contenant ciel, personne, plein air, tenue&#10;&#10;Le contenu généré par l’IA peut être incorrect.">
            <a:extLst>
              <a:ext uri="{FF2B5EF4-FFF2-40B4-BE49-F238E27FC236}">
                <a16:creationId xmlns:a16="http://schemas.microsoft.com/office/drawing/2014/main" id="{C77563B4-0957-B8E7-3378-8D6B36FF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774" y="8966422"/>
            <a:ext cx="7255291" cy="4114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6685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59F60-4CE1-4E2F-86EA-1B60679F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986" y="579120"/>
            <a:ext cx="9076248" cy="1940900"/>
          </a:xfrm>
        </p:spPr>
        <p:txBody>
          <a:bodyPr rtlCol="0" anchor="b">
            <a:normAutofit/>
          </a:bodyPr>
          <a:lstStyle/>
          <a:p>
            <a:pPr algn="l"/>
            <a:r>
              <a:rPr lang="fr-FR" sz="8000" dirty="0"/>
              <a:t>Thibault </a:t>
            </a:r>
            <a:r>
              <a:rPr lang="fr-FR" sz="8000" dirty="0" err="1"/>
              <a:t>Vinchent</a:t>
            </a:r>
            <a:endParaRPr lang="fr-FR" sz="8000" dirty="0"/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260476B-CCA6-412B-A9C5-399C34AE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0986" y="2520020"/>
            <a:ext cx="8807192" cy="9961540"/>
          </a:xfrm>
        </p:spPr>
        <p:txBody>
          <a:bodyPr rtlCol="0" anchor="t">
            <a:normAutofit fontScale="25000" lnSpcReduction="20000"/>
          </a:bodyPr>
          <a:lstStyle/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permanent EPSI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thibault.vinchent@competences-developpement.com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Toujours à votre disposition pour des compléments de cours, suivi de projet.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en conception d’applications depuis 2015 (écoles d’ingénieur, universités, instituts)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Ingénieur développement depuis 2010 (Sopra, Toyota, Eurotunnel etc.).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 : Exemples de sites créés…</a:t>
            </a:r>
            <a:b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dont certains</a:t>
            </a: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toujours en fonctionnement…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buNone/>
            </a:pPr>
            <a:endParaRPr lang="fr-FR" sz="4800" dirty="0"/>
          </a:p>
        </p:txBody>
      </p:sp>
      <p:pic>
        <p:nvPicPr>
          <p:cNvPr id="8" name="Image 7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32324C69-24F5-DCDA-289E-32E162F57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1238" cy="137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3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26C3B-2F02-158C-497C-564181F2B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7A97AC0-A717-5F23-56EA-1050202F928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Atelier : création de Good </a:t>
            </a:r>
            <a:r>
              <a:rPr lang="fr-FR" dirty="0" err="1"/>
              <a:t>Maps</a:t>
            </a:r>
            <a:r>
              <a:rPr lang="fr-FR" dirty="0"/>
              <a:t> avec l’IA générative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764FB7D-7E2B-620A-1A5C-07B13A0759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7191814-DB3C-7434-E928-055545772E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Maquette disponible sur : </a:t>
            </a:r>
            <a:r>
              <a:rPr lang="fr-FR" dirty="0">
                <a:hlinkClick r:id="rId3"/>
              </a:rPr>
              <a:t>https://www.canva.com/design/DAGVbhB06_I/4CYx7G4rFxwTKfwmLq2KSw/edit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76985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209AA-15BD-361A-51D8-77AEE20E4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AF39EA5-2EEF-ACF6-61F1-EFF8FC49901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au 18.03.2025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11490C7-191C-D5F4-B18A-3E028DE2FA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B48E36F-04A0-CD55-24D1-0939342E2B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Fonctions avancées de GPT</a:t>
            </a:r>
          </a:p>
          <a:p>
            <a:r>
              <a:rPr lang="fr-FR" dirty="0"/>
              <a:t>Le terminal dopé à l’IA avec Warp</a:t>
            </a:r>
          </a:p>
          <a:p>
            <a:r>
              <a:rPr lang="fr-FR" dirty="0">
                <a:effectLst/>
              </a:rPr>
              <a:t>Installation d’IA locales avec </a:t>
            </a:r>
            <a:r>
              <a:rPr lang="fr-FR" dirty="0" err="1">
                <a:effectLst/>
              </a:rPr>
              <a:t>Ollama</a:t>
            </a:r>
            <a:endParaRPr lang="fr-FR" dirty="0">
              <a:effectLst/>
            </a:endParaRPr>
          </a:p>
          <a:p>
            <a:r>
              <a:rPr lang="fr-FR" dirty="0"/>
              <a:t>Les IA spécialisées pour le code</a:t>
            </a:r>
            <a:endParaRPr lang="fr-FR" dirty="0">
              <a:effectLst/>
            </a:endParaRPr>
          </a:p>
          <a:p>
            <a:r>
              <a:rPr lang="fr-FR" dirty="0"/>
              <a:t>Les 4 utilités principales de l’IA générative pour le code</a:t>
            </a:r>
          </a:p>
          <a:p>
            <a:r>
              <a:rPr lang="fr-FR" dirty="0"/>
              <a:t>Ouverture : le « </a:t>
            </a:r>
            <a:r>
              <a:rPr lang="fr-FR" dirty="0" err="1"/>
              <a:t>vibe</a:t>
            </a:r>
            <a:r>
              <a:rPr lang="fr-FR" dirty="0"/>
              <a:t> </a:t>
            </a:r>
            <a:r>
              <a:rPr lang="fr-FR" dirty="0" err="1"/>
              <a:t>coding</a:t>
            </a:r>
            <a:r>
              <a:rPr lang="fr-FR" dirty="0"/>
              <a:t> »</a:t>
            </a:r>
          </a:p>
          <a:p>
            <a:r>
              <a:rPr lang="fr-FR" dirty="0"/>
              <a:t>Disclaimer</a:t>
            </a:r>
          </a:p>
        </p:txBody>
      </p:sp>
    </p:spTree>
    <p:extLst>
      <p:ext uri="{BB962C8B-B14F-4D97-AF65-F5344CB8AC3E}">
        <p14:creationId xmlns:p14="http://schemas.microsoft.com/office/powerpoint/2010/main" val="388592637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4C332-F178-4D5C-B753-2976D9A35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D7A9FF38-4CC7-23C2-2B30-0165E04CA5E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 : GPT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16F388F-89A4-E5E5-E95D-F99EBC00D8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84E0279-279C-5485-B66D-B8C9323CC2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GPT : les fonctions avancées :</a:t>
            </a:r>
          </a:p>
          <a:p>
            <a:r>
              <a:rPr lang="fr-FR" dirty="0"/>
              <a:t>Les </a:t>
            </a:r>
            <a:r>
              <a:rPr lang="fr-FR" dirty="0" err="1"/>
              <a:t>GPT’s</a:t>
            </a:r>
            <a:r>
              <a:rPr lang="fr-FR" dirty="0"/>
              <a:t> (exemple de </a:t>
            </a:r>
            <a:r>
              <a:rPr lang="fr-FR" dirty="0" err="1"/>
              <a:t>canva</a:t>
            </a:r>
            <a:r>
              <a:rPr lang="fr-FR" dirty="0"/>
              <a:t>)</a:t>
            </a:r>
          </a:p>
          <a:p>
            <a:r>
              <a:rPr lang="fr-FR" dirty="0"/>
              <a:t>Le pré prompt (donner une posture à GPT)</a:t>
            </a:r>
          </a:p>
          <a:p>
            <a:r>
              <a:rPr lang="fr-FR" dirty="0"/>
              <a:t>Les taches planifiées</a:t>
            </a:r>
          </a:p>
          <a:p>
            <a:r>
              <a:rPr lang="fr-FR" dirty="0"/>
              <a:t>L’extension de </a:t>
            </a:r>
            <a:r>
              <a:rPr lang="fr-FR"/>
              <a:t>recherche Chrome</a:t>
            </a:r>
            <a:endParaRPr lang="fr-FR" dirty="0"/>
          </a:p>
          <a:p>
            <a:r>
              <a:rPr lang="fr-FR" dirty="0"/>
              <a:t>La recherche</a:t>
            </a:r>
          </a:p>
        </p:txBody>
      </p:sp>
    </p:spTree>
    <p:extLst>
      <p:ext uri="{BB962C8B-B14F-4D97-AF65-F5344CB8AC3E}">
        <p14:creationId xmlns:p14="http://schemas.microsoft.com/office/powerpoint/2010/main" val="420012066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62873-494F-523B-F69B-5D9A55B31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1777E70-0296-B294-08FD-0F8D316951D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 terminal dopé à l’IA avec Warp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752060F-0225-936B-9DA7-8C47B02E1A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6848FBC-0B80-E1EE-71C4-565D4DA152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Présentation de Warp</a:t>
            </a:r>
          </a:p>
          <a:p>
            <a:pPr marL="0" indent="0">
              <a:buNone/>
            </a:pPr>
            <a:r>
              <a:rPr lang="fr-FR" dirty="0"/>
              <a:t>Installation (fonctionne sur Mac et Windows) : </a:t>
            </a:r>
            <a:r>
              <a:rPr lang="fr-FR" dirty="0">
                <a:hlinkClick r:id="rId2"/>
              </a:rPr>
              <a:t>https://www.warp.dev/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Comme pour l’IA intégrée :</a:t>
            </a:r>
          </a:p>
          <a:p>
            <a:r>
              <a:rPr lang="fr-FR" dirty="0"/>
              <a:t>dans la console (Gemini sur Chrome)</a:t>
            </a:r>
          </a:p>
          <a:p>
            <a:r>
              <a:rPr lang="fr-FR" dirty="0"/>
              <a:t>dans </a:t>
            </a:r>
            <a:r>
              <a:rPr lang="fr-FR" dirty="0" err="1"/>
              <a:t>VSCode</a:t>
            </a:r>
            <a:r>
              <a:rPr lang="fr-FR" dirty="0"/>
              <a:t> (</a:t>
            </a:r>
            <a:r>
              <a:rPr lang="fr-FR" dirty="0" err="1"/>
              <a:t>Copilot</a:t>
            </a:r>
            <a:r>
              <a:rPr lang="fr-FR" dirty="0"/>
              <a:t>)</a:t>
            </a:r>
          </a:p>
          <a:p>
            <a:r>
              <a:rPr lang="fr-FR" dirty="0"/>
              <a:t>maintenant dans le terminal (Warp)</a:t>
            </a:r>
          </a:p>
          <a:p>
            <a:pPr marL="0" indent="0">
              <a:buNone/>
            </a:pPr>
            <a:r>
              <a:rPr lang="fr-FR" dirty="0"/>
              <a:t>L’objectif est de ne plus faire d’aller retour entre votre problème et chatGPT.com</a:t>
            </a:r>
          </a:p>
        </p:txBody>
      </p:sp>
    </p:spTree>
    <p:extLst>
      <p:ext uri="{BB962C8B-B14F-4D97-AF65-F5344CB8AC3E}">
        <p14:creationId xmlns:p14="http://schemas.microsoft.com/office/powerpoint/2010/main" val="4207260552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6479B-ADF5-2049-42E2-18AA23F54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677D147-35A1-090F-9FC3-A17C9701A54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>
                <a:effectLst/>
              </a:rPr>
              <a:t>Installation d’IA locales avec </a:t>
            </a:r>
            <a:r>
              <a:rPr lang="fr-FR" dirty="0" err="1">
                <a:effectLst/>
              </a:rPr>
              <a:t>Ollama</a:t>
            </a:r>
            <a:endParaRPr lang="fr-FR" dirty="0">
              <a:effectLst/>
            </a:endParaRP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45AFD67F-3478-DB53-DE46-4AF26BCD8A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FB7F87D-CBDC-6933-8611-5B609A4FFE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Utilité</a:t>
            </a:r>
            <a:r>
              <a:rPr lang="fr-FR" dirty="0"/>
              <a:t> : intégrer l’IA dans une entreprise qui bloque l’IA ou qui ne souhaite pas que son travail enrichisse l’IA et se retrouve potentiellement dans les résultats des autres..</a:t>
            </a:r>
          </a:p>
          <a:p>
            <a:pPr marL="0" indent="0">
              <a:buNone/>
            </a:pPr>
            <a:r>
              <a:rPr lang="fr-FR" b="1" dirty="0"/>
              <a:t>Installation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fr-FR" dirty="0"/>
              <a:t>Sous </a:t>
            </a:r>
            <a:r>
              <a:rPr lang="fr-FR" dirty="0" err="1"/>
              <a:t>windows</a:t>
            </a:r>
            <a:r>
              <a:rPr lang="fr-FR" dirty="0"/>
              <a:t> : doit se faire dans un sous système Linux (WSL). Dans un </a:t>
            </a:r>
            <a:r>
              <a:rPr lang="fr-FR" dirty="0" err="1"/>
              <a:t>powershell</a:t>
            </a:r>
            <a:r>
              <a:rPr lang="fr-FR" dirty="0"/>
              <a:t> en mode admin :</a:t>
            </a:r>
          </a:p>
          <a:p>
            <a:pPr marL="0" indent="0">
              <a:buNone/>
            </a:pP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wsl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–d Debian</a:t>
            </a:r>
          </a:p>
          <a:p>
            <a:pPr marL="0" indent="0">
              <a:buNone/>
            </a:pPr>
            <a:r>
              <a:rPr lang="fr-FR" dirty="0"/>
              <a:t>Si nécessaire, installer </a:t>
            </a:r>
            <a:r>
              <a:rPr lang="fr-FR" dirty="0" err="1"/>
              <a:t>wget</a:t>
            </a:r>
            <a:r>
              <a:rPr lang="fr-FR" dirty="0"/>
              <a:t> :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apt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install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wget</a:t>
            </a:r>
            <a:endParaRPr lang="fr-FR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fr-FR" dirty="0"/>
              <a:t>Suivre ensuite les étapes : </a:t>
            </a:r>
            <a:r>
              <a:rPr lang="fr-FR" dirty="0">
                <a:hlinkClick r:id="rId2"/>
              </a:rPr>
              <a:t>https://www.linuxtricks.fr/wiki/wiki.php?title=ia-installer-un-modele-de-langage-llm-avec-ollama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55254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89381-A1C9-8490-012E-842B23B04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6A4A42F-A2FF-6F2E-86CA-6299DFD9CFC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IA spécialisées pour le code</a:t>
            </a:r>
            <a:endParaRPr lang="fr-FR" dirty="0">
              <a:effectLst/>
            </a:endParaRP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CDE15F3-E8E5-D9A7-6884-7C093615B7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A390696D-7DFE-D800-F733-1B4BA884D1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/>
              <a:t>A tester en mode déco :</a:t>
            </a:r>
          </a:p>
          <a:p>
            <a:r>
              <a:rPr lang="fr-FR"/>
              <a:t>amazon code </a:t>
            </a:r>
            <a:r>
              <a:rPr lang="fr-FR" err="1"/>
              <a:t>whisperer</a:t>
            </a:r>
            <a:r>
              <a:rPr lang="fr-FR" dirty="0"/>
              <a:t> pour l’analyse de code</a:t>
            </a:r>
          </a:p>
          <a:p>
            <a:r>
              <a:rPr lang="fr-FR" dirty="0"/>
              <a:t>code lama pour la performance sur un projet</a:t>
            </a:r>
          </a:p>
          <a:p>
            <a:r>
              <a:rPr lang="fr-FR" err="1"/>
              <a:t>starcoder</a:t>
            </a:r>
            <a:r>
              <a:rPr lang="fr-FR" dirty="0"/>
              <a:t> pour la compatibilité avec </a:t>
            </a:r>
            <a:r>
              <a:rPr lang="fr-FR" err="1"/>
              <a:t>hugging</a:t>
            </a:r>
            <a:r>
              <a:rPr lang="fr-FR" dirty="0"/>
              <a:t> Face</a:t>
            </a:r>
          </a:p>
        </p:txBody>
      </p:sp>
    </p:spTree>
    <p:extLst>
      <p:ext uri="{BB962C8B-B14F-4D97-AF65-F5344CB8AC3E}">
        <p14:creationId xmlns:p14="http://schemas.microsoft.com/office/powerpoint/2010/main" val="2506739164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A6126-2CE6-266B-082C-0AB1563B4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8AC70EB-338B-0C44-279A-78199AF4FBB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None/>
            </a:pPr>
            <a:r>
              <a:rPr lang="fr-FR" dirty="0"/>
              <a:t>Atelier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4D918DB7-4EF9-3DC8-64B7-5C2BC28DE9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00D8D7-AA88-EEBC-ECA6-AB332DA6BD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Installer et faire fonctionner une IA locale (1) spécialisée code avec (2) Warp et (3) </a:t>
            </a:r>
            <a:r>
              <a:rPr lang="fr-FR" dirty="0" err="1"/>
              <a:t>Ollama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9613546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CF7E-016D-0A95-A6DD-909C03777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F957148-7DDD-C042-A03C-99959B09A0D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4 utilités principales de l’IA générative pour le code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89DCB1F-579B-C690-D08A-8486D0C9FB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6AF130F-FCF4-1156-528F-DEDBCD13BC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b="1" dirty="0"/>
              <a:t>Génération</a:t>
            </a:r>
            <a:r>
              <a:rPr lang="fr-FR" dirty="0"/>
              <a:t> de code</a:t>
            </a:r>
          </a:p>
          <a:p>
            <a:r>
              <a:rPr lang="fr-FR" b="1" dirty="0"/>
              <a:t>Audit</a:t>
            </a:r>
            <a:r>
              <a:rPr lang="fr-FR" dirty="0"/>
              <a:t> de votre propre code, voir de l’ensemble de votre projet</a:t>
            </a:r>
          </a:p>
          <a:p>
            <a:r>
              <a:rPr lang="fr-FR" b="1" dirty="0"/>
              <a:t>Commentaire</a:t>
            </a:r>
            <a:r>
              <a:rPr lang="fr-FR" dirty="0"/>
              <a:t> intégré, riche et pertinent</a:t>
            </a:r>
          </a:p>
          <a:p>
            <a:r>
              <a:rPr lang="fr-FR" b="1" dirty="0"/>
              <a:t>Sécurité </a:t>
            </a:r>
            <a:r>
              <a:rPr lang="fr-FR" dirty="0"/>
              <a:t>souvent également intégrée, </a:t>
            </a:r>
            <a:r>
              <a:rPr lang="fr-FR" dirty="0" err="1"/>
              <a:t>cf</a:t>
            </a:r>
            <a:r>
              <a:rPr lang="fr-FR" dirty="0"/>
              <a:t> OWASP</a:t>
            </a:r>
          </a:p>
        </p:txBody>
      </p:sp>
    </p:spTree>
    <p:extLst>
      <p:ext uri="{BB962C8B-B14F-4D97-AF65-F5344CB8AC3E}">
        <p14:creationId xmlns:p14="http://schemas.microsoft.com/office/powerpoint/2010/main" val="195290447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91A0F-BAC8-BDD9-021F-6BB1A019E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3736D8B-5FA7-8E09-1435-96AAA6D7282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suivis et noté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93F5D22-9B29-FF83-CC9D-1E83760A3E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D8FA3D0-E90F-8523-8955-04844E1EDA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Reprise du projet </a:t>
            </a:r>
            <a:r>
              <a:rPr lang="fr-FR" dirty="0" err="1"/>
              <a:t>GoodMaps</a:t>
            </a:r>
            <a:r>
              <a:rPr lang="fr-FR" dirty="0"/>
              <a:t> avec les nouveaux outils vus</a:t>
            </a:r>
          </a:p>
        </p:txBody>
      </p:sp>
    </p:spTree>
    <p:extLst>
      <p:ext uri="{BB962C8B-B14F-4D97-AF65-F5344CB8AC3E}">
        <p14:creationId xmlns:p14="http://schemas.microsoft.com/office/powerpoint/2010/main" val="327137910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ED4CA-21CD-DF69-601B-B4E677B2F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7F9B967-1762-91AC-8E82-F9398250A772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Ouverture : le </a:t>
            </a:r>
            <a:r>
              <a:rPr lang="fr-FR" dirty="0" err="1"/>
              <a:t>vibe</a:t>
            </a:r>
            <a:r>
              <a:rPr lang="fr-FR" dirty="0"/>
              <a:t> </a:t>
            </a:r>
            <a:r>
              <a:rPr lang="fr-FR" dirty="0" err="1"/>
              <a:t>coding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64C26BB-B175-1CA6-99B6-2651A646AF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pic>
        <p:nvPicPr>
          <p:cNvPr id="2" name="Média en ligne 1" title="What the Hell is Vibe Coding? (Let Me Tell You)">
            <a:hlinkClick r:id="" action="ppaction://media"/>
            <a:extLst>
              <a:ext uri="{FF2B5EF4-FFF2-40B4-BE49-F238E27FC236}">
                <a16:creationId xmlns:a16="http://schemas.microsoft.com/office/drawing/2014/main" id="{6BD7D43D-1530-25E0-C28B-AADC0D1C459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0" y="4013200"/>
            <a:ext cx="15240000" cy="861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797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Programme des 10 heures</a:t>
            </a:r>
            <a:endParaRPr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>
                <a:effectLst/>
              </a:rPr>
              <a:t>Présentation des différentes IA + 1 atelier</a:t>
            </a:r>
            <a:endParaRPr lang="fr-FR" dirty="0"/>
          </a:p>
          <a:p>
            <a:r>
              <a:rPr lang="fr-FR" dirty="0">
                <a:effectLst/>
              </a:rPr>
              <a:t>Présentation Projet fil rouge </a:t>
            </a:r>
            <a:endParaRPr lang="fr-FR" dirty="0"/>
          </a:p>
          <a:p>
            <a:r>
              <a:rPr lang="fr-FR" dirty="0">
                <a:effectLst/>
              </a:rPr>
              <a:t>L’IA pour le développement + 3 ateliers</a:t>
            </a:r>
          </a:p>
          <a:p>
            <a:r>
              <a:rPr lang="fr-FR"/>
              <a:t>MAJ 2026</a:t>
            </a:r>
            <a:endParaRPr lang="fr-FR" dirty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E27C9-5419-0A29-045D-DDCA942CE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9910E04-E8DE-E339-A648-1135A21143E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Disclaimer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57A5F44-1B11-182F-4D90-CF2C922B39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D7EEDFC-0781-081B-87BF-5ACA8B8208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Adaptation obligatoire</a:t>
            </a:r>
          </a:p>
          <a:p>
            <a:r>
              <a:rPr lang="fr-FR" dirty="0"/>
              <a:t>Fin du no-code</a:t>
            </a:r>
          </a:p>
          <a:p>
            <a:r>
              <a:rPr lang="fr-FR" dirty="0"/>
              <a:t>Comprendre le code généré, donc plus que jamais bien connaitre :</a:t>
            </a:r>
          </a:p>
          <a:p>
            <a:pPr lvl="1"/>
            <a:r>
              <a:rPr lang="fr-FR" dirty="0"/>
              <a:t>L’algorithmique</a:t>
            </a:r>
          </a:p>
          <a:p>
            <a:pPr lvl="1"/>
            <a:r>
              <a:rPr lang="fr-FR" dirty="0"/>
              <a:t>Les design patterns</a:t>
            </a:r>
          </a:p>
          <a:p>
            <a:pPr lvl="1"/>
            <a:r>
              <a:rPr lang="fr-FR" dirty="0"/>
              <a:t>Avoir une bonne culture informatique</a:t>
            </a:r>
          </a:p>
        </p:txBody>
      </p:sp>
    </p:spTree>
    <p:extLst>
      <p:ext uri="{BB962C8B-B14F-4D97-AF65-F5344CB8AC3E}">
        <p14:creationId xmlns:p14="http://schemas.microsoft.com/office/powerpoint/2010/main" val="1542399813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46ECC-8666-F6C8-D356-208D136ED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5086D65-8472-4FE4-D33C-86BE6DEAF38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5689F3F-D707-1D98-7B4C-4685DDF6F8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8025B42-6F1C-B4C5-3EB4-18BD193BB6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Le "prompt engineering"</a:t>
            </a:r>
          </a:p>
          <a:p>
            <a:r>
              <a:rPr lang="fr-FR" dirty="0"/>
              <a:t>Le n8n et son couplage aux LLM</a:t>
            </a:r>
          </a:p>
          <a:p>
            <a:r>
              <a:rPr lang="fr-FR" dirty="0"/>
              <a:t>L'audit de projet complet en 2026</a:t>
            </a:r>
          </a:p>
          <a:p>
            <a:r>
              <a:rPr lang="fr-FR" dirty="0"/>
              <a:t>Les risques de l’anthropomorphisme</a:t>
            </a:r>
          </a:p>
          <a:p>
            <a:r>
              <a:rPr lang="fr-FR" dirty="0"/>
              <a:t>À la recherche du meilleur outil pour coder avec l'IA en 2026 (Claude? Autre?)</a:t>
            </a:r>
          </a:p>
          <a:p>
            <a:r>
              <a:rPr lang="fr-FR" dirty="0"/>
              <a:t>Méthodologie IA : conseils de Simon Dieny</a:t>
            </a:r>
          </a:p>
          <a:p>
            <a:r>
              <a:rPr lang="fr-FR" dirty="0"/>
              <a:t>L’IA </a:t>
            </a:r>
            <a:r>
              <a:rPr lang="fr-FR" dirty="0" err="1"/>
              <a:t>Act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2429075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59816-8FFC-67B1-95EB-09DEB2F68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34A135F-44E3-3404-4A2D-BC95D5BD0B4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Le "prompt engineering"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84E269A-AFCD-EE22-A0FB-C53988A7B1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DD809CE-D07D-A63F-43A7-0D91DA4972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Maximise la qualité et la pertinence de la sortie du modèle</a:t>
            </a:r>
          </a:p>
          <a:p>
            <a:r>
              <a:rPr lang="fr-FR"/>
              <a:t>Dépend de l'évolution des modèles d'IA eux-mêmes</a:t>
            </a:r>
            <a:endParaRPr lang="fr-FR" dirty="0"/>
          </a:p>
          <a:p>
            <a:r>
              <a:rPr lang="fr-FR"/>
              <a:t>Concurrencée aujourd'hui par l'ajout de besoins en éthique et en </a:t>
            </a:r>
            <a:r>
              <a:rPr lang="fr-FR" b="1"/>
              <a:t>sécurité</a:t>
            </a:r>
            <a:endParaRPr lang="fr-FR" b="1" dirty="0"/>
          </a:p>
          <a:p>
            <a:endParaRPr lang="fr-FR" b="1" dirty="0"/>
          </a:p>
          <a:p>
            <a:r>
              <a:rPr lang="fr-FR"/>
              <a:t>Au délà des patterns : bien poser sa question pour obtenir une bonne réponse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57533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47A0A-C9A8-D06D-C1BE-5D8426407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C3A3361-D62C-A359-DBE9-592A5689CF3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Le n8n et son couplage aux LLM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373CB60-0323-638E-C3E3-CD3F261876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1F75C26-4A66-65E9-0041-544E8B3D0C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N8n signifie </a:t>
            </a:r>
            <a:r>
              <a:rPr lang="fr-FR" dirty="0" err="1"/>
              <a:t>node-based</a:t>
            </a:r>
            <a:r>
              <a:rPr lang="fr-FR" dirty="0"/>
              <a:t>, no-code. (bien que ce ne soit pas vraiment du no-code mais plutôt du </a:t>
            </a:r>
            <a:r>
              <a:rPr lang="fr-FR" dirty="0" err="1"/>
              <a:t>low</a:t>
            </a:r>
            <a:r>
              <a:rPr lang="fr-FR" dirty="0"/>
              <a:t>-code). Il automatise des processus complexe tout en favorisant le contrôle et la souveraineté.</a:t>
            </a:r>
          </a:p>
          <a:p>
            <a:r>
              <a:rPr lang="fr-FR" dirty="0"/>
              <a:t>Concurrent open-source à Zapier et Make.</a:t>
            </a:r>
          </a:p>
          <a:p>
            <a:r>
              <a:rPr lang="fr-FR" dirty="0"/>
              <a:t>Utilisé typiquement pour synchroniser CRM et ERP.</a:t>
            </a:r>
          </a:p>
          <a:p>
            <a:r>
              <a:rPr lang="fr-FR" dirty="0"/>
              <a:t>Chaque automatisation est un graphe de nœuds. Chaque nœud exécute une action précise. API, bases de données, webhooks, IA, fichiers.</a:t>
            </a:r>
          </a:p>
          <a:p>
            <a:r>
              <a:rPr lang="fr-FR" dirty="0"/>
              <a:t>Tend à devenir un chef d'orchestre IA.</a:t>
            </a:r>
          </a:p>
          <a:p>
            <a:r>
              <a:rPr lang="fr-FR" dirty="0"/>
              <a:t>Taillé pour des profils techniques.</a:t>
            </a:r>
          </a:p>
        </p:txBody>
      </p:sp>
    </p:spTree>
    <p:extLst>
      <p:ext uri="{BB962C8B-B14F-4D97-AF65-F5344CB8AC3E}">
        <p14:creationId xmlns:p14="http://schemas.microsoft.com/office/powerpoint/2010/main" val="89432014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CE217-77BA-DCEB-D4C1-7BF2BC860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EA3441B-AFED-9693-C6E3-64F634FB40F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L'audit de projet complet en 2026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5F2F105-AAD2-2F0E-48C7-6602997999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E25CCE5-2BCA-45C4-D914-DDD9EB4C38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Appelé codebase-</a:t>
            </a:r>
            <a:r>
              <a:rPr lang="fr-FR" dirty="0" err="1"/>
              <a:t>aware</a:t>
            </a:r>
            <a:r>
              <a:rPr lang="fr-FR" dirty="0"/>
              <a:t> AI, ils sont maintenant matures. On retrouve principalement :</a:t>
            </a:r>
          </a:p>
          <a:p>
            <a:pPr lvl="1">
              <a:buFont typeface="Courier New"/>
              <a:buChar char="o"/>
            </a:pPr>
            <a:r>
              <a:rPr lang="fr-FR" dirty="0"/>
              <a:t>Github Copilot : Limite : raisonnement parfois superficiel sur grands monorepos.</a:t>
            </a:r>
          </a:p>
          <a:p>
            <a:pPr lvl="1">
              <a:buFont typeface="Courier New"/>
              <a:buChar char="o"/>
            </a:pPr>
            <a:r>
              <a:rPr lang="fr-FR" dirty="0"/>
              <a:t>Cursor : Référence actuelle pour devs individuels.</a:t>
            </a:r>
          </a:p>
          <a:p>
            <a:pPr lvl="1">
              <a:buFont typeface="Courier New"/>
              <a:buChar char="o"/>
            </a:pPr>
            <a:r>
              <a:rPr lang="fr-FR" dirty="0" err="1"/>
              <a:t>Sourcegraph</a:t>
            </a:r>
            <a:r>
              <a:rPr lang="fr-FR" dirty="0"/>
              <a:t> + Cody pour les entreprises, Continue, </a:t>
            </a:r>
            <a:r>
              <a:rPr lang="fr-FR" dirty="0" err="1"/>
              <a:t>Codeium</a:t>
            </a:r>
            <a:r>
              <a:rPr lang="fr-FR" dirty="0"/>
              <a:t> (non testés) etc.</a:t>
            </a:r>
          </a:p>
          <a:p>
            <a:pPr>
              <a:buFont typeface="Courier New"/>
              <a:buChar char="•"/>
            </a:pPr>
            <a:r>
              <a:rPr lang="fr-FR" dirty="0"/>
              <a:t>Limites actuelles : Contexte toujours partiel, erreurs silencieuses possibles, mauvaise gestion des conventions implicites, besoin de revue humaine systématique. Aucun outil n’est “autonome” et ces outils sont adaptés à des développeurs confirmés.</a:t>
            </a:r>
          </a:p>
        </p:txBody>
      </p:sp>
    </p:spTree>
    <p:extLst>
      <p:ext uri="{BB962C8B-B14F-4D97-AF65-F5344CB8AC3E}">
        <p14:creationId xmlns:p14="http://schemas.microsoft.com/office/powerpoint/2010/main" val="292375076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1FB83-9953-93C2-474C-5DB44E054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FB7D29F-D6AF-C230-D50A-C248CE27FCD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MAJ 2026 : </a:t>
            </a:r>
            <a:r>
              <a:rPr lang="fr-FR" dirty="0">
                <a:ea typeface="+mn-lt"/>
                <a:cs typeface="+mn-lt"/>
              </a:rPr>
              <a:t>Les risques de l’anthropomorphisme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5EC35B0-87D8-0789-DC25-B8B8367126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440D7EEA-A4D5-1897-A3F2-C4A33F4FB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/>
              <a:t>Analogie avec le GPS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Baisse de vigilance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Dépendance cognitive et affective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Illusion d’intention</a:t>
            </a:r>
          </a:p>
          <a:p>
            <a:pPr marL="0" indent="0">
              <a:buNone/>
            </a:pPr>
            <a:r>
              <a:rPr lang="fr-FR" dirty="0"/>
              <a:t>Quelques pistes. Avoir conscience que l’IA :</a:t>
            </a:r>
          </a:p>
          <a:p>
            <a:pPr>
              <a:buFontTx/>
              <a:buChar char="-"/>
            </a:pPr>
            <a:r>
              <a:rPr lang="fr-FR" dirty="0"/>
              <a:t>Simule sans ressentir</a:t>
            </a:r>
          </a:p>
          <a:p>
            <a:pPr>
              <a:buFontTx/>
              <a:buChar char="-"/>
            </a:pPr>
            <a:r>
              <a:rPr lang="fr-FR" dirty="0"/>
              <a:t>Produit sans comprendre</a:t>
            </a:r>
          </a:p>
          <a:p>
            <a:pPr>
              <a:buFontTx/>
              <a:buChar char="-"/>
            </a:pPr>
            <a:r>
              <a:rPr lang="fr-FR" dirty="0"/>
              <a:t>N’a pas de </a:t>
            </a:r>
            <a:r>
              <a:rPr lang="fr-FR" b="1" u="sng" dirty="0"/>
              <a:t>responsabilité</a:t>
            </a:r>
          </a:p>
        </p:txBody>
      </p:sp>
    </p:spTree>
    <p:extLst>
      <p:ext uri="{BB962C8B-B14F-4D97-AF65-F5344CB8AC3E}">
        <p14:creationId xmlns:p14="http://schemas.microsoft.com/office/powerpoint/2010/main" val="3111638524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EB104-6D81-FF69-2C53-4D742DD04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DF8FE4B-1493-7497-F0A5-A953EDB622F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MAJ 2026 : meilleurs outils IA actuels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C44BA2D-A1F0-D789-F6F7-9C8943DF6C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55E6B06-DD31-443F-DCAE-795210D3ED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La question n’est plus quel LLM ? La question est quel couple éditeur + moteur de raisonnement + indexation du repo.</a:t>
            </a:r>
          </a:p>
          <a:p>
            <a:r>
              <a:rPr lang="fr-FR" dirty="0"/>
              <a:t>Dans </a:t>
            </a:r>
            <a:r>
              <a:rPr lang="fr-FR"/>
              <a:t>cette configuration, le contrôle humain est redevenu central.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1F99694-04DF-7592-098D-19E02F5A2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992959"/>
              </p:ext>
            </p:extLst>
          </p:nvPr>
        </p:nvGraphicFramePr>
        <p:xfrm>
          <a:off x="1219200" y="7647709"/>
          <a:ext cx="15401004" cy="480431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7700502">
                  <a:extLst>
                    <a:ext uri="{9D8B030D-6E8A-4147-A177-3AD203B41FA5}">
                      <a16:colId xmlns:a16="http://schemas.microsoft.com/office/drawing/2014/main" val="1249770890"/>
                    </a:ext>
                  </a:extLst>
                </a:gridCol>
                <a:gridCol w="7700502">
                  <a:extLst>
                    <a:ext uri="{9D8B030D-6E8A-4147-A177-3AD203B41FA5}">
                      <a16:colId xmlns:a16="http://schemas.microsoft.com/office/drawing/2014/main" val="1059383668"/>
                    </a:ext>
                  </a:extLst>
                </a:gridCol>
              </a:tblGrid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b="1"/>
                        <a:t>Usage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b="1"/>
                        <a:t>Outil recommandé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389860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Dev solo expert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Cursor + Claude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588348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SaaS petite équipe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Cursor ou Copilot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231978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Entreprise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Copilot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459443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Gros monorepo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Sourcegraph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843096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Stack souveraine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Continue + Claude ou local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440857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Enseignement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Continue / Cursor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12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95522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E3710-FED1-1933-9A86-EBA4B9F60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0B5D549-E75A-C32E-3A2B-AABD0F94A02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MAJ 2026 : </a:t>
            </a:r>
            <a:r>
              <a:rPr lang="fr-FR" dirty="0">
                <a:ea typeface="+mn-lt"/>
                <a:cs typeface="+mn-lt"/>
              </a:rPr>
              <a:t>Méthodologie IA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8942162-0508-244E-49F6-1735135EAB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53478F0-3B4D-A9E3-A920-B86037C849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Cf vidéo de Simon Dieny : </a:t>
            </a:r>
            <a:r>
              <a:rPr lang="fr-FR" dirty="0">
                <a:hlinkClick r:id="rId3"/>
              </a:rPr>
              <a:t>https://www.youtube.com/watch?v=zJKOMwxwklU</a:t>
            </a:r>
            <a:endParaRPr lang="fr-FR" dirty="0"/>
          </a:p>
          <a:p>
            <a:r>
              <a:rPr lang="fr-FR" dirty="0"/>
              <a:t>Objectif : sortir du « prompt gambling ».</a:t>
            </a:r>
          </a:p>
          <a:p>
            <a:r>
              <a:rPr lang="fr-FR" dirty="0"/>
              <a:t>Poser l’amont et l’aval entre les prompts</a:t>
            </a:r>
          </a:p>
          <a:p>
            <a:r>
              <a:rPr lang="fr-FR" dirty="0"/>
              <a:t>Comprendre les enjeux business (non accessible à l’IA)</a:t>
            </a:r>
          </a:p>
          <a:p>
            <a:r>
              <a:rPr lang="fr-FR" dirty="0"/>
              <a:t>Reproduction du bug (non accessible à l’IA)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9968400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BD725-52C8-1571-6CEF-4F3ECB5DA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A80AC18-7250-C135-7D3E-8377BF36F8B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MAJ 2026 : </a:t>
            </a:r>
            <a:r>
              <a:rPr lang="fr-FR" dirty="0">
                <a:ea typeface="+mn-lt"/>
                <a:cs typeface="+mn-lt"/>
              </a:rPr>
              <a:t>Réglementation – IA </a:t>
            </a:r>
            <a:r>
              <a:rPr lang="fr-FR" dirty="0" err="1">
                <a:ea typeface="+mn-lt"/>
                <a:cs typeface="+mn-lt"/>
              </a:rPr>
              <a:t>Act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17B8A68-86D0-4169-898A-0F04572CD5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444DC212-85C8-B7CE-C5F4-E70E6E7CF8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basée sur le niveau de </a:t>
            </a:r>
            <a:r>
              <a:rPr lang="fr-FR" b="1" dirty="0"/>
              <a:t>risque</a:t>
            </a:r>
          </a:p>
          <a:p>
            <a:r>
              <a:rPr lang="fr-FR" dirty="0"/>
              <a:t>interdictions sur les usages dangereux</a:t>
            </a:r>
          </a:p>
          <a:p>
            <a:r>
              <a:rPr lang="fr-FR" dirty="0"/>
              <a:t>encadrement fort des IA sensibles</a:t>
            </a:r>
          </a:p>
          <a:p>
            <a:r>
              <a:rPr lang="fr-FR" dirty="0"/>
              <a:t>obligations spécifiques pour les IA génératives</a:t>
            </a:r>
          </a:p>
          <a:p>
            <a:r>
              <a:rPr lang="fr-FR" dirty="0"/>
              <a:t>sanctions lourdes</a:t>
            </a:r>
          </a:p>
          <a:p>
            <a:r>
              <a:rPr lang="fr-FR" dirty="0"/>
              <a:t>opportunité pour ceux qui jouent la carte de la conformité</a:t>
            </a:r>
          </a:p>
        </p:txBody>
      </p:sp>
    </p:spTree>
    <p:extLst>
      <p:ext uri="{BB962C8B-B14F-4D97-AF65-F5344CB8AC3E}">
        <p14:creationId xmlns:p14="http://schemas.microsoft.com/office/powerpoint/2010/main" val="26997925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BDC53-C8D2-DB04-55E8-E3CAFAD02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C3A7352-C0DA-8024-42CA-5819828796E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DAF57D6-2D61-49E1-7F1D-67933E668F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8B6B38E-29B4-01AC-8D1E-FAD007F2EE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GPT invente</a:t>
            </a:r>
          </a:p>
          <a:p>
            <a:r>
              <a:rPr lang="fr-FR" dirty="0">
                <a:effectLst/>
              </a:rPr>
              <a:t>Claude (</a:t>
            </a:r>
            <a:r>
              <a:rPr lang="fr-FR" dirty="0" err="1">
                <a:effectLst/>
              </a:rPr>
              <a:t>Anthropic</a:t>
            </a:r>
            <a:r>
              <a:rPr lang="fr-FR" dirty="0">
                <a:effectLst/>
              </a:rPr>
              <a:t>) + précis</a:t>
            </a:r>
          </a:p>
          <a:p>
            <a:r>
              <a:rPr lang="fr-FR" dirty="0">
                <a:effectLst/>
              </a:rPr>
              <a:t>Gemini (Google) plus récalcitrant mais avec un bon outil conversationnel</a:t>
            </a:r>
          </a:p>
          <a:p>
            <a:r>
              <a:rPr lang="fr-FR" dirty="0" err="1"/>
              <a:t>Grok</a:t>
            </a:r>
            <a:r>
              <a:rPr lang="fr-FR" dirty="0"/>
              <a:t> (</a:t>
            </a:r>
            <a:r>
              <a:rPr lang="fr-FR" dirty="0" err="1"/>
              <a:t>xAI</a:t>
            </a:r>
            <a:r>
              <a:rPr lang="fr-FR" dirty="0"/>
              <a:t>) est sans filtre</a:t>
            </a:r>
            <a:endParaRPr lang="fr-FR" dirty="0">
              <a:effectLst/>
            </a:endParaRPr>
          </a:p>
          <a:p>
            <a:r>
              <a:rPr lang="fr-FR" dirty="0" err="1">
                <a:effectLst/>
              </a:rPr>
              <a:t>Deepseek</a:t>
            </a:r>
            <a:r>
              <a:rPr lang="fr-FR" dirty="0">
                <a:effectLst/>
              </a:rPr>
              <a:t> donne parfois des retours en chinois</a:t>
            </a:r>
          </a:p>
          <a:p>
            <a:r>
              <a:rPr lang="fr-FR" dirty="0">
                <a:effectLst/>
              </a:rPr>
              <a:t>le français Mistral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70164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78ABB-EB45-AA0C-4117-C693FAFAA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388675D-B888-C32B-9E6E-F8C8C0017870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C5CF7F0-CF82-8E20-1A1C-569268029D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66FCE5F-B03F-E5E7-965D-0CAAE059BF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GPT invente</a:t>
            </a:r>
          </a:p>
          <a:p>
            <a:r>
              <a:rPr lang="fr-FR" dirty="0">
                <a:effectLst/>
              </a:rPr>
              <a:t>Claude (</a:t>
            </a:r>
            <a:r>
              <a:rPr lang="fr-FR" dirty="0" err="1">
                <a:effectLst/>
              </a:rPr>
              <a:t>Anthropic</a:t>
            </a:r>
            <a:r>
              <a:rPr lang="fr-FR" dirty="0">
                <a:effectLst/>
              </a:rPr>
              <a:t>) + précis</a:t>
            </a:r>
          </a:p>
          <a:p>
            <a:r>
              <a:rPr lang="fr-FR" dirty="0">
                <a:effectLst/>
              </a:rPr>
              <a:t>Gemini (Google) plus récalcitrant mais avec un bon outil conversationnel</a:t>
            </a:r>
          </a:p>
          <a:p>
            <a:r>
              <a:rPr lang="fr-FR" dirty="0" err="1"/>
              <a:t>Grok</a:t>
            </a:r>
            <a:r>
              <a:rPr lang="fr-FR" dirty="0"/>
              <a:t> (</a:t>
            </a:r>
            <a:r>
              <a:rPr lang="fr-FR" dirty="0" err="1"/>
              <a:t>xAI</a:t>
            </a:r>
            <a:r>
              <a:rPr lang="fr-FR" dirty="0"/>
              <a:t>) est sans filtre</a:t>
            </a:r>
            <a:endParaRPr lang="fr-FR" dirty="0">
              <a:effectLst/>
            </a:endParaRPr>
          </a:p>
          <a:p>
            <a:r>
              <a:rPr lang="fr-FR" dirty="0" err="1">
                <a:effectLst/>
              </a:rPr>
              <a:t>Deepseek</a:t>
            </a:r>
            <a:r>
              <a:rPr lang="fr-FR" dirty="0">
                <a:effectLst/>
              </a:rPr>
              <a:t> donne parfois des retours en chinois</a:t>
            </a:r>
          </a:p>
          <a:p>
            <a:r>
              <a:rPr lang="fr-FR" dirty="0">
                <a:effectLst/>
              </a:rPr>
              <a:t>le français Mistral</a:t>
            </a:r>
            <a:endParaRPr lang="fr-FR" dirty="0"/>
          </a:p>
        </p:txBody>
      </p:sp>
      <p:pic>
        <p:nvPicPr>
          <p:cNvPr id="3" name="Image 2" descr="Une image contenant conception&#10;&#10;Le contenu généré par l’IA peut être incorrect.">
            <a:extLst>
              <a:ext uri="{FF2B5EF4-FFF2-40B4-BE49-F238E27FC236}">
                <a16:creationId xmlns:a16="http://schemas.microsoft.com/office/drawing/2014/main" id="{EE4E944D-7F54-FAA3-D3AD-AF88E701B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237" y="3944937"/>
            <a:ext cx="2143125" cy="2143125"/>
          </a:xfrm>
          <a:prstGeom prst="rect">
            <a:avLst/>
          </a:prstGeom>
        </p:spPr>
      </p:pic>
      <p:pic>
        <p:nvPicPr>
          <p:cNvPr id="5" name="Image 4" descr="Une image contenant logo,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A76E047D-90D7-1D2D-8AD5-AFAF1B0B9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2800" y="7451407"/>
            <a:ext cx="5037930" cy="2648976"/>
          </a:xfrm>
          <a:prstGeom prst="rect">
            <a:avLst/>
          </a:prstGeom>
        </p:spPr>
      </p:pic>
      <p:pic>
        <p:nvPicPr>
          <p:cNvPr id="7" name="Image 6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16FC90D1-A905-0710-64AA-C098D2E2EC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980" y="5251804"/>
            <a:ext cx="3514725" cy="1295400"/>
          </a:xfrm>
          <a:prstGeom prst="rect">
            <a:avLst/>
          </a:prstGeom>
        </p:spPr>
      </p:pic>
      <p:pic>
        <p:nvPicPr>
          <p:cNvPr id="9" name="Image 8" descr="Une image contenant symbole, logo, Police, conception&#10;&#10;Le contenu généré par l’IA peut être incorrect.">
            <a:extLst>
              <a:ext uri="{FF2B5EF4-FFF2-40B4-BE49-F238E27FC236}">
                <a16:creationId xmlns:a16="http://schemas.microsoft.com/office/drawing/2014/main" id="{7B353E0B-CD6C-C4DF-31B0-5154AB8DE0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980" y="1953595"/>
            <a:ext cx="2143125" cy="2143125"/>
          </a:xfrm>
          <a:prstGeom prst="rect">
            <a:avLst/>
          </a:prstGeom>
        </p:spPr>
      </p:pic>
      <p:pic>
        <p:nvPicPr>
          <p:cNvPr id="11" name="Image 10" descr="Une image contenant Police, logo, Graphique, blanc&#10;&#10;Le contenu généré par l’IA peut être incorrect.">
            <a:extLst>
              <a:ext uri="{FF2B5EF4-FFF2-40B4-BE49-F238E27FC236}">
                <a16:creationId xmlns:a16="http://schemas.microsoft.com/office/drawing/2014/main" id="{B7D2E80F-DB92-99C4-156A-58C127855E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034" y="7153274"/>
            <a:ext cx="2952750" cy="1552575"/>
          </a:xfrm>
          <a:prstGeom prst="rect">
            <a:avLst/>
          </a:prstGeom>
        </p:spPr>
      </p:pic>
      <p:pic>
        <p:nvPicPr>
          <p:cNvPr id="13" name="Image 12" descr="Une image contenant bateau, texte, conception, voile&#10;&#10;Le contenu généré par l’IA peut être incorrect.">
            <a:extLst>
              <a:ext uri="{FF2B5EF4-FFF2-40B4-BE49-F238E27FC236}">
                <a16:creationId xmlns:a16="http://schemas.microsoft.com/office/drawing/2014/main" id="{807A11AE-8EB2-2023-10A8-39E19382AF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79" y="10100383"/>
            <a:ext cx="5037930" cy="295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9207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204A5-E441-8682-299D-5DB27018C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B88B87D-B706-E11E-BDC2-7916787EFFA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du projet fil rouge : Good </a:t>
            </a:r>
            <a:r>
              <a:rPr lang="fr-FR" dirty="0" err="1"/>
              <a:t>maps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6E8A58E-2261-EDD2-8837-A64D0E7F9C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52968C71-5688-7516-1D90-0A36E872BD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POC : </a:t>
            </a:r>
            <a:r>
              <a:rPr lang="fr-FR" dirty="0" err="1">
                <a:effectLst/>
              </a:rPr>
              <a:t>recupérer</a:t>
            </a:r>
            <a:r>
              <a:rPr lang="fr-FR" dirty="0">
                <a:effectLst/>
              </a:rPr>
              <a:t> un JSON bien formaté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9709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386E-81C8-8015-C8BD-397EDAAF4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19AF771-8E3E-FDFE-6467-A2CE511A713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test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E5FD3DA-0011-9E9D-D58E-52546E48E1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27A2EDE-3EFB-3914-D659-A0CA533690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tester ces différentes IA sur le même prompt </a:t>
            </a:r>
            <a:r>
              <a:rPr lang="fr-FR" dirty="0" err="1">
                <a:effectLst/>
              </a:rPr>
              <a:t>GoodMaps</a:t>
            </a:r>
            <a:r>
              <a:rPr lang="fr-FR" dirty="0">
                <a:effectLst/>
              </a:rPr>
              <a:t> pour demander un </a:t>
            </a:r>
            <a:r>
              <a:rPr lang="fr-FR" dirty="0" err="1">
                <a:effectLst/>
              </a:rPr>
              <a:t>json</a:t>
            </a:r>
            <a:r>
              <a:rPr lang="fr-FR" dirty="0">
                <a:effectLst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33886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A1797-B02F-43FD-06B3-687B7AD97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EE57CAD-FE0E-FE5A-A310-50A7513B3DD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F2B137A-7436-7F0B-F053-8C797AA47C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45DE536-2C60-DC3D-72AD-022E866ECF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Le code assisté par l’IA : via l’interface GPT</a:t>
            </a:r>
          </a:p>
          <a:p>
            <a:r>
              <a:rPr lang="fr-FR" dirty="0"/>
              <a:t>Mieux : via plugin </a:t>
            </a:r>
            <a:r>
              <a:rPr lang="fr-FR" dirty="0" err="1"/>
              <a:t>VSCode</a:t>
            </a:r>
            <a:r>
              <a:rPr lang="fr-FR" dirty="0"/>
              <a:t> </a:t>
            </a:r>
            <a:r>
              <a:rPr lang="fr-FR" dirty="0" err="1"/>
              <a:t>copilot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Atelier : Installer et tester </a:t>
            </a:r>
            <a:r>
              <a:rPr lang="fr-FR" dirty="0" err="1"/>
              <a:t>Copilot</a:t>
            </a:r>
            <a:r>
              <a:rPr lang="fr-FR" dirty="0"/>
              <a:t> dans </a:t>
            </a:r>
            <a:r>
              <a:rPr lang="fr-FR" dirty="0" err="1"/>
              <a:t>VSCode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94343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05F78-67FC-D7CA-905F-04D36FC62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BAAA457-9471-E7D0-47E2-B8BA3341FB1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l’analyse globale de projet / repo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FFA23DE-2980-8518-0FEE-7DEBC35871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554EB9D-D115-7C0A-0193-1AFE3B2237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L’analyse globale de repo :</a:t>
            </a:r>
          </a:p>
          <a:p>
            <a:r>
              <a:rPr lang="fr-FR" dirty="0"/>
              <a:t>GPT peut analyser tout un repo en zippant celui-ci puis en envoyant le .zip</a:t>
            </a:r>
          </a:p>
          <a:p>
            <a:r>
              <a:rPr lang="fr-FR" dirty="0" err="1"/>
              <a:t>Cursor</a:t>
            </a:r>
            <a:r>
              <a:rPr lang="fr-FR" dirty="0"/>
              <a:t>, un fork de </a:t>
            </a:r>
            <a:r>
              <a:rPr lang="fr-FR" dirty="0" err="1"/>
              <a:t>VSCode</a:t>
            </a:r>
            <a:r>
              <a:rPr lang="fr-FR" dirty="0"/>
              <a:t>, propose de le faire automatiquement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ATELIER : installer et faire fonctionner </a:t>
            </a:r>
            <a:r>
              <a:rPr lang="fr-FR" dirty="0" err="1"/>
              <a:t>Cursor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242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23484</TotalTime>
  <Words>2243</Words>
  <Application>Microsoft Office PowerPoint</Application>
  <PresentationFormat>Personnalisé</PresentationFormat>
  <Paragraphs>322</Paragraphs>
  <Slides>38</Slides>
  <Notes>9</Notes>
  <HiddenSlides>0</HiddenSlides>
  <MMClips>1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5" baseType="lpstr">
      <vt:lpstr>Avenir Next Regular</vt:lpstr>
      <vt:lpstr>Calibri</vt:lpstr>
      <vt:lpstr>Courier New</vt:lpstr>
      <vt:lpstr>Helvetica Neue</vt:lpstr>
      <vt:lpstr>Produkt Extralight</vt:lpstr>
      <vt:lpstr>Produkt Light</vt:lpstr>
      <vt:lpstr>38_MinimalistLight</vt:lpstr>
      <vt:lpstr>B3</vt:lpstr>
      <vt:lpstr>Thibault Vinchent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Thibault VINCHENT</cp:lastModifiedBy>
  <cp:revision>200</cp:revision>
  <dcterms:modified xsi:type="dcterms:W3CDTF">2026-04-27T06:53:59Z</dcterms:modified>
</cp:coreProperties>
</file>